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298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530" y="1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3995C-DBFB-4623-8570-9B0497B006C3}" type="datetimeFigureOut">
              <a:rPr lang="zh-TW" altLang="en-US" smtClean="0"/>
              <a:t>2018/2/14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53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CF53E-9631-4328-8306-57CE3FFBDB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1696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48902" y="279780"/>
            <a:ext cx="384619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F0000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50490" y="570864"/>
            <a:ext cx="3843019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772" y="1178052"/>
            <a:ext cx="8974455" cy="1488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FF0000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3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image" Target="../media/image42.png"/><Relationship Id="rId5" Type="http://schemas.openxmlformats.org/officeDocument/2006/relationships/image" Target="../media/image23.png"/><Relationship Id="rId10" Type="http://schemas.openxmlformats.org/officeDocument/2006/relationships/image" Target="../media/image41.png"/><Relationship Id="rId4" Type="http://schemas.openxmlformats.org/officeDocument/2006/relationships/image" Target="../media/image22.pn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0.png"/><Relationship Id="rId3" Type="http://schemas.openxmlformats.org/officeDocument/2006/relationships/image" Target="../media/image3.png"/><Relationship Id="rId7" Type="http://schemas.openxmlformats.org/officeDocument/2006/relationships/image" Target="../media/image39.png"/><Relationship Id="rId12" Type="http://schemas.openxmlformats.org/officeDocument/2006/relationships/image" Target="../media/image49.png"/><Relationship Id="rId17" Type="http://schemas.openxmlformats.org/officeDocument/2006/relationships/image" Target="../media/image53.png"/><Relationship Id="rId2" Type="http://schemas.openxmlformats.org/officeDocument/2006/relationships/image" Target="../media/image2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11" Type="http://schemas.openxmlformats.org/officeDocument/2006/relationships/image" Target="../media/image41.png"/><Relationship Id="rId5" Type="http://schemas.openxmlformats.org/officeDocument/2006/relationships/image" Target="../media/image23.png"/><Relationship Id="rId15" Type="http://schemas.openxmlformats.org/officeDocument/2006/relationships/image" Target="../media/image40.png"/><Relationship Id="rId10" Type="http://schemas.openxmlformats.org/officeDocument/2006/relationships/image" Target="../media/image48.png"/><Relationship Id="rId4" Type="http://schemas.openxmlformats.org/officeDocument/2006/relationships/image" Target="../media/image22.png"/><Relationship Id="rId9" Type="http://schemas.openxmlformats.org/officeDocument/2006/relationships/image" Target="../media/image47.png"/><Relationship Id="rId1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g"/><Relationship Id="rId5" Type="http://schemas.openxmlformats.org/officeDocument/2006/relationships/image" Target="../media/image66.png"/><Relationship Id="rId4" Type="http://schemas.openxmlformats.org/officeDocument/2006/relationships/image" Target="../media/image6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png"/><Relationship Id="rId5" Type="http://schemas.openxmlformats.org/officeDocument/2006/relationships/image" Target="../media/image70.jpg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7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77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23.png"/><Relationship Id="rId4" Type="http://schemas.openxmlformats.org/officeDocument/2006/relationships/image" Target="../media/image7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0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jp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2.png"/><Relationship Id="rId7" Type="http://schemas.openxmlformats.org/officeDocument/2006/relationships/image" Target="../media/image89.pn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8.png"/><Relationship Id="rId5" Type="http://schemas.openxmlformats.org/officeDocument/2006/relationships/image" Target="../media/image87.jp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3" Type="http://schemas.openxmlformats.org/officeDocument/2006/relationships/image" Target="../media/image3.png"/><Relationship Id="rId7" Type="http://schemas.openxmlformats.org/officeDocument/2006/relationships/image" Target="../media/image94.png"/><Relationship Id="rId12" Type="http://schemas.openxmlformats.org/officeDocument/2006/relationships/image" Target="../media/image9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jpg"/><Relationship Id="rId4" Type="http://schemas.openxmlformats.org/officeDocument/2006/relationships/image" Target="../media/image10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3" Type="http://schemas.openxmlformats.org/officeDocument/2006/relationships/image" Target="../media/image3.png"/><Relationship Id="rId7" Type="http://schemas.openxmlformats.org/officeDocument/2006/relationships/image" Target="../media/image113.jpg"/><Relationship Id="rId12" Type="http://schemas.openxmlformats.org/officeDocument/2006/relationships/image" Target="../media/image118.png"/><Relationship Id="rId2" Type="http://schemas.openxmlformats.org/officeDocument/2006/relationships/image" Target="../media/image2.png"/><Relationship Id="rId16" Type="http://schemas.openxmlformats.org/officeDocument/2006/relationships/image" Target="../media/image1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5.png"/><Relationship Id="rId11" Type="http://schemas.openxmlformats.org/officeDocument/2006/relationships/image" Target="../media/image117.png"/><Relationship Id="rId5" Type="http://schemas.openxmlformats.org/officeDocument/2006/relationships/image" Target="../media/image112.png"/><Relationship Id="rId15" Type="http://schemas.openxmlformats.org/officeDocument/2006/relationships/image" Target="../media/image121.png"/><Relationship Id="rId10" Type="http://schemas.openxmlformats.org/officeDocument/2006/relationships/image" Target="../media/image116.png"/><Relationship Id="rId4" Type="http://schemas.openxmlformats.org/officeDocument/2006/relationships/image" Target="../media/image111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3.jpg"/><Relationship Id="rId4" Type="http://schemas.openxmlformats.org/officeDocument/2006/relationships/image" Target="../media/image6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3.png"/><Relationship Id="rId7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5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8.jpg"/><Relationship Id="rId4" Type="http://schemas.openxmlformats.org/officeDocument/2006/relationships/image" Target="../media/image127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jpg"/><Relationship Id="rId4" Type="http://schemas.openxmlformats.org/officeDocument/2006/relationships/image" Target="../media/image129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1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jpg"/><Relationship Id="rId5" Type="http://schemas.openxmlformats.org/officeDocument/2006/relationships/image" Target="../media/image133.jpg"/><Relationship Id="rId4" Type="http://schemas.openxmlformats.org/officeDocument/2006/relationships/image" Target="../media/image13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jpg"/><Relationship Id="rId5" Type="http://schemas.openxmlformats.org/officeDocument/2006/relationships/image" Target="../media/image135.png"/><Relationship Id="rId4" Type="http://schemas.openxmlformats.org/officeDocument/2006/relationships/image" Target="../media/image11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7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jp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3.png"/><Relationship Id="rId7" Type="http://schemas.openxmlformats.org/officeDocument/2006/relationships/image" Target="../media/image1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3933825"/>
            <a:ext cx="9144000" cy="2924175"/>
          </a:xfrm>
          <a:custGeom>
            <a:avLst/>
            <a:gdLst/>
            <a:ahLst/>
            <a:cxnLst/>
            <a:rect l="l" t="t" r="r" b="b"/>
            <a:pathLst>
              <a:path w="9144000" h="2924175">
                <a:moveTo>
                  <a:pt x="0" y="2923794"/>
                </a:moveTo>
                <a:lnTo>
                  <a:pt x="9144000" y="2923794"/>
                </a:lnTo>
                <a:lnTo>
                  <a:pt x="9144000" y="0"/>
                </a:lnTo>
                <a:lnTo>
                  <a:pt x="0" y="0"/>
                </a:lnTo>
                <a:lnTo>
                  <a:pt x="0" y="2923794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968496"/>
            <a:ext cx="2957830" cy="253365"/>
          </a:xfrm>
          <a:custGeom>
            <a:avLst/>
            <a:gdLst/>
            <a:ahLst/>
            <a:cxnLst/>
            <a:rect l="l" t="t" r="r" b="b"/>
            <a:pathLst>
              <a:path w="2957830" h="253364">
                <a:moveTo>
                  <a:pt x="0" y="252983"/>
                </a:moveTo>
                <a:lnTo>
                  <a:pt x="2957322" y="252983"/>
                </a:lnTo>
                <a:lnTo>
                  <a:pt x="2957322" y="0"/>
                </a:lnTo>
                <a:lnTo>
                  <a:pt x="0" y="0"/>
                </a:lnTo>
                <a:lnTo>
                  <a:pt x="0" y="252983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57322" y="3968496"/>
            <a:ext cx="2958465" cy="253365"/>
          </a:xfrm>
          <a:custGeom>
            <a:avLst/>
            <a:gdLst/>
            <a:ahLst/>
            <a:cxnLst/>
            <a:rect l="l" t="t" r="r" b="b"/>
            <a:pathLst>
              <a:path w="2958465" h="253364">
                <a:moveTo>
                  <a:pt x="0" y="252983"/>
                </a:moveTo>
                <a:lnTo>
                  <a:pt x="2958083" y="252983"/>
                </a:lnTo>
                <a:lnTo>
                  <a:pt x="2958083" y="0"/>
                </a:lnTo>
                <a:lnTo>
                  <a:pt x="0" y="0"/>
                </a:lnTo>
                <a:lnTo>
                  <a:pt x="0" y="25298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15405" y="3968496"/>
            <a:ext cx="3228975" cy="253365"/>
          </a:xfrm>
          <a:custGeom>
            <a:avLst/>
            <a:gdLst/>
            <a:ahLst/>
            <a:cxnLst/>
            <a:rect l="l" t="t" r="r" b="b"/>
            <a:pathLst>
              <a:path w="3228975" h="253364">
                <a:moveTo>
                  <a:pt x="0" y="252983"/>
                </a:moveTo>
                <a:lnTo>
                  <a:pt x="3228594" y="252983"/>
                </a:lnTo>
                <a:lnTo>
                  <a:pt x="3228594" y="0"/>
                </a:lnTo>
                <a:lnTo>
                  <a:pt x="0" y="0"/>
                </a:lnTo>
                <a:lnTo>
                  <a:pt x="0" y="252983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28672" y="404622"/>
            <a:ext cx="4429125" cy="3353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4800" y="4481544"/>
            <a:ext cx="70104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zh-TW" altLang="en-US" sz="4800" dirty="0" smtClean="0">
                <a:solidFill>
                  <a:srgbClr val="FFFFFF"/>
                </a:solidFill>
                <a:latin typeface="Noto Sans CJK JP Regular"/>
                <a:cs typeface="Noto Sans CJK JP Regular"/>
              </a:rPr>
              <a:t>嘉義縣文昌國小教師研習</a:t>
            </a:r>
            <a:r>
              <a:rPr sz="4800" dirty="0" err="1" smtClean="0">
                <a:solidFill>
                  <a:srgbClr val="FFFFFF"/>
                </a:solidFill>
                <a:latin typeface="Noto Sans CJK JP Regular"/>
                <a:cs typeface="Noto Sans CJK JP Regular"/>
              </a:rPr>
              <a:t>認識</a:t>
            </a:r>
            <a:r>
              <a:rPr sz="4800" spc="35" dirty="0" smtClean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4800" spc="6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mBot</a:t>
            </a:r>
            <a:endParaRPr sz="4800" dirty="0">
              <a:latin typeface="Noto Sans CJK JP Regular"/>
              <a:cs typeface="Noto Sans CJK JP 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57322" y="6189777"/>
            <a:ext cx="199263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600" spc="-5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講師：許文華</a:t>
            </a:r>
            <a:endParaRPr sz="2600" dirty="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26860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10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43100" y="1664970"/>
            <a:ext cx="4988052" cy="33276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807652" y="424116"/>
            <a:ext cx="3225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馬達教學與操作</a:t>
            </a:r>
            <a:endParaRPr sz="3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26860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11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904005" y="208216"/>
            <a:ext cx="1854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程式介紹</a:t>
            </a:r>
            <a:endParaRPr sz="3600"/>
          </a:p>
        </p:txBody>
      </p:sp>
      <p:sp>
        <p:nvSpPr>
          <p:cNvPr id="10" name="object 10"/>
          <p:cNvSpPr/>
          <p:nvPr/>
        </p:nvSpPr>
        <p:spPr>
          <a:xfrm>
            <a:off x="2033777" y="1290827"/>
            <a:ext cx="2488692" cy="17823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97729" y="1301496"/>
            <a:ext cx="2279142" cy="18341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05405" y="4419600"/>
            <a:ext cx="4622292" cy="14287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88379" y="1362455"/>
            <a:ext cx="715645" cy="1773555"/>
          </a:xfrm>
          <a:custGeom>
            <a:avLst/>
            <a:gdLst/>
            <a:ahLst/>
            <a:cxnLst/>
            <a:rect l="l" t="t" r="r" b="b"/>
            <a:pathLst>
              <a:path w="715645" h="1773555">
                <a:moveTo>
                  <a:pt x="0" y="886587"/>
                </a:moveTo>
                <a:lnTo>
                  <a:pt x="981" y="820419"/>
                </a:lnTo>
                <a:lnTo>
                  <a:pt x="3878" y="755573"/>
                </a:lnTo>
                <a:lnTo>
                  <a:pt x="8623" y="692219"/>
                </a:lnTo>
                <a:lnTo>
                  <a:pt x="15147" y="630528"/>
                </a:lnTo>
                <a:lnTo>
                  <a:pt x="23379" y="570673"/>
                </a:lnTo>
                <a:lnTo>
                  <a:pt x="33250" y="512824"/>
                </a:lnTo>
                <a:lnTo>
                  <a:pt x="44693" y="457153"/>
                </a:lnTo>
                <a:lnTo>
                  <a:pt x="57636" y="403831"/>
                </a:lnTo>
                <a:lnTo>
                  <a:pt x="72012" y="353029"/>
                </a:lnTo>
                <a:lnTo>
                  <a:pt x="87751" y="304920"/>
                </a:lnTo>
                <a:lnTo>
                  <a:pt x="104784" y="259675"/>
                </a:lnTo>
                <a:lnTo>
                  <a:pt x="123042" y="217464"/>
                </a:lnTo>
                <a:lnTo>
                  <a:pt x="142455" y="178460"/>
                </a:lnTo>
                <a:lnTo>
                  <a:pt x="162954" y="142834"/>
                </a:lnTo>
                <a:lnTo>
                  <a:pt x="184471" y="110757"/>
                </a:lnTo>
                <a:lnTo>
                  <a:pt x="230279" y="57937"/>
                </a:lnTo>
                <a:lnTo>
                  <a:pt x="279326" y="21371"/>
                </a:lnTo>
                <a:lnTo>
                  <a:pt x="331058" y="2431"/>
                </a:lnTo>
                <a:lnTo>
                  <a:pt x="357759" y="0"/>
                </a:lnTo>
                <a:lnTo>
                  <a:pt x="384459" y="2431"/>
                </a:lnTo>
                <a:lnTo>
                  <a:pt x="436191" y="21371"/>
                </a:lnTo>
                <a:lnTo>
                  <a:pt x="485238" y="57937"/>
                </a:lnTo>
                <a:lnTo>
                  <a:pt x="531046" y="110757"/>
                </a:lnTo>
                <a:lnTo>
                  <a:pt x="552563" y="142834"/>
                </a:lnTo>
                <a:lnTo>
                  <a:pt x="573062" y="178460"/>
                </a:lnTo>
                <a:lnTo>
                  <a:pt x="592475" y="217464"/>
                </a:lnTo>
                <a:lnTo>
                  <a:pt x="610733" y="259675"/>
                </a:lnTo>
                <a:lnTo>
                  <a:pt x="627766" y="304920"/>
                </a:lnTo>
                <a:lnTo>
                  <a:pt x="643505" y="353029"/>
                </a:lnTo>
                <a:lnTo>
                  <a:pt x="657881" y="403831"/>
                </a:lnTo>
                <a:lnTo>
                  <a:pt x="670824" y="457153"/>
                </a:lnTo>
                <a:lnTo>
                  <a:pt x="682267" y="512824"/>
                </a:lnTo>
                <a:lnTo>
                  <a:pt x="692138" y="570673"/>
                </a:lnTo>
                <a:lnTo>
                  <a:pt x="700370" y="630528"/>
                </a:lnTo>
                <a:lnTo>
                  <a:pt x="706894" y="692219"/>
                </a:lnTo>
                <a:lnTo>
                  <a:pt x="711639" y="755573"/>
                </a:lnTo>
                <a:lnTo>
                  <a:pt x="714536" y="820419"/>
                </a:lnTo>
                <a:lnTo>
                  <a:pt x="715518" y="886587"/>
                </a:lnTo>
                <a:lnTo>
                  <a:pt x="714536" y="952754"/>
                </a:lnTo>
                <a:lnTo>
                  <a:pt x="711639" y="1017600"/>
                </a:lnTo>
                <a:lnTo>
                  <a:pt x="706894" y="1080954"/>
                </a:lnTo>
                <a:lnTo>
                  <a:pt x="700370" y="1142645"/>
                </a:lnTo>
                <a:lnTo>
                  <a:pt x="692138" y="1202500"/>
                </a:lnTo>
                <a:lnTo>
                  <a:pt x="682267" y="1260349"/>
                </a:lnTo>
                <a:lnTo>
                  <a:pt x="670824" y="1316020"/>
                </a:lnTo>
                <a:lnTo>
                  <a:pt x="657881" y="1369342"/>
                </a:lnTo>
                <a:lnTo>
                  <a:pt x="643505" y="1420144"/>
                </a:lnTo>
                <a:lnTo>
                  <a:pt x="627766" y="1468253"/>
                </a:lnTo>
                <a:lnTo>
                  <a:pt x="610733" y="1513498"/>
                </a:lnTo>
                <a:lnTo>
                  <a:pt x="592475" y="1555709"/>
                </a:lnTo>
                <a:lnTo>
                  <a:pt x="573062" y="1594713"/>
                </a:lnTo>
                <a:lnTo>
                  <a:pt x="552563" y="1630339"/>
                </a:lnTo>
                <a:lnTo>
                  <a:pt x="531046" y="1662416"/>
                </a:lnTo>
                <a:lnTo>
                  <a:pt x="485238" y="1715236"/>
                </a:lnTo>
                <a:lnTo>
                  <a:pt x="436191" y="1751802"/>
                </a:lnTo>
                <a:lnTo>
                  <a:pt x="384459" y="1770742"/>
                </a:lnTo>
                <a:lnTo>
                  <a:pt x="357759" y="1773174"/>
                </a:lnTo>
                <a:lnTo>
                  <a:pt x="331058" y="1770742"/>
                </a:lnTo>
                <a:lnTo>
                  <a:pt x="279326" y="1751802"/>
                </a:lnTo>
                <a:lnTo>
                  <a:pt x="230279" y="1715236"/>
                </a:lnTo>
                <a:lnTo>
                  <a:pt x="184471" y="1662416"/>
                </a:lnTo>
                <a:lnTo>
                  <a:pt x="162954" y="1630339"/>
                </a:lnTo>
                <a:lnTo>
                  <a:pt x="142455" y="1594713"/>
                </a:lnTo>
                <a:lnTo>
                  <a:pt x="123042" y="1555709"/>
                </a:lnTo>
                <a:lnTo>
                  <a:pt x="104784" y="1513498"/>
                </a:lnTo>
                <a:lnTo>
                  <a:pt x="87751" y="1468253"/>
                </a:lnTo>
                <a:lnTo>
                  <a:pt x="72012" y="1420144"/>
                </a:lnTo>
                <a:lnTo>
                  <a:pt x="57636" y="1369342"/>
                </a:lnTo>
                <a:lnTo>
                  <a:pt x="44693" y="1316020"/>
                </a:lnTo>
                <a:lnTo>
                  <a:pt x="33250" y="1260349"/>
                </a:lnTo>
                <a:lnTo>
                  <a:pt x="23379" y="1202500"/>
                </a:lnTo>
                <a:lnTo>
                  <a:pt x="15147" y="1142645"/>
                </a:lnTo>
                <a:lnTo>
                  <a:pt x="8623" y="1080954"/>
                </a:lnTo>
                <a:lnTo>
                  <a:pt x="3878" y="1017600"/>
                </a:lnTo>
                <a:lnTo>
                  <a:pt x="981" y="952754"/>
                </a:lnTo>
                <a:lnTo>
                  <a:pt x="0" y="886587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53021" y="1592580"/>
            <a:ext cx="702310" cy="0"/>
          </a:xfrm>
          <a:custGeom>
            <a:avLst/>
            <a:gdLst/>
            <a:ahLst/>
            <a:cxnLst/>
            <a:rect l="l" t="t" r="r" b="b"/>
            <a:pathLst>
              <a:path w="702309">
                <a:moveTo>
                  <a:pt x="0" y="0"/>
                </a:moveTo>
                <a:lnTo>
                  <a:pt x="702310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40854" y="1549146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5" h="86994">
                <a:moveTo>
                  <a:pt x="0" y="0"/>
                </a:moveTo>
                <a:lnTo>
                  <a:pt x="0" y="86868"/>
                </a:lnTo>
                <a:lnTo>
                  <a:pt x="86868" y="43434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438390" y="1316037"/>
            <a:ext cx="144970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376092"/>
                </a:solidFill>
                <a:latin typeface="Noto Sans CJK JP Regular"/>
                <a:cs typeface="Noto Sans CJK JP Regular"/>
              </a:rPr>
              <a:t>這個數值是代表 馬達的速度，正 值是正轉，負值 是反轉。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357627" y="1178052"/>
            <a:ext cx="807720" cy="1933575"/>
          </a:xfrm>
          <a:custGeom>
            <a:avLst/>
            <a:gdLst/>
            <a:ahLst/>
            <a:cxnLst/>
            <a:rect l="l" t="t" r="r" b="b"/>
            <a:pathLst>
              <a:path w="807719" h="1933575">
                <a:moveTo>
                  <a:pt x="0" y="966597"/>
                </a:moveTo>
                <a:lnTo>
                  <a:pt x="931" y="900418"/>
                </a:lnTo>
                <a:lnTo>
                  <a:pt x="3686" y="835436"/>
                </a:lnTo>
                <a:lnTo>
                  <a:pt x="8204" y="771795"/>
                </a:lnTo>
                <a:lnTo>
                  <a:pt x="14425" y="709638"/>
                </a:lnTo>
                <a:lnTo>
                  <a:pt x="22289" y="649111"/>
                </a:lnTo>
                <a:lnTo>
                  <a:pt x="31736" y="590355"/>
                </a:lnTo>
                <a:lnTo>
                  <a:pt x="42706" y="533517"/>
                </a:lnTo>
                <a:lnTo>
                  <a:pt x="55137" y="478739"/>
                </a:lnTo>
                <a:lnTo>
                  <a:pt x="68971" y="426165"/>
                </a:lnTo>
                <a:lnTo>
                  <a:pt x="84147" y="375940"/>
                </a:lnTo>
                <a:lnTo>
                  <a:pt x="100606" y="328207"/>
                </a:lnTo>
                <a:lnTo>
                  <a:pt x="118286" y="283111"/>
                </a:lnTo>
                <a:lnTo>
                  <a:pt x="137127" y="240795"/>
                </a:lnTo>
                <a:lnTo>
                  <a:pt x="157071" y="201404"/>
                </a:lnTo>
                <a:lnTo>
                  <a:pt x="178056" y="165080"/>
                </a:lnTo>
                <a:lnTo>
                  <a:pt x="200022" y="131969"/>
                </a:lnTo>
                <a:lnTo>
                  <a:pt x="246657" y="75960"/>
                </a:lnTo>
                <a:lnTo>
                  <a:pt x="296496" y="34528"/>
                </a:lnTo>
                <a:lnTo>
                  <a:pt x="349057" y="8823"/>
                </a:lnTo>
                <a:lnTo>
                  <a:pt x="403860" y="0"/>
                </a:lnTo>
                <a:lnTo>
                  <a:pt x="431511" y="2229"/>
                </a:lnTo>
                <a:lnTo>
                  <a:pt x="485253" y="19638"/>
                </a:lnTo>
                <a:lnTo>
                  <a:pt x="536513" y="53350"/>
                </a:lnTo>
                <a:lnTo>
                  <a:pt x="584810" y="102215"/>
                </a:lnTo>
                <a:lnTo>
                  <a:pt x="629663" y="165080"/>
                </a:lnTo>
                <a:lnTo>
                  <a:pt x="650648" y="201404"/>
                </a:lnTo>
                <a:lnTo>
                  <a:pt x="670592" y="240795"/>
                </a:lnTo>
                <a:lnTo>
                  <a:pt x="689433" y="283111"/>
                </a:lnTo>
                <a:lnTo>
                  <a:pt x="707113" y="328207"/>
                </a:lnTo>
                <a:lnTo>
                  <a:pt x="723572" y="375940"/>
                </a:lnTo>
                <a:lnTo>
                  <a:pt x="738748" y="426165"/>
                </a:lnTo>
                <a:lnTo>
                  <a:pt x="752582" y="478739"/>
                </a:lnTo>
                <a:lnTo>
                  <a:pt x="765013" y="533517"/>
                </a:lnTo>
                <a:lnTo>
                  <a:pt x="775983" y="590355"/>
                </a:lnTo>
                <a:lnTo>
                  <a:pt x="785430" y="649111"/>
                </a:lnTo>
                <a:lnTo>
                  <a:pt x="793294" y="709638"/>
                </a:lnTo>
                <a:lnTo>
                  <a:pt x="799515" y="771795"/>
                </a:lnTo>
                <a:lnTo>
                  <a:pt x="804033" y="835436"/>
                </a:lnTo>
                <a:lnTo>
                  <a:pt x="806788" y="900418"/>
                </a:lnTo>
                <a:lnTo>
                  <a:pt x="807720" y="966597"/>
                </a:lnTo>
                <a:lnTo>
                  <a:pt x="806788" y="1032775"/>
                </a:lnTo>
                <a:lnTo>
                  <a:pt x="804033" y="1097757"/>
                </a:lnTo>
                <a:lnTo>
                  <a:pt x="799515" y="1161398"/>
                </a:lnTo>
                <a:lnTo>
                  <a:pt x="793294" y="1223555"/>
                </a:lnTo>
                <a:lnTo>
                  <a:pt x="785430" y="1284082"/>
                </a:lnTo>
                <a:lnTo>
                  <a:pt x="775983" y="1342838"/>
                </a:lnTo>
                <a:lnTo>
                  <a:pt x="765013" y="1399676"/>
                </a:lnTo>
                <a:lnTo>
                  <a:pt x="752582" y="1454454"/>
                </a:lnTo>
                <a:lnTo>
                  <a:pt x="738748" y="1507028"/>
                </a:lnTo>
                <a:lnTo>
                  <a:pt x="723572" y="1557253"/>
                </a:lnTo>
                <a:lnTo>
                  <a:pt x="707113" y="1604986"/>
                </a:lnTo>
                <a:lnTo>
                  <a:pt x="689433" y="1650082"/>
                </a:lnTo>
                <a:lnTo>
                  <a:pt x="670592" y="1692398"/>
                </a:lnTo>
                <a:lnTo>
                  <a:pt x="650648" y="1731789"/>
                </a:lnTo>
                <a:lnTo>
                  <a:pt x="629663" y="1768113"/>
                </a:lnTo>
                <a:lnTo>
                  <a:pt x="607697" y="1801224"/>
                </a:lnTo>
                <a:lnTo>
                  <a:pt x="561062" y="1857233"/>
                </a:lnTo>
                <a:lnTo>
                  <a:pt x="511223" y="1898665"/>
                </a:lnTo>
                <a:lnTo>
                  <a:pt x="458662" y="1924370"/>
                </a:lnTo>
                <a:lnTo>
                  <a:pt x="403860" y="1933194"/>
                </a:lnTo>
                <a:lnTo>
                  <a:pt x="376208" y="1930964"/>
                </a:lnTo>
                <a:lnTo>
                  <a:pt x="322466" y="1913555"/>
                </a:lnTo>
                <a:lnTo>
                  <a:pt x="271206" y="1879843"/>
                </a:lnTo>
                <a:lnTo>
                  <a:pt x="222909" y="1830978"/>
                </a:lnTo>
                <a:lnTo>
                  <a:pt x="178056" y="1768113"/>
                </a:lnTo>
                <a:lnTo>
                  <a:pt x="157071" y="1731789"/>
                </a:lnTo>
                <a:lnTo>
                  <a:pt x="137127" y="1692398"/>
                </a:lnTo>
                <a:lnTo>
                  <a:pt x="118286" y="1650082"/>
                </a:lnTo>
                <a:lnTo>
                  <a:pt x="100606" y="1604986"/>
                </a:lnTo>
                <a:lnTo>
                  <a:pt x="84147" y="1557253"/>
                </a:lnTo>
                <a:lnTo>
                  <a:pt x="68971" y="1507028"/>
                </a:lnTo>
                <a:lnTo>
                  <a:pt x="55137" y="1454454"/>
                </a:lnTo>
                <a:lnTo>
                  <a:pt x="42706" y="1399676"/>
                </a:lnTo>
                <a:lnTo>
                  <a:pt x="31736" y="1342838"/>
                </a:lnTo>
                <a:lnTo>
                  <a:pt x="22289" y="1284082"/>
                </a:lnTo>
                <a:lnTo>
                  <a:pt x="14425" y="1223555"/>
                </a:lnTo>
                <a:lnTo>
                  <a:pt x="8204" y="1161398"/>
                </a:lnTo>
                <a:lnTo>
                  <a:pt x="3686" y="1097757"/>
                </a:lnTo>
                <a:lnTo>
                  <a:pt x="931" y="1032775"/>
                </a:lnTo>
                <a:lnTo>
                  <a:pt x="0" y="966597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45742" y="1460753"/>
            <a:ext cx="730885" cy="0"/>
          </a:xfrm>
          <a:custGeom>
            <a:avLst/>
            <a:gdLst/>
            <a:ahLst/>
            <a:cxnLst/>
            <a:rect l="l" t="t" r="r" b="b"/>
            <a:pathLst>
              <a:path w="730885">
                <a:moveTo>
                  <a:pt x="730885" y="0"/>
                </a:moveTo>
                <a:lnTo>
                  <a:pt x="0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73351" y="1417319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4" h="86994">
                <a:moveTo>
                  <a:pt x="86868" y="0"/>
                </a:moveTo>
                <a:lnTo>
                  <a:pt x="0" y="43434"/>
                </a:lnTo>
                <a:lnTo>
                  <a:pt x="86868" y="86868"/>
                </a:lnTo>
                <a:lnTo>
                  <a:pt x="8686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29552" y="1122362"/>
            <a:ext cx="14497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376092"/>
                </a:solidFill>
                <a:latin typeface="Noto Sans CJK JP Regular"/>
                <a:cs typeface="Noto Sans CJK JP Regular"/>
              </a:rPr>
              <a:t>以上敘述是決定 馬達轉動方向。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149345" y="4610100"/>
            <a:ext cx="2232660" cy="479425"/>
          </a:xfrm>
          <a:custGeom>
            <a:avLst/>
            <a:gdLst/>
            <a:ahLst/>
            <a:cxnLst/>
            <a:rect l="l" t="t" r="r" b="b"/>
            <a:pathLst>
              <a:path w="2232660" h="479425">
                <a:moveTo>
                  <a:pt x="0" y="239649"/>
                </a:moveTo>
                <a:lnTo>
                  <a:pt x="20929" y="193224"/>
                </a:lnTo>
                <a:lnTo>
                  <a:pt x="56911" y="163899"/>
                </a:lnTo>
                <a:lnTo>
                  <a:pt x="109143" y="136168"/>
                </a:lnTo>
                <a:lnTo>
                  <a:pt x="176448" y="110284"/>
                </a:lnTo>
                <a:lnTo>
                  <a:pt x="215386" y="98113"/>
                </a:lnTo>
                <a:lnTo>
                  <a:pt x="257651" y="86498"/>
                </a:lnTo>
                <a:lnTo>
                  <a:pt x="303095" y="75472"/>
                </a:lnTo>
                <a:lnTo>
                  <a:pt x="351573" y="65065"/>
                </a:lnTo>
                <a:lnTo>
                  <a:pt x="402936" y="55309"/>
                </a:lnTo>
                <a:lnTo>
                  <a:pt x="457039" y="46236"/>
                </a:lnTo>
                <a:lnTo>
                  <a:pt x="513732" y="37878"/>
                </a:lnTo>
                <a:lnTo>
                  <a:pt x="572871" y="30265"/>
                </a:lnTo>
                <a:lnTo>
                  <a:pt x="634307" y="23429"/>
                </a:lnTo>
                <a:lnTo>
                  <a:pt x="697893" y="17403"/>
                </a:lnTo>
                <a:lnTo>
                  <a:pt x="763482" y="12216"/>
                </a:lnTo>
                <a:lnTo>
                  <a:pt x="830928" y="7903"/>
                </a:lnTo>
                <a:lnTo>
                  <a:pt x="900082" y="4492"/>
                </a:lnTo>
                <a:lnTo>
                  <a:pt x="970799" y="2017"/>
                </a:lnTo>
                <a:lnTo>
                  <a:pt x="1042930" y="509"/>
                </a:lnTo>
                <a:lnTo>
                  <a:pt x="1116330" y="0"/>
                </a:lnTo>
                <a:lnTo>
                  <a:pt x="1189729" y="509"/>
                </a:lnTo>
                <a:lnTo>
                  <a:pt x="1261860" y="2017"/>
                </a:lnTo>
                <a:lnTo>
                  <a:pt x="1332577" y="4492"/>
                </a:lnTo>
                <a:lnTo>
                  <a:pt x="1401731" y="7903"/>
                </a:lnTo>
                <a:lnTo>
                  <a:pt x="1469177" y="12216"/>
                </a:lnTo>
                <a:lnTo>
                  <a:pt x="1534766" y="17403"/>
                </a:lnTo>
                <a:lnTo>
                  <a:pt x="1598352" y="23429"/>
                </a:lnTo>
                <a:lnTo>
                  <a:pt x="1659788" y="30265"/>
                </a:lnTo>
                <a:lnTo>
                  <a:pt x="1718927" y="37878"/>
                </a:lnTo>
                <a:lnTo>
                  <a:pt x="1775620" y="46236"/>
                </a:lnTo>
                <a:lnTo>
                  <a:pt x="1829723" y="55309"/>
                </a:lnTo>
                <a:lnTo>
                  <a:pt x="1881086" y="65065"/>
                </a:lnTo>
                <a:lnTo>
                  <a:pt x="1929564" y="75472"/>
                </a:lnTo>
                <a:lnTo>
                  <a:pt x="1975008" y="86498"/>
                </a:lnTo>
                <a:lnTo>
                  <a:pt x="2017273" y="98113"/>
                </a:lnTo>
                <a:lnTo>
                  <a:pt x="2056211" y="110284"/>
                </a:lnTo>
                <a:lnTo>
                  <a:pt x="2123516" y="136168"/>
                </a:lnTo>
                <a:lnTo>
                  <a:pt x="2175748" y="163899"/>
                </a:lnTo>
                <a:lnTo>
                  <a:pt x="2211730" y="193224"/>
                </a:lnTo>
                <a:lnTo>
                  <a:pt x="2232660" y="239649"/>
                </a:lnTo>
                <a:lnTo>
                  <a:pt x="2230285" y="255406"/>
                </a:lnTo>
                <a:lnTo>
                  <a:pt x="2195844" y="300919"/>
                </a:lnTo>
                <a:lnTo>
                  <a:pt x="2151590" y="329479"/>
                </a:lnTo>
                <a:lnTo>
                  <a:pt x="2091674" y="356318"/>
                </a:lnTo>
                <a:lnTo>
                  <a:pt x="2017273" y="381184"/>
                </a:lnTo>
                <a:lnTo>
                  <a:pt x="1975008" y="392799"/>
                </a:lnTo>
                <a:lnTo>
                  <a:pt x="1929564" y="403825"/>
                </a:lnTo>
                <a:lnTo>
                  <a:pt x="1881086" y="414232"/>
                </a:lnTo>
                <a:lnTo>
                  <a:pt x="1829723" y="423988"/>
                </a:lnTo>
                <a:lnTo>
                  <a:pt x="1775620" y="433061"/>
                </a:lnTo>
                <a:lnTo>
                  <a:pt x="1718927" y="441419"/>
                </a:lnTo>
                <a:lnTo>
                  <a:pt x="1659788" y="449032"/>
                </a:lnTo>
                <a:lnTo>
                  <a:pt x="1598352" y="455868"/>
                </a:lnTo>
                <a:lnTo>
                  <a:pt x="1534766" y="461894"/>
                </a:lnTo>
                <a:lnTo>
                  <a:pt x="1469177" y="467081"/>
                </a:lnTo>
                <a:lnTo>
                  <a:pt x="1401731" y="471394"/>
                </a:lnTo>
                <a:lnTo>
                  <a:pt x="1332577" y="474805"/>
                </a:lnTo>
                <a:lnTo>
                  <a:pt x="1261860" y="477280"/>
                </a:lnTo>
                <a:lnTo>
                  <a:pt x="1189729" y="478788"/>
                </a:lnTo>
                <a:lnTo>
                  <a:pt x="1116330" y="479298"/>
                </a:lnTo>
                <a:lnTo>
                  <a:pt x="1042930" y="478788"/>
                </a:lnTo>
                <a:lnTo>
                  <a:pt x="970799" y="477280"/>
                </a:lnTo>
                <a:lnTo>
                  <a:pt x="900082" y="474805"/>
                </a:lnTo>
                <a:lnTo>
                  <a:pt x="830928" y="471394"/>
                </a:lnTo>
                <a:lnTo>
                  <a:pt x="763482" y="467081"/>
                </a:lnTo>
                <a:lnTo>
                  <a:pt x="697893" y="461894"/>
                </a:lnTo>
                <a:lnTo>
                  <a:pt x="634307" y="455868"/>
                </a:lnTo>
                <a:lnTo>
                  <a:pt x="572871" y="449032"/>
                </a:lnTo>
                <a:lnTo>
                  <a:pt x="513732" y="441419"/>
                </a:lnTo>
                <a:lnTo>
                  <a:pt x="457039" y="433061"/>
                </a:lnTo>
                <a:lnTo>
                  <a:pt x="402936" y="423988"/>
                </a:lnTo>
                <a:lnTo>
                  <a:pt x="351573" y="414232"/>
                </a:lnTo>
                <a:lnTo>
                  <a:pt x="303095" y="403825"/>
                </a:lnTo>
                <a:lnTo>
                  <a:pt x="257651" y="392799"/>
                </a:lnTo>
                <a:lnTo>
                  <a:pt x="215386" y="381184"/>
                </a:lnTo>
                <a:lnTo>
                  <a:pt x="176448" y="369013"/>
                </a:lnTo>
                <a:lnTo>
                  <a:pt x="109143" y="343129"/>
                </a:lnTo>
                <a:lnTo>
                  <a:pt x="56911" y="315398"/>
                </a:lnTo>
                <a:lnTo>
                  <a:pt x="20929" y="286073"/>
                </a:lnTo>
                <a:lnTo>
                  <a:pt x="0" y="23964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49345" y="5167121"/>
            <a:ext cx="2232660" cy="478155"/>
          </a:xfrm>
          <a:custGeom>
            <a:avLst/>
            <a:gdLst/>
            <a:ahLst/>
            <a:cxnLst/>
            <a:rect l="l" t="t" r="r" b="b"/>
            <a:pathLst>
              <a:path w="2232660" h="478154">
                <a:moveTo>
                  <a:pt x="0" y="238886"/>
                </a:moveTo>
                <a:lnTo>
                  <a:pt x="20929" y="192613"/>
                </a:lnTo>
                <a:lnTo>
                  <a:pt x="56911" y="163382"/>
                </a:lnTo>
                <a:lnTo>
                  <a:pt x="109143" y="135740"/>
                </a:lnTo>
                <a:lnTo>
                  <a:pt x="176448" y="109938"/>
                </a:lnTo>
                <a:lnTo>
                  <a:pt x="215386" y="97806"/>
                </a:lnTo>
                <a:lnTo>
                  <a:pt x="257651" y="86228"/>
                </a:lnTo>
                <a:lnTo>
                  <a:pt x="303095" y="75236"/>
                </a:lnTo>
                <a:lnTo>
                  <a:pt x="351573" y="64862"/>
                </a:lnTo>
                <a:lnTo>
                  <a:pt x="402936" y="55137"/>
                </a:lnTo>
                <a:lnTo>
                  <a:pt x="457039" y="46093"/>
                </a:lnTo>
                <a:lnTo>
                  <a:pt x="513732" y="37760"/>
                </a:lnTo>
                <a:lnTo>
                  <a:pt x="572871" y="30171"/>
                </a:lnTo>
                <a:lnTo>
                  <a:pt x="634307" y="23356"/>
                </a:lnTo>
                <a:lnTo>
                  <a:pt x="697893" y="17349"/>
                </a:lnTo>
                <a:lnTo>
                  <a:pt x="763482" y="12179"/>
                </a:lnTo>
                <a:lnTo>
                  <a:pt x="830928" y="7878"/>
                </a:lnTo>
                <a:lnTo>
                  <a:pt x="900082" y="4478"/>
                </a:lnTo>
                <a:lnTo>
                  <a:pt x="970799" y="2011"/>
                </a:lnTo>
                <a:lnTo>
                  <a:pt x="1042930" y="508"/>
                </a:lnTo>
                <a:lnTo>
                  <a:pt x="1116330" y="0"/>
                </a:lnTo>
                <a:lnTo>
                  <a:pt x="1189729" y="508"/>
                </a:lnTo>
                <a:lnTo>
                  <a:pt x="1261860" y="2011"/>
                </a:lnTo>
                <a:lnTo>
                  <a:pt x="1332577" y="4478"/>
                </a:lnTo>
                <a:lnTo>
                  <a:pt x="1401731" y="7878"/>
                </a:lnTo>
                <a:lnTo>
                  <a:pt x="1469177" y="12179"/>
                </a:lnTo>
                <a:lnTo>
                  <a:pt x="1534766" y="17349"/>
                </a:lnTo>
                <a:lnTo>
                  <a:pt x="1598352" y="23356"/>
                </a:lnTo>
                <a:lnTo>
                  <a:pt x="1659788" y="30171"/>
                </a:lnTo>
                <a:lnTo>
                  <a:pt x="1718927" y="37760"/>
                </a:lnTo>
                <a:lnTo>
                  <a:pt x="1775620" y="46093"/>
                </a:lnTo>
                <a:lnTo>
                  <a:pt x="1829723" y="55137"/>
                </a:lnTo>
                <a:lnTo>
                  <a:pt x="1881086" y="64862"/>
                </a:lnTo>
                <a:lnTo>
                  <a:pt x="1929564" y="75236"/>
                </a:lnTo>
                <a:lnTo>
                  <a:pt x="1975008" y="86228"/>
                </a:lnTo>
                <a:lnTo>
                  <a:pt x="2017273" y="97806"/>
                </a:lnTo>
                <a:lnTo>
                  <a:pt x="2056211" y="109938"/>
                </a:lnTo>
                <a:lnTo>
                  <a:pt x="2123516" y="135740"/>
                </a:lnTo>
                <a:lnTo>
                  <a:pt x="2175748" y="163382"/>
                </a:lnTo>
                <a:lnTo>
                  <a:pt x="2211730" y="192613"/>
                </a:lnTo>
                <a:lnTo>
                  <a:pt x="2232660" y="238886"/>
                </a:lnTo>
                <a:lnTo>
                  <a:pt x="2230285" y="254593"/>
                </a:lnTo>
                <a:lnTo>
                  <a:pt x="2195844" y="299958"/>
                </a:lnTo>
                <a:lnTo>
                  <a:pt x="2151590" y="328426"/>
                </a:lnTo>
                <a:lnTo>
                  <a:pt x="2091674" y="355180"/>
                </a:lnTo>
                <a:lnTo>
                  <a:pt x="2017273" y="379967"/>
                </a:lnTo>
                <a:lnTo>
                  <a:pt x="1975008" y="391545"/>
                </a:lnTo>
                <a:lnTo>
                  <a:pt x="1929564" y="402537"/>
                </a:lnTo>
                <a:lnTo>
                  <a:pt x="1881086" y="412911"/>
                </a:lnTo>
                <a:lnTo>
                  <a:pt x="1829723" y="422636"/>
                </a:lnTo>
                <a:lnTo>
                  <a:pt x="1775620" y="431680"/>
                </a:lnTo>
                <a:lnTo>
                  <a:pt x="1718927" y="440013"/>
                </a:lnTo>
                <a:lnTo>
                  <a:pt x="1659788" y="447602"/>
                </a:lnTo>
                <a:lnTo>
                  <a:pt x="1598352" y="454417"/>
                </a:lnTo>
                <a:lnTo>
                  <a:pt x="1534766" y="460424"/>
                </a:lnTo>
                <a:lnTo>
                  <a:pt x="1469177" y="465594"/>
                </a:lnTo>
                <a:lnTo>
                  <a:pt x="1401731" y="469895"/>
                </a:lnTo>
                <a:lnTo>
                  <a:pt x="1332577" y="473295"/>
                </a:lnTo>
                <a:lnTo>
                  <a:pt x="1261860" y="475762"/>
                </a:lnTo>
                <a:lnTo>
                  <a:pt x="1189729" y="477265"/>
                </a:lnTo>
                <a:lnTo>
                  <a:pt x="1116330" y="477773"/>
                </a:lnTo>
                <a:lnTo>
                  <a:pt x="1042930" y="477265"/>
                </a:lnTo>
                <a:lnTo>
                  <a:pt x="970799" y="475762"/>
                </a:lnTo>
                <a:lnTo>
                  <a:pt x="900082" y="473295"/>
                </a:lnTo>
                <a:lnTo>
                  <a:pt x="830928" y="469895"/>
                </a:lnTo>
                <a:lnTo>
                  <a:pt x="763482" y="465594"/>
                </a:lnTo>
                <a:lnTo>
                  <a:pt x="697893" y="460424"/>
                </a:lnTo>
                <a:lnTo>
                  <a:pt x="634307" y="454417"/>
                </a:lnTo>
                <a:lnTo>
                  <a:pt x="572871" y="447602"/>
                </a:lnTo>
                <a:lnTo>
                  <a:pt x="513732" y="440013"/>
                </a:lnTo>
                <a:lnTo>
                  <a:pt x="457039" y="431680"/>
                </a:lnTo>
                <a:lnTo>
                  <a:pt x="402936" y="422636"/>
                </a:lnTo>
                <a:lnTo>
                  <a:pt x="351573" y="412911"/>
                </a:lnTo>
                <a:lnTo>
                  <a:pt x="303095" y="402537"/>
                </a:lnTo>
                <a:lnTo>
                  <a:pt x="257651" y="391545"/>
                </a:lnTo>
                <a:lnTo>
                  <a:pt x="215386" y="379967"/>
                </a:lnTo>
                <a:lnTo>
                  <a:pt x="176448" y="367835"/>
                </a:lnTo>
                <a:lnTo>
                  <a:pt x="109143" y="342033"/>
                </a:lnTo>
                <a:lnTo>
                  <a:pt x="56911" y="314391"/>
                </a:lnTo>
                <a:lnTo>
                  <a:pt x="20929" y="285160"/>
                </a:lnTo>
                <a:lnTo>
                  <a:pt x="0" y="238886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85822" y="3982973"/>
            <a:ext cx="1879600" cy="627380"/>
          </a:xfrm>
          <a:custGeom>
            <a:avLst/>
            <a:gdLst/>
            <a:ahLst/>
            <a:cxnLst/>
            <a:rect l="l" t="t" r="r" b="b"/>
            <a:pathLst>
              <a:path w="1879600" h="627379">
                <a:moveTo>
                  <a:pt x="1879600" y="627062"/>
                </a:moveTo>
                <a:lnTo>
                  <a:pt x="1879600" y="0"/>
                </a:ln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90572" y="3925823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10502" y="3559175"/>
            <a:ext cx="22612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6545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376092"/>
                </a:solidFill>
                <a:latin typeface="Noto Sans CJK JP Regular"/>
                <a:cs typeface="Noto Sans CJK JP Regular"/>
              </a:rPr>
              <a:t>馬達</a:t>
            </a:r>
            <a:r>
              <a:rPr sz="1600" b="1" spc="-5" dirty="0">
                <a:solidFill>
                  <a:srgbClr val="376092"/>
                </a:solidFill>
                <a:latin typeface="Arial"/>
                <a:cs typeface="Arial"/>
              </a:rPr>
              <a:t>1</a:t>
            </a:r>
            <a:r>
              <a:rPr sz="1600" dirty="0">
                <a:solidFill>
                  <a:srgbClr val="376092"/>
                </a:solidFill>
                <a:latin typeface="Noto Sans CJK JP Regular"/>
                <a:cs typeface="Noto Sans CJK JP Regular"/>
              </a:rPr>
              <a:t>是車子左邊馬達 馬達</a:t>
            </a:r>
            <a:r>
              <a:rPr sz="1600" b="1" spc="-5" dirty="0">
                <a:solidFill>
                  <a:srgbClr val="376092"/>
                </a:solidFill>
                <a:latin typeface="Arial"/>
                <a:cs typeface="Arial"/>
              </a:rPr>
              <a:t>2</a:t>
            </a:r>
            <a:r>
              <a:rPr sz="1600" dirty="0">
                <a:solidFill>
                  <a:srgbClr val="376092"/>
                </a:solidFill>
                <a:latin typeface="Noto Sans CJK JP Regular"/>
                <a:cs typeface="Noto Sans CJK JP Regular"/>
              </a:rPr>
              <a:t>是車子右邊馬達</a:t>
            </a:r>
            <a:endParaRPr sz="1600">
              <a:latin typeface="Noto Sans CJK JP Regular"/>
              <a:cs typeface="Noto Sans CJK JP Regular"/>
            </a:endParaRPr>
          </a:p>
          <a:p>
            <a:pPr marL="12700">
              <a:lnSpc>
                <a:spcPts val="1920"/>
              </a:lnSpc>
            </a:pPr>
            <a:r>
              <a:rPr sz="1600" dirty="0">
                <a:solidFill>
                  <a:srgbClr val="376092"/>
                </a:solidFill>
                <a:latin typeface="Noto Sans CJK JP Regular"/>
                <a:cs typeface="Noto Sans CJK JP Regular"/>
              </a:rPr>
              <a:t>可個</a:t>
            </a:r>
            <a:r>
              <a:rPr sz="1600" spc="-10" dirty="0">
                <a:solidFill>
                  <a:srgbClr val="376092"/>
                </a:solidFill>
                <a:latin typeface="Noto Sans CJK JP Regular"/>
                <a:cs typeface="Noto Sans CJK JP Regular"/>
              </a:rPr>
              <a:t>別</a:t>
            </a:r>
            <a:r>
              <a:rPr sz="1600" dirty="0">
                <a:solidFill>
                  <a:srgbClr val="376092"/>
                </a:solidFill>
                <a:latin typeface="Noto Sans CJK JP Regular"/>
                <a:cs typeface="Noto Sans CJK JP Regular"/>
              </a:rPr>
              <a:t>控制</a:t>
            </a:r>
            <a:r>
              <a:rPr sz="1600" spc="-10" dirty="0">
                <a:solidFill>
                  <a:srgbClr val="376092"/>
                </a:solidFill>
                <a:latin typeface="Noto Sans CJK JP Regular"/>
                <a:cs typeface="Noto Sans CJK JP Regular"/>
              </a:rPr>
              <a:t>馬</a:t>
            </a:r>
            <a:r>
              <a:rPr sz="1600" dirty="0">
                <a:solidFill>
                  <a:srgbClr val="376092"/>
                </a:solidFill>
                <a:latin typeface="Noto Sans CJK JP Regular"/>
                <a:cs typeface="Noto Sans CJK JP Regular"/>
              </a:rPr>
              <a:t>達跟</a:t>
            </a:r>
            <a:r>
              <a:rPr sz="1600" spc="-10" dirty="0">
                <a:solidFill>
                  <a:srgbClr val="376092"/>
                </a:solidFill>
                <a:latin typeface="Noto Sans CJK JP Regular"/>
                <a:cs typeface="Noto Sans CJK JP Regular"/>
              </a:rPr>
              <a:t>方</a:t>
            </a:r>
            <a:r>
              <a:rPr sz="1600" dirty="0">
                <a:solidFill>
                  <a:srgbClr val="376092"/>
                </a:solidFill>
                <a:latin typeface="Noto Sans CJK JP Regular"/>
                <a:cs typeface="Noto Sans CJK JP Regular"/>
              </a:rPr>
              <a:t>向。</a:t>
            </a:r>
            <a:endParaRPr sz="16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26860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12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23314" y="352678"/>
            <a:ext cx="68834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6465" marR="5080" indent="-9144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馬達簡單測試再加上指令使用，來 控制車子馬達速度跟方向。</a:t>
            </a:r>
            <a:endParaRPr sz="3600"/>
          </a:p>
        </p:txBody>
      </p:sp>
      <p:sp>
        <p:nvSpPr>
          <p:cNvPr id="10" name="object 10"/>
          <p:cNvSpPr/>
          <p:nvPr/>
        </p:nvSpPr>
        <p:spPr>
          <a:xfrm>
            <a:off x="826769" y="2097023"/>
            <a:ext cx="2767584" cy="1543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25696" y="1863851"/>
            <a:ext cx="2977121" cy="40256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03210" y="2894457"/>
            <a:ext cx="1600200" cy="432434"/>
          </a:xfrm>
          <a:custGeom>
            <a:avLst/>
            <a:gdLst/>
            <a:ahLst/>
            <a:cxnLst/>
            <a:rect l="l" t="t" r="r" b="b"/>
            <a:pathLst>
              <a:path w="1600200" h="432435">
                <a:moveTo>
                  <a:pt x="0" y="0"/>
                </a:moveTo>
                <a:lnTo>
                  <a:pt x="1600200" y="0"/>
                </a:lnTo>
                <a:lnTo>
                  <a:pt x="1600200" y="432053"/>
                </a:lnTo>
                <a:lnTo>
                  <a:pt x="0" y="432053"/>
                </a:lnTo>
                <a:lnTo>
                  <a:pt x="0" y="0"/>
                </a:lnTo>
                <a:close/>
              </a:path>
            </a:pathLst>
          </a:custGeom>
          <a:ln w="25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503985" y="2951670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Noto Sans CJK JP Regular"/>
                <a:cs typeface="Noto Sans CJK JP Regular"/>
              </a:rPr>
              <a:t>等待一段時間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43421" y="2918460"/>
            <a:ext cx="1569720" cy="4221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84570" y="3109722"/>
            <a:ext cx="1280160" cy="0"/>
          </a:xfrm>
          <a:custGeom>
            <a:avLst/>
            <a:gdLst/>
            <a:ahLst/>
            <a:cxnLst/>
            <a:rect l="l" t="t" r="r" b="b"/>
            <a:pathLst>
              <a:path w="1280159">
                <a:moveTo>
                  <a:pt x="0" y="0"/>
                </a:moveTo>
                <a:lnTo>
                  <a:pt x="1279906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50176" y="3043047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0" y="0"/>
                </a:moveTo>
                <a:lnTo>
                  <a:pt x="114300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26860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13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880865" y="495553"/>
            <a:ext cx="12052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測試</a:t>
            </a:r>
            <a:r>
              <a:rPr sz="3600" spc="85" dirty="0"/>
              <a:t>1</a:t>
            </a:r>
            <a:endParaRPr sz="3600"/>
          </a:p>
        </p:txBody>
      </p:sp>
      <p:sp>
        <p:nvSpPr>
          <p:cNvPr id="10" name="object 10"/>
          <p:cNvSpPr/>
          <p:nvPr/>
        </p:nvSpPr>
        <p:spPr>
          <a:xfrm>
            <a:off x="2772155" y="2143505"/>
            <a:ext cx="6263640" cy="34998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6309" y="489584"/>
            <a:ext cx="3054350" cy="683260"/>
          </a:xfrm>
          <a:custGeom>
            <a:avLst/>
            <a:gdLst/>
            <a:ahLst/>
            <a:cxnLst/>
            <a:rect l="l" t="t" r="r" b="b"/>
            <a:pathLst>
              <a:path w="3054350" h="683260">
                <a:moveTo>
                  <a:pt x="0" y="113791"/>
                </a:moveTo>
                <a:lnTo>
                  <a:pt x="8941" y="69501"/>
                </a:lnTo>
                <a:lnTo>
                  <a:pt x="33326" y="33331"/>
                </a:lnTo>
                <a:lnTo>
                  <a:pt x="69496" y="8943"/>
                </a:lnTo>
                <a:lnTo>
                  <a:pt x="113792" y="0"/>
                </a:lnTo>
                <a:lnTo>
                  <a:pt x="2940304" y="0"/>
                </a:lnTo>
                <a:lnTo>
                  <a:pt x="2984599" y="8943"/>
                </a:lnTo>
                <a:lnTo>
                  <a:pt x="3020769" y="33331"/>
                </a:lnTo>
                <a:lnTo>
                  <a:pt x="3045154" y="69501"/>
                </a:lnTo>
                <a:lnTo>
                  <a:pt x="3054096" y="113791"/>
                </a:lnTo>
                <a:lnTo>
                  <a:pt x="3054096" y="568959"/>
                </a:lnTo>
                <a:lnTo>
                  <a:pt x="3045154" y="613255"/>
                </a:lnTo>
                <a:lnTo>
                  <a:pt x="3020769" y="649425"/>
                </a:lnTo>
                <a:lnTo>
                  <a:pt x="2984599" y="673810"/>
                </a:lnTo>
                <a:lnTo>
                  <a:pt x="2940304" y="682751"/>
                </a:lnTo>
                <a:lnTo>
                  <a:pt x="113792" y="682751"/>
                </a:lnTo>
                <a:lnTo>
                  <a:pt x="69496" y="673810"/>
                </a:lnTo>
                <a:lnTo>
                  <a:pt x="33326" y="649425"/>
                </a:lnTo>
                <a:lnTo>
                  <a:pt x="8941" y="613255"/>
                </a:lnTo>
                <a:lnTo>
                  <a:pt x="0" y="568959"/>
                </a:lnTo>
                <a:lnTo>
                  <a:pt x="0" y="113791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21925" y="688022"/>
            <a:ext cx="258191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Noto Sans CJK JP Regular"/>
                <a:cs typeface="Noto Sans CJK JP Regular"/>
              </a:rPr>
              <a:t>「mBot主程式」</a:t>
            </a:r>
            <a:r>
              <a:rPr sz="1600" spc="-10" dirty="0">
                <a:latin typeface="Noto Sans CJK JP Regular"/>
                <a:cs typeface="Noto Sans CJK JP Regular"/>
              </a:rPr>
              <a:t>被</a:t>
            </a:r>
            <a:r>
              <a:rPr sz="1600" dirty="0">
                <a:latin typeface="Noto Sans CJK JP Regular"/>
                <a:cs typeface="Noto Sans CJK JP Regular"/>
              </a:rPr>
              <a:t>連點</a:t>
            </a:r>
            <a:r>
              <a:rPr sz="1600" spc="-10" dirty="0">
                <a:latin typeface="Noto Sans CJK JP Regular"/>
                <a:cs typeface="Noto Sans CJK JP Regular"/>
              </a:rPr>
              <a:t>兩</a:t>
            </a:r>
            <a:r>
              <a:rPr sz="1600" dirty="0">
                <a:latin typeface="Noto Sans CJK JP Regular"/>
                <a:cs typeface="Noto Sans CJK JP Regular"/>
              </a:rPr>
              <a:t>下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84885" y="2482976"/>
            <a:ext cx="1476375" cy="395605"/>
          </a:xfrm>
          <a:custGeom>
            <a:avLst/>
            <a:gdLst/>
            <a:ahLst/>
            <a:cxnLst/>
            <a:rect l="l" t="t" r="r" b="b"/>
            <a:pathLst>
              <a:path w="1476375" h="395605">
                <a:moveTo>
                  <a:pt x="0" y="0"/>
                </a:moveTo>
                <a:lnTo>
                  <a:pt x="1475993" y="0"/>
                </a:lnTo>
                <a:lnTo>
                  <a:pt x="1475993" y="395477"/>
                </a:lnTo>
                <a:lnTo>
                  <a:pt x="0" y="395477"/>
                </a:lnTo>
                <a:lnTo>
                  <a:pt x="0" y="0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97229" y="2482976"/>
            <a:ext cx="1475740" cy="395605"/>
          </a:xfrm>
          <a:prstGeom prst="rect">
            <a:avLst/>
          </a:prstGeom>
          <a:ln w="25146">
            <a:solidFill>
              <a:srgbClr val="000000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R="17145" algn="ctr">
              <a:lnSpc>
                <a:spcPct val="100000"/>
              </a:lnSpc>
              <a:spcBef>
                <a:spcPts val="535"/>
              </a:spcBef>
            </a:pPr>
            <a:r>
              <a:rPr sz="1600" dirty="0">
                <a:latin typeface="Noto Sans CJK JP Regular"/>
                <a:cs typeface="Noto Sans CJK JP Regular"/>
              </a:rPr>
              <a:t>前進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39239" y="1151382"/>
            <a:ext cx="307085" cy="5196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92782" y="1172336"/>
            <a:ext cx="0" cy="300990"/>
          </a:xfrm>
          <a:custGeom>
            <a:avLst/>
            <a:gdLst/>
            <a:ahLst/>
            <a:cxnLst/>
            <a:rect l="l" t="t" r="r" b="b"/>
            <a:pathLst>
              <a:path h="300990">
                <a:moveTo>
                  <a:pt x="0" y="0"/>
                </a:moveTo>
                <a:lnTo>
                  <a:pt x="0" y="300545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48332" y="1396682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68958" y="2857500"/>
            <a:ext cx="307085" cy="5356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22501" y="2878454"/>
            <a:ext cx="0" cy="316865"/>
          </a:xfrm>
          <a:custGeom>
            <a:avLst/>
            <a:gdLst/>
            <a:ahLst/>
            <a:cxnLst/>
            <a:rect l="l" t="t" r="r" b="b"/>
            <a:pathLst>
              <a:path h="316864">
                <a:moveTo>
                  <a:pt x="0" y="0"/>
                </a:moveTo>
                <a:lnTo>
                  <a:pt x="0" y="31642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78051" y="3118675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906" y="1465707"/>
            <a:ext cx="3390900" cy="721360"/>
          </a:xfrm>
          <a:custGeom>
            <a:avLst/>
            <a:gdLst/>
            <a:ahLst/>
            <a:cxnLst/>
            <a:rect l="l" t="t" r="r" b="b"/>
            <a:pathLst>
              <a:path w="3390900" h="721360">
                <a:moveTo>
                  <a:pt x="1695450" y="0"/>
                </a:moveTo>
                <a:lnTo>
                  <a:pt x="0" y="360425"/>
                </a:lnTo>
                <a:lnTo>
                  <a:pt x="1695450" y="720851"/>
                </a:lnTo>
                <a:lnTo>
                  <a:pt x="3390900" y="360425"/>
                </a:lnTo>
                <a:lnTo>
                  <a:pt x="1695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906" y="1465707"/>
            <a:ext cx="3390900" cy="721360"/>
          </a:xfrm>
          <a:custGeom>
            <a:avLst/>
            <a:gdLst/>
            <a:ahLst/>
            <a:cxnLst/>
            <a:rect l="l" t="t" r="r" b="b"/>
            <a:pathLst>
              <a:path w="3390900" h="721360">
                <a:moveTo>
                  <a:pt x="0" y="360425"/>
                </a:moveTo>
                <a:lnTo>
                  <a:pt x="1695450" y="0"/>
                </a:lnTo>
                <a:lnTo>
                  <a:pt x="3390900" y="360425"/>
                </a:lnTo>
                <a:lnTo>
                  <a:pt x="1695450" y="720851"/>
                </a:lnTo>
                <a:lnTo>
                  <a:pt x="0" y="360425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87996" y="1683385"/>
            <a:ext cx="144970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Noto Sans CJK JP Regular"/>
                <a:cs typeface="Noto Sans CJK JP Regular"/>
              </a:rPr>
              <a:t>等待按鈕被按下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58289" y="2141982"/>
            <a:ext cx="307085" cy="4991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11832" y="2162936"/>
            <a:ext cx="0" cy="280035"/>
          </a:xfrm>
          <a:custGeom>
            <a:avLst/>
            <a:gdLst/>
            <a:ahLst/>
            <a:cxnLst/>
            <a:rect l="l" t="t" r="r" b="b"/>
            <a:pathLst>
              <a:path h="280035">
                <a:moveTo>
                  <a:pt x="0" y="0"/>
                </a:moveTo>
                <a:lnTo>
                  <a:pt x="0" y="279908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67382" y="2366645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89457" y="3213735"/>
            <a:ext cx="1474470" cy="394970"/>
          </a:xfrm>
          <a:custGeom>
            <a:avLst/>
            <a:gdLst/>
            <a:ahLst/>
            <a:cxnLst/>
            <a:rect l="l" t="t" r="r" b="b"/>
            <a:pathLst>
              <a:path w="1474470" h="394970">
                <a:moveTo>
                  <a:pt x="0" y="0"/>
                </a:moveTo>
                <a:lnTo>
                  <a:pt x="1474470" y="0"/>
                </a:lnTo>
                <a:lnTo>
                  <a:pt x="1474470" y="394715"/>
                </a:lnTo>
                <a:lnTo>
                  <a:pt x="0" y="394715"/>
                </a:lnTo>
                <a:lnTo>
                  <a:pt x="0" y="0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997229" y="3213735"/>
            <a:ext cx="1475740" cy="394970"/>
          </a:xfrm>
          <a:prstGeom prst="rect">
            <a:avLst/>
          </a:prstGeom>
          <a:ln w="25146">
            <a:solidFill>
              <a:srgbClr val="000000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321945">
              <a:lnSpc>
                <a:spcPct val="100000"/>
              </a:lnSpc>
              <a:spcBef>
                <a:spcPts val="530"/>
              </a:spcBef>
            </a:pPr>
            <a:r>
              <a:rPr sz="1600" dirty="0">
                <a:latin typeface="Noto Sans CJK JP Regular"/>
                <a:cs typeface="Noto Sans CJK JP Regular"/>
              </a:rPr>
              <a:t>等待一秒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572767" y="3587496"/>
            <a:ext cx="307086" cy="5356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26310" y="3608451"/>
            <a:ext cx="0" cy="316865"/>
          </a:xfrm>
          <a:custGeom>
            <a:avLst/>
            <a:gdLst/>
            <a:ahLst/>
            <a:cxnLst/>
            <a:rect l="l" t="t" r="r" b="b"/>
            <a:pathLst>
              <a:path h="316864">
                <a:moveTo>
                  <a:pt x="0" y="0"/>
                </a:moveTo>
                <a:lnTo>
                  <a:pt x="0" y="31642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81860" y="3848671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02411" y="3942207"/>
            <a:ext cx="1476375" cy="394335"/>
          </a:xfrm>
          <a:custGeom>
            <a:avLst/>
            <a:gdLst/>
            <a:ahLst/>
            <a:cxnLst/>
            <a:rect l="l" t="t" r="r" b="b"/>
            <a:pathLst>
              <a:path w="1476375" h="394335">
                <a:moveTo>
                  <a:pt x="0" y="0"/>
                </a:moveTo>
                <a:lnTo>
                  <a:pt x="1475994" y="0"/>
                </a:lnTo>
                <a:lnTo>
                  <a:pt x="1475994" y="393954"/>
                </a:lnTo>
                <a:lnTo>
                  <a:pt x="0" y="393954"/>
                </a:lnTo>
                <a:lnTo>
                  <a:pt x="0" y="0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997229" y="3942207"/>
            <a:ext cx="1475740" cy="394335"/>
          </a:xfrm>
          <a:prstGeom prst="rect">
            <a:avLst/>
          </a:prstGeom>
          <a:ln w="25146">
            <a:solidFill>
              <a:srgbClr val="000000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525"/>
              </a:spcBef>
            </a:pPr>
            <a:r>
              <a:rPr sz="1600" dirty="0">
                <a:latin typeface="Noto Sans CJK JP Regular"/>
                <a:cs typeface="Noto Sans CJK JP Regular"/>
              </a:rPr>
              <a:t>後退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586483" y="4315205"/>
            <a:ext cx="307085" cy="5372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40026" y="4336160"/>
            <a:ext cx="0" cy="318135"/>
          </a:xfrm>
          <a:custGeom>
            <a:avLst/>
            <a:gdLst/>
            <a:ahLst/>
            <a:cxnLst/>
            <a:rect l="l" t="t" r="r" b="b"/>
            <a:pathLst>
              <a:path h="318135">
                <a:moveTo>
                  <a:pt x="0" y="0"/>
                </a:moveTo>
                <a:lnTo>
                  <a:pt x="0" y="318008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95576" y="4577969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199"/>
                </a:lnTo>
                <a:lnTo>
                  <a:pt x="0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06983" y="4679060"/>
            <a:ext cx="1476375" cy="393700"/>
          </a:xfrm>
          <a:custGeom>
            <a:avLst/>
            <a:gdLst/>
            <a:ahLst/>
            <a:cxnLst/>
            <a:rect l="l" t="t" r="r" b="b"/>
            <a:pathLst>
              <a:path w="1476375" h="393700">
                <a:moveTo>
                  <a:pt x="0" y="0"/>
                </a:moveTo>
                <a:lnTo>
                  <a:pt x="1475993" y="0"/>
                </a:lnTo>
                <a:lnTo>
                  <a:pt x="1475993" y="393192"/>
                </a:lnTo>
                <a:lnTo>
                  <a:pt x="0" y="393192"/>
                </a:lnTo>
                <a:lnTo>
                  <a:pt x="0" y="0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997229" y="4679060"/>
            <a:ext cx="1475740" cy="393700"/>
          </a:xfrm>
          <a:prstGeom prst="rect">
            <a:avLst/>
          </a:prstGeom>
          <a:ln w="25146">
            <a:solidFill>
              <a:srgbClr val="000000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340360">
              <a:lnSpc>
                <a:spcPct val="100000"/>
              </a:lnSpc>
              <a:spcBef>
                <a:spcPts val="525"/>
              </a:spcBef>
            </a:pPr>
            <a:r>
              <a:rPr sz="1600" dirty="0">
                <a:latin typeface="Noto Sans CJK JP Regular"/>
                <a:cs typeface="Noto Sans CJK JP Regular"/>
              </a:rPr>
              <a:t>等待一秒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572767" y="5039105"/>
            <a:ext cx="307086" cy="5356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26310" y="5060060"/>
            <a:ext cx="0" cy="316865"/>
          </a:xfrm>
          <a:custGeom>
            <a:avLst/>
            <a:gdLst/>
            <a:ahLst/>
            <a:cxnLst/>
            <a:rect l="l" t="t" r="r" b="b"/>
            <a:pathLst>
              <a:path h="316864">
                <a:moveTo>
                  <a:pt x="0" y="0"/>
                </a:moveTo>
                <a:lnTo>
                  <a:pt x="0" y="31642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81860" y="5300281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199"/>
                </a:lnTo>
                <a:lnTo>
                  <a:pt x="0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02411" y="5393054"/>
            <a:ext cx="1476375" cy="394335"/>
          </a:xfrm>
          <a:custGeom>
            <a:avLst/>
            <a:gdLst/>
            <a:ahLst/>
            <a:cxnLst/>
            <a:rect l="l" t="t" r="r" b="b"/>
            <a:pathLst>
              <a:path w="1476375" h="394335">
                <a:moveTo>
                  <a:pt x="0" y="0"/>
                </a:moveTo>
                <a:lnTo>
                  <a:pt x="1475994" y="0"/>
                </a:lnTo>
                <a:lnTo>
                  <a:pt x="1475994" y="393954"/>
                </a:lnTo>
                <a:lnTo>
                  <a:pt x="0" y="393954"/>
                </a:lnTo>
                <a:lnTo>
                  <a:pt x="0" y="0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997229" y="5393054"/>
            <a:ext cx="1475740" cy="394335"/>
          </a:xfrm>
          <a:prstGeom prst="rect">
            <a:avLst/>
          </a:prstGeom>
          <a:ln w="25146">
            <a:solidFill>
              <a:srgbClr val="000000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530"/>
              </a:spcBef>
            </a:pPr>
            <a:r>
              <a:rPr sz="1600" dirty="0">
                <a:latin typeface="Noto Sans CJK JP Regular"/>
                <a:cs typeface="Noto Sans CJK JP Regular"/>
              </a:rPr>
              <a:t>前進</a:t>
            </a:r>
            <a:endParaRPr sz="16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26860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14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57702" y="297561"/>
            <a:ext cx="3054985" cy="684530"/>
          </a:xfrm>
          <a:custGeom>
            <a:avLst/>
            <a:gdLst/>
            <a:ahLst/>
            <a:cxnLst/>
            <a:rect l="l" t="t" r="r" b="b"/>
            <a:pathLst>
              <a:path w="3054985" h="684530">
                <a:moveTo>
                  <a:pt x="0" y="114045"/>
                </a:moveTo>
                <a:lnTo>
                  <a:pt x="8961" y="69651"/>
                </a:lnTo>
                <a:lnTo>
                  <a:pt x="33401" y="33400"/>
                </a:lnTo>
                <a:lnTo>
                  <a:pt x="69651" y="8961"/>
                </a:lnTo>
                <a:lnTo>
                  <a:pt x="114046" y="0"/>
                </a:lnTo>
                <a:lnTo>
                  <a:pt x="2940812" y="0"/>
                </a:lnTo>
                <a:lnTo>
                  <a:pt x="2985206" y="8961"/>
                </a:lnTo>
                <a:lnTo>
                  <a:pt x="3021457" y="33400"/>
                </a:lnTo>
                <a:lnTo>
                  <a:pt x="3045896" y="69651"/>
                </a:lnTo>
                <a:lnTo>
                  <a:pt x="3054858" y="114045"/>
                </a:lnTo>
                <a:lnTo>
                  <a:pt x="3054858" y="570229"/>
                </a:lnTo>
                <a:lnTo>
                  <a:pt x="3045896" y="614619"/>
                </a:lnTo>
                <a:lnTo>
                  <a:pt x="3021457" y="650870"/>
                </a:lnTo>
                <a:lnTo>
                  <a:pt x="2985206" y="675312"/>
                </a:lnTo>
                <a:lnTo>
                  <a:pt x="2940812" y="684275"/>
                </a:lnTo>
                <a:lnTo>
                  <a:pt x="114046" y="684275"/>
                </a:lnTo>
                <a:lnTo>
                  <a:pt x="69651" y="675312"/>
                </a:lnTo>
                <a:lnTo>
                  <a:pt x="33401" y="650870"/>
                </a:lnTo>
                <a:lnTo>
                  <a:pt x="8961" y="614619"/>
                </a:lnTo>
                <a:lnTo>
                  <a:pt x="0" y="570229"/>
                </a:lnTo>
                <a:lnTo>
                  <a:pt x="0" y="114045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091586" y="496722"/>
            <a:ext cx="278574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Noto Sans CJK JP Regular"/>
                <a:cs typeface="Noto Sans CJK JP Regular"/>
              </a:rPr>
              <a:t>當「mBot主程式</a:t>
            </a:r>
            <a:r>
              <a:rPr sz="1600" spc="-10" dirty="0">
                <a:latin typeface="Noto Sans CJK JP Regular"/>
                <a:cs typeface="Noto Sans CJK JP Regular"/>
              </a:rPr>
              <a:t>」</a:t>
            </a:r>
            <a:r>
              <a:rPr sz="1600" dirty="0">
                <a:latin typeface="Noto Sans CJK JP Regular"/>
                <a:cs typeface="Noto Sans CJK JP Regular"/>
              </a:rPr>
              <a:t>被連</a:t>
            </a:r>
            <a:r>
              <a:rPr sz="1600" spc="-10" dirty="0">
                <a:latin typeface="Noto Sans CJK JP Regular"/>
                <a:cs typeface="Noto Sans CJK JP Regular"/>
              </a:rPr>
              <a:t>點</a:t>
            </a:r>
            <a:r>
              <a:rPr sz="1600" dirty="0">
                <a:latin typeface="Noto Sans CJK JP Regular"/>
                <a:cs typeface="Noto Sans CJK JP Regular"/>
              </a:rPr>
              <a:t>兩下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20008" y="2133980"/>
            <a:ext cx="2771775" cy="502920"/>
          </a:xfrm>
          <a:custGeom>
            <a:avLst/>
            <a:gdLst/>
            <a:ahLst/>
            <a:cxnLst/>
            <a:rect l="l" t="t" r="r" b="b"/>
            <a:pathLst>
              <a:path w="2771775" h="502919">
                <a:moveTo>
                  <a:pt x="0" y="0"/>
                </a:moveTo>
                <a:lnTo>
                  <a:pt x="2771394" y="0"/>
                </a:lnTo>
                <a:lnTo>
                  <a:pt x="2771394" y="502920"/>
                </a:lnTo>
                <a:lnTo>
                  <a:pt x="0" y="502920"/>
                </a:lnTo>
                <a:lnTo>
                  <a:pt x="0" y="0"/>
                </a:lnTo>
                <a:close/>
              </a:path>
            </a:pathLst>
          </a:custGeom>
          <a:ln w="251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120008" y="2133980"/>
            <a:ext cx="2771775" cy="502920"/>
          </a:xfrm>
          <a:prstGeom prst="rect">
            <a:avLst/>
          </a:prstGeom>
          <a:ln w="25146">
            <a:solidFill>
              <a:srgbClr val="000000"/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L="292100">
              <a:lnSpc>
                <a:spcPct val="100000"/>
              </a:lnSpc>
              <a:spcBef>
                <a:spcPts val="960"/>
              </a:spcBef>
            </a:pPr>
            <a:r>
              <a:rPr sz="1600" dirty="0">
                <a:latin typeface="Noto Sans CJK JP Regular"/>
                <a:cs typeface="Noto Sans CJK JP Regular"/>
              </a:rPr>
              <a:t>跑跑</a:t>
            </a:r>
            <a:r>
              <a:rPr sz="1600" spc="300" dirty="0">
                <a:latin typeface="Noto Sans CJK JP Regular"/>
                <a:cs typeface="Noto Sans CJK JP Regular"/>
              </a:rPr>
              <a:t>=</a:t>
            </a:r>
            <a:r>
              <a:rPr sz="1600" dirty="0">
                <a:latin typeface="Noto Sans CJK JP Regular"/>
                <a:cs typeface="Noto Sans CJK JP Regular"/>
              </a:rPr>
              <a:t>循線感應器回傳值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08351" y="3049904"/>
            <a:ext cx="3389629" cy="721360"/>
          </a:xfrm>
          <a:custGeom>
            <a:avLst/>
            <a:gdLst/>
            <a:ahLst/>
            <a:cxnLst/>
            <a:rect l="l" t="t" r="r" b="b"/>
            <a:pathLst>
              <a:path w="3389629" h="721360">
                <a:moveTo>
                  <a:pt x="0" y="360425"/>
                </a:moveTo>
                <a:lnTo>
                  <a:pt x="1694688" y="0"/>
                </a:lnTo>
                <a:lnTo>
                  <a:pt x="3389376" y="360425"/>
                </a:lnTo>
                <a:lnTo>
                  <a:pt x="1694688" y="720851"/>
                </a:lnTo>
                <a:lnTo>
                  <a:pt x="0" y="360425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049305" y="3267710"/>
            <a:ext cx="906144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Noto Sans CJK JP Regular"/>
                <a:cs typeface="Noto Sans CJK JP Regular"/>
              </a:rPr>
              <a:t>當跑跑</a:t>
            </a:r>
            <a:r>
              <a:rPr sz="1600" spc="175" dirty="0">
                <a:latin typeface="Noto Sans CJK JP Regular"/>
                <a:cs typeface="Noto Sans CJK JP Regular"/>
              </a:rPr>
              <a:t>=0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211954" y="5085207"/>
            <a:ext cx="505459" cy="504825"/>
          </a:xfrm>
          <a:custGeom>
            <a:avLst/>
            <a:gdLst/>
            <a:ahLst/>
            <a:cxnLst/>
            <a:rect l="l" t="t" r="r" b="b"/>
            <a:pathLst>
              <a:path w="505460" h="504825">
                <a:moveTo>
                  <a:pt x="0" y="252222"/>
                </a:moveTo>
                <a:lnTo>
                  <a:pt x="4069" y="206886"/>
                </a:lnTo>
                <a:lnTo>
                  <a:pt x="15803" y="164215"/>
                </a:lnTo>
                <a:lnTo>
                  <a:pt x="34487" y="124922"/>
                </a:lnTo>
                <a:lnTo>
                  <a:pt x="59408" y="89720"/>
                </a:lnTo>
                <a:lnTo>
                  <a:pt x="89853" y="59321"/>
                </a:lnTo>
                <a:lnTo>
                  <a:pt x="125109" y="34436"/>
                </a:lnTo>
                <a:lnTo>
                  <a:pt x="164461" y="15780"/>
                </a:lnTo>
                <a:lnTo>
                  <a:pt x="207197" y="4063"/>
                </a:lnTo>
                <a:lnTo>
                  <a:pt x="252603" y="0"/>
                </a:lnTo>
                <a:lnTo>
                  <a:pt x="298008" y="4063"/>
                </a:lnTo>
                <a:lnTo>
                  <a:pt x="340744" y="15780"/>
                </a:lnTo>
                <a:lnTo>
                  <a:pt x="380096" y="34436"/>
                </a:lnTo>
                <a:lnTo>
                  <a:pt x="415352" y="59321"/>
                </a:lnTo>
                <a:lnTo>
                  <a:pt x="445797" y="89720"/>
                </a:lnTo>
                <a:lnTo>
                  <a:pt x="470718" y="124922"/>
                </a:lnTo>
                <a:lnTo>
                  <a:pt x="489402" y="164215"/>
                </a:lnTo>
                <a:lnTo>
                  <a:pt x="501136" y="206886"/>
                </a:lnTo>
                <a:lnTo>
                  <a:pt x="505206" y="252222"/>
                </a:lnTo>
                <a:lnTo>
                  <a:pt x="501136" y="297557"/>
                </a:lnTo>
                <a:lnTo>
                  <a:pt x="489402" y="340228"/>
                </a:lnTo>
                <a:lnTo>
                  <a:pt x="470718" y="379521"/>
                </a:lnTo>
                <a:lnTo>
                  <a:pt x="445797" y="414723"/>
                </a:lnTo>
                <a:lnTo>
                  <a:pt x="415352" y="445122"/>
                </a:lnTo>
                <a:lnTo>
                  <a:pt x="380096" y="470007"/>
                </a:lnTo>
                <a:lnTo>
                  <a:pt x="340744" y="488663"/>
                </a:lnTo>
                <a:lnTo>
                  <a:pt x="298008" y="500380"/>
                </a:lnTo>
                <a:lnTo>
                  <a:pt x="252603" y="504444"/>
                </a:lnTo>
                <a:lnTo>
                  <a:pt x="207197" y="500380"/>
                </a:lnTo>
                <a:lnTo>
                  <a:pt x="164461" y="488663"/>
                </a:lnTo>
                <a:lnTo>
                  <a:pt x="125109" y="470007"/>
                </a:lnTo>
                <a:lnTo>
                  <a:pt x="89853" y="445122"/>
                </a:lnTo>
                <a:lnTo>
                  <a:pt x="59408" y="414723"/>
                </a:lnTo>
                <a:lnTo>
                  <a:pt x="34487" y="379521"/>
                </a:lnTo>
                <a:lnTo>
                  <a:pt x="15803" y="340228"/>
                </a:lnTo>
                <a:lnTo>
                  <a:pt x="4069" y="297557"/>
                </a:lnTo>
                <a:lnTo>
                  <a:pt x="0" y="252222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20008" y="1305686"/>
            <a:ext cx="2771775" cy="502920"/>
          </a:xfrm>
          <a:custGeom>
            <a:avLst/>
            <a:gdLst/>
            <a:ahLst/>
            <a:cxnLst/>
            <a:rect l="l" t="t" r="r" b="b"/>
            <a:pathLst>
              <a:path w="2771775" h="502919">
                <a:moveTo>
                  <a:pt x="0" y="0"/>
                </a:moveTo>
                <a:lnTo>
                  <a:pt x="2771394" y="0"/>
                </a:lnTo>
                <a:lnTo>
                  <a:pt x="2771394" y="502920"/>
                </a:lnTo>
                <a:lnTo>
                  <a:pt x="0" y="502920"/>
                </a:lnTo>
                <a:lnTo>
                  <a:pt x="0" y="0"/>
                </a:lnTo>
                <a:close/>
              </a:path>
            </a:pathLst>
          </a:custGeom>
          <a:ln w="251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120008" y="1305686"/>
            <a:ext cx="2771775" cy="502920"/>
          </a:xfrm>
          <a:prstGeom prst="rect">
            <a:avLst/>
          </a:prstGeom>
          <a:ln w="25146">
            <a:solidFill>
              <a:srgbClr val="000000"/>
            </a:solidFill>
          </a:ln>
        </p:spPr>
        <p:txBody>
          <a:bodyPr vert="horz" wrap="square" lIns="0" tIns="121285" rIns="0" bIns="0" rtlCol="0">
            <a:spAutoFit/>
          </a:bodyPr>
          <a:lstStyle/>
          <a:p>
            <a:pPr marL="842644">
              <a:lnSpc>
                <a:spcPct val="100000"/>
              </a:lnSpc>
              <a:spcBef>
                <a:spcPts val="955"/>
              </a:spcBef>
            </a:pPr>
            <a:r>
              <a:rPr sz="1600" dirty="0">
                <a:latin typeface="Noto Sans CJK JP Regular"/>
                <a:cs typeface="Noto Sans CJK JP Regular"/>
              </a:rPr>
              <a:t>設定跑跑</a:t>
            </a:r>
            <a:r>
              <a:rPr sz="1600" spc="175" dirty="0">
                <a:latin typeface="Noto Sans CJK JP Regular"/>
                <a:cs typeface="Noto Sans CJK JP Regular"/>
              </a:rPr>
              <a:t>=0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96087" y="4349877"/>
            <a:ext cx="2771775" cy="504190"/>
          </a:xfrm>
          <a:custGeom>
            <a:avLst/>
            <a:gdLst/>
            <a:ahLst/>
            <a:cxnLst/>
            <a:rect l="l" t="t" r="r" b="b"/>
            <a:pathLst>
              <a:path w="2771775" h="504189">
                <a:moveTo>
                  <a:pt x="0" y="0"/>
                </a:moveTo>
                <a:lnTo>
                  <a:pt x="2771393" y="0"/>
                </a:lnTo>
                <a:lnTo>
                  <a:pt x="2771393" y="503681"/>
                </a:lnTo>
                <a:lnTo>
                  <a:pt x="0" y="503681"/>
                </a:lnTo>
                <a:lnTo>
                  <a:pt x="0" y="0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96087" y="4349877"/>
            <a:ext cx="2771775" cy="504190"/>
          </a:xfrm>
          <a:prstGeom prst="rect">
            <a:avLst/>
          </a:prstGeom>
          <a:ln w="25146">
            <a:solidFill>
              <a:srgbClr val="000000"/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L="614680">
              <a:lnSpc>
                <a:spcPct val="100000"/>
              </a:lnSpc>
              <a:spcBef>
                <a:spcPts val="960"/>
              </a:spcBef>
            </a:pPr>
            <a:r>
              <a:rPr sz="1600" dirty="0">
                <a:latin typeface="Noto Sans CJK JP Regular"/>
                <a:cs typeface="Noto Sans CJK JP Regular"/>
              </a:rPr>
              <a:t>mBot機器人停止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429630" y="4349877"/>
            <a:ext cx="2772410" cy="504190"/>
          </a:xfrm>
          <a:custGeom>
            <a:avLst/>
            <a:gdLst/>
            <a:ahLst/>
            <a:cxnLst/>
            <a:rect l="l" t="t" r="r" b="b"/>
            <a:pathLst>
              <a:path w="2772409" h="504189">
                <a:moveTo>
                  <a:pt x="0" y="0"/>
                </a:moveTo>
                <a:lnTo>
                  <a:pt x="2772155" y="0"/>
                </a:lnTo>
                <a:lnTo>
                  <a:pt x="2772155" y="503681"/>
                </a:lnTo>
                <a:lnTo>
                  <a:pt x="0" y="503681"/>
                </a:lnTo>
                <a:lnTo>
                  <a:pt x="0" y="0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429630" y="4349877"/>
            <a:ext cx="2772410" cy="504190"/>
          </a:xfrm>
          <a:prstGeom prst="rect">
            <a:avLst/>
          </a:prstGeom>
          <a:ln w="25146">
            <a:solidFill>
              <a:srgbClr val="000000"/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L="614680">
              <a:lnSpc>
                <a:spcPct val="100000"/>
              </a:lnSpc>
              <a:spcBef>
                <a:spcPts val="960"/>
              </a:spcBef>
            </a:pPr>
            <a:r>
              <a:rPr sz="1600" dirty="0">
                <a:latin typeface="Noto Sans CJK JP Regular"/>
                <a:cs typeface="Noto Sans CJK JP Regular"/>
              </a:rPr>
              <a:t>mBot機器人前進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310634" y="960882"/>
            <a:ext cx="307086" cy="518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64177" y="981836"/>
            <a:ext cx="0" cy="299085"/>
          </a:xfrm>
          <a:custGeom>
            <a:avLst/>
            <a:gdLst/>
            <a:ahLst/>
            <a:cxnLst/>
            <a:rect l="l" t="t" r="r" b="b"/>
            <a:pathLst>
              <a:path h="299084">
                <a:moveTo>
                  <a:pt x="0" y="0"/>
                </a:moveTo>
                <a:lnTo>
                  <a:pt x="0" y="298958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19727" y="1204594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31208" y="1787651"/>
            <a:ext cx="307086" cy="5196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84751" y="1808607"/>
            <a:ext cx="0" cy="300990"/>
          </a:xfrm>
          <a:custGeom>
            <a:avLst/>
            <a:gdLst/>
            <a:ahLst/>
            <a:cxnLst/>
            <a:rect l="l" t="t" r="r" b="b"/>
            <a:pathLst>
              <a:path h="300989">
                <a:moveTo>
                  <a:pt x="0" y="0"/>
                </a:moveTo>
                <a:lnTo>
                  <a:pt x="0" y="300545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40301" y="2032952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48734" y="2615945"/>
            <a:ext cx="307086" cy="6073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02467" y="2636901"/>
            <a:ext cx="3175" cy="387985"/>
          </a:xfrm>
          <a:custGeom>
            <a:avLst/>
            <a:gdLst/>
            <a:ahLst/>
            <a:cxnLst/>
            <a:rect l="l" t="t" r="r" b="b"/>
            <a:pathLst>
              <a:path w="3175" h="387985">
                <a:moveTo>
                  <a:pt x="2984" y="0"/>
                </a:moveTo>
                <a:lnTo>
                  <a:pt x="0" y="387858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58601" y="2948216"/>
            <a:ext cx="88900" cy="76835"/>
          </a:xfrm>
          <a:custGeom>
            <a:avLst/>
            <a:gdLst/>
            <a:ahLst/>
            <a:cxnLst/>
            <a:rect l="l" t="t" r="r" b="b"/>
            <a:pathLst>
              <a:path w="88900" h="76835">
                <a:moveTo>
                  <a:pt x="0" y="0"/>
                </a:moveTo>
                <a:lnTo>
                  <a:pt x="43865" y="76542"/>
                </a:lnTo>
                <a:lnTo>
                  <a:pt x="88900" y="685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56197" y="3376421"/>
            <a:ext cx="700277" cy="1074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97727" y="3410330"/>
            <a:ext cx="605155" cy="0"/>
          </a:xfrm>
          <a:custGeom>
            <a:avLst/>
            <a:gdLst/>
            <a:ahLst/>
            <a:cxnLst/>
            <a:rect l="l" t="t" r="r" b="b"/>
            <a:pathLst>
              <a:path w="605154">
                <a:moveTo>
                  <a:pt x="0" y="0"/>
                </a:moveTo>
                <a:lnTo>
                  <a:pt x="604837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39873" y="3376421"/>
            <a:ext cx="822198" cy="1074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81402" y="3410330"/>
            <a:ext cx="727075" cy="0"/>
          </a:xfrm>
          <a:custGeom>
            <a:avLst/>
            <a:gdLst/>
            <a:ahLst/>
            <a:cxnLst/>
            <a:rect l="l" t="t" r="r" b="b"/>
            <a:pathLst>
              <a:path w="727075">
                <a:moveTo>
                  <a:pt x="0" y="0"/>
                </a:moveTo>
                <a:lnTo>
                  <a:pt x="727075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20239" y="3389376"/>
            <a:ext cx="307086" cy="11346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73782" y="3410330"/>
            <a:ext cx="0" cy="915035"/>
          </a:xfrm>
          <a:custGeom>
            <a:avLst/>
            <a:gdLst/>
            <a:ahLst/>
            <a:cxnLst/>
            <a:rect l="l" t="t" r="r" b="b"/>
            <a:pathLst>
              <a:path h="915035">
                <a:moveTo>
                  <a:pt x="0" y="0"/>
                </a:moveTo>
                <a:lnTo>
                  <a:pt x="0" y="914908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29332" y="4249039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62166" y="3389376"/>
            <a:ext cx="307085" cy="11346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15708" y="3410330"/>
            <a:ext cx="0" cy="915035"/>
          </a:xfrm>
          <a:custGeom>
            <a:avLst/>
            <a:gdLst/>
            <a:ahLst/>
            <a:cxnLst/>
            <a:rect l="l" t="t" r="r" b="b"/>
            <a:pathLst>
              <a:path h="915035">
                <a:moveTo>
                  <a:pt x="0" y="0"/>
                </a:moveTo>
                <a:lnTo>
                  <a:pt x="0" y="914908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71258" y="4249039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27682" y="4832603"/>
            <a:ext cx="107442" cy="5791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081402" y="4853559"/>
            <a:ext cx="0" cy="484505"/>
          </a:xfrm>
          <a:custGeom>
            <a:avLst/>
            <a:gdLst/>
            <a:ahLst/>
            <a:cxnLst/>
            <a:rect l="l" t="t" r="r" b="b"/>
            <a:pathLst>
              <a:path h="484504">
                <a:moveTo>
                  <a:pt x="0" y="0"/>
                </a:moveTo>
                <a:lnTo>
                  <a:pt x="0" y="484187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039873" y="5203697"/>
            <a:ext cx="2303526" cy="30708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081402" y="5337428"/>
            <a:ext cx="2083435" cy="0"/>
          </a:xfrm>
          <a:custGeom>
            <a:avLst/>
            <a:gdLst/>
            <a:ahLst/>
            <a:cxnLst/>
            <a:rect l="l" t="t" r="r" b="b"/>
            <a:pathLst>
              <a:path w="2083435">
                <a:moveTo>
                  <a:pt x="0" y="0"/>
                </a:moveTo>
                <a:lnTo>
                  <a:pt x="2083308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88510" y="5292978"/>
            <a:ext cx="76200" cy="88900"/>
          </a:xfrm>
          <a:custGeom>
            <a:avLst/>
            <a:gdLst/>
            <a:ahLst/>
            <a:cxnLst/>
            <a:rect l="l" t="t" r="r" b="b"/>
            <a:pathLst>
              <a:path w="76200" h="88900">
                <a:moveTo>
                  <a:pt x="0" y="0"/>
                </a:moveTo>
                <a:lnTo>
                  <a:pt x="76200" y="44450"/>
                </a:lnTo>
                <a:lnTo>
                  <a:pt x="0" y="8890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49033" y="4832603"/>
            <a:ext cx="107442" cy="5791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02755" y="4853559"/>
            <a:ext cx="0" cy="484505"/>
          </a:xfrm>
          <a:custGeom>
            <a:avLst/>
            <a:gdLst/>
            <a:ahLst/>
            <a:cxnLst/>
            <a:rect l="l" t="t" r="r" b="b"/>
            <a:pathLst>
              <a:path h="484504">
                <a:moveTo>
                  <a:pt x="0" y="0"/>
                </a:moveTo>
                <a:lnTo>
                  <a:pt x="0" y="484187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50664" y="5203697"/>
            <a:ext cx="2293619" cy="30708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729098" y="5337428"/>
            <a:ext cx="2073910" cy="0"/>
          </a:xfrm>
          <a:custGeom>
            <a:avLst/>
            <a:gdLst/>
            <a:ahLst/>
            <a:cxnLst/>
            <a:rect l="l" t="t" r="r" b="b"/>
            <a:pathLst>
              <a:path w="2073909">
                <a:moveTo>
                  <a:pt x="2073782" y="0"/>
                </a:moveTo>
                <a:lnTo>
                  <a:pt x="0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729098" y="5292978"/>
            <a:ext cx="76200" cy="88900"/>
          </a:xfrm>
          <a:custGeom>
            <a:avLst/>
            <a:gdLst/>
            <a:ahLst/>
            <a:cxnLst/>
            <a:rect l="l" t="t" r="r" b="b"/>
            <a:pathLst>
              <a:path w="76200" h="88900">
                <a:moveTo>
                  <a:pt x="76200" y="0"/>
                </a:moveTo>
                <a:lnTo>
                  <a:pt x="0" y="44450"/>
                </a:lnTo>
                <a:lnTo>
                  <a:pt x="76200" y="8890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678939" y="3194875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Noto Sans CJK JP Regular"/>
                <a:cs typeface="Noto Sans CJK JP Regular"/>
              </a:rPr>
              <a:t>碰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678939" y="3469195"/>
            <a:ext cx="2540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Noto Sans CJK JP Regular"/>
                <a:cs typeface="Noto Sans CJK JP Regular"/>
              </a:rPr>
              <a:t>到 黑 色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893762" y="3194875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Noto Sans CJK JP Regular"/>
                <a:cs typeface="Noto Sans CJK JP Regular"/>
              </a:rPr>
              <a:t>碰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893762" y="3469195"/>
            <a:ext cx="2540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Noto Sans CJK JP Regular"/>
                <a:cs typeface="Noto Sans CJK JP Regular"/>
              </a:rPr>
              <a:t>到 白 色</a:t>
            </a:r>
            <a:endParaRPr sz="18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26860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15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826535" y="279653"/>
            <a:ext cx="12052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Noto Sans CJK JP Regular"/>
                <a:cs typeface="Noto Sans CJK JP Regular"/>
              </a:rPr>
              <a:t>測試</a:t>
            </a:r>
            <a:r>
              <a:rPr sz="3600" spc="85" dirty="0">
                <a:latin typeface="Noto Sans CJK JP Regular"/>
                <a:cs typeface="Noto Sans CJK JP Regular"/>
              </a:rPr>
              <a:t>2</a:t>
            </a:r>
            <a:endParaRPr sz="3600">
              <a:latin typeface="Noto Sans CJK JP Regular"/>
              <a:cs typeface="Noto Sans CJK JP Regular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02129" y="1171955"/>
            <a:ext cx="5551157" cy="4417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26860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16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65579" y="176403"/>
            <a:ext cx="3054985" cy="684530"/>
          </a:xfrm>
          <a:custGeom>
            <a:avLst/>
            <a:gdLst/>
            <a:ahLst/>
            <a:cxnLst/>
            <a:rect l="l" t="t" r="r" b="b"/>
            <a:pathLst>
              <a:path w="3054985" h="684530">
                <a:moveTo>
                  <a:pt x="0" y="114046"/>
                </a:moveTo>
                <a:lnTo>
                  <a:pt x="8961" y="69651"/>
                </a:lnTo>
                <a:lnTo>
                  <a:pt x="33401" y="33401"/>
                </a:lnTo>
                <a:lnTo>
                  <a:pt x="69651" y="8961"/>
                </a:lnTo>
                <a:lnTo>
                  <a:pt x="114046" y="0"/>
                </a:lnTo>
                <a:lnTo>
                  <a:pt x="2940812" y="0"/>
                </a:lnTo>
                <a:lnTo>
                  <a:pt x="2985206" y="8961"/>
                </a:lnTo>
                <a:lnTo>
                  <a:pt x="3021457" y="33401"/>
                </a:lnTo>
                <a:lnTo>
                  <a:pt x="3045896" y="69651"/>
                </a:lnTo>
                <a:lnTo>
                  <a:pt x="3054858" y="114046"/>
                </a:lnTo>
                <a:lnTo>
                  <a:pt x="3054858" y="570230"/>
                </a:lnTo>
                <a:lnTo>
                  <a:pt x="3045896" y="614619"/>
                </a:lnTo>
                <a:lnTo>
                  <a:pt x="3021457" y="650870"/>
                </a:lnTo>
                <a:lnTo>
                  <a:pt x="2985206" y="675312"/>
                </a:lnTo>
                <a:lnTo>
                  <a:pt x="2940812" y="684276"/>
                </a:lnTo>
                <a:lnTo>
                  <a:pt x="114046" y="684276"/>
                </a:lnTo>
                <a:lnTo>
                  <a:pt x="69651" y="675312"/>
                </a:lnTo>
                <a:lnTo>
                  <a:pt x="33401" y="650870"/>
                </a:lnTo>
                <a:lnTo>
                  <a:pt x="8961" y="614619"/>
                </a:lnTo>
                <a:lnTo>
                  <a:pt x="0" y="570230"/>
                </a:lnTo>
                <a:lnTo>
                  <a:pt x="0" y="114046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99411" y="376085"/>
            <a:ext cx="278574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Noto Sans CJK JP Regular"/>
                <a:cs typeface="Noto Sans CJK JP Regular"/>
              </a:rPr>
              <a:t>當「mBot主程式</a:t>
            </a:r>
            <a:r>
              <a:rPr sz="1600" spc="-10" dirty="0">
                <a:latin typeface="Noto Sans CJK JP Regular"/>
                <a:cs typeface="Noto Sans CJK JP Regular"/>
              </a:rPr>
              <a:t>」</a:t>
            </a:r>
            <a:r>
              <a:rPr sz="1600" dirty="0">
                <a:latin typeface="Noto Sans CJK JP Regular"/>
                <a:cs typeface="Noto Sans CJK JP Regular"/>
              </a:rPr>
              <a:t>被連</a:t>
            </a:r>
            <a:r>
              <a:rPr sz="1600" spc="-10" dirty="0">
                <a:latin typeface="Noto Sans CJK JP Regular"/>
                <a:cs typeface="Noto Sans CJK JP Regular"/>
              </a:rPr>
              <a:t>點</a:t>
            </a:r>
            <a:r>
              <a:rPr sz="1600" dirty="0">
                <a:latin typeface="Noto Sans CJK JP Regular"/>
                <a:cs typeface="Noto Sans CJK JP Regular"/>
              </a:rPr>
              <a:t>兩下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54627" y="5372480"/>
            <a:ext cx="505459" cy="505459"/>
          </a:xfrm>
          <a:custGeom>
            <a:avLst/>
            <a:gdLst/>
            <a:ahLst/>
            <a:cxnLst/>
            <a:rect l="l" t="t" r="r" b="b"/>
            <a:pathLst>
              <a:path w="505460" h="505460">
                <a:moveTo>
                  <a:pt x="0" y="252603"/>
                </a:moveTo>
                <a:lnTo>
                  <a:pt x="4069" y="207197"/>
                </a:lnTo>
                <a:lnTo>
                  <a:pt x="15803" y="164461"/>
                </a:lnTo>
                <a:lnTo>
                  <a:pt x="34487" y="125109"/>
                </a:lnTo>
                <a:lnTo>
                  <a:pt x="59408" y="89853"/>
                </a:lnTo>
                <a:lnTo>
                  <a:pt x="89853" y="59408"/>
                </a:lnTo>
                <a:lnTo>
                  <a:pt x="125109" y="34487"/>
                </a:lnTo>
                <a:lnTo>
                  <a:pt x="164461" y="15803"/>
                </a:lnTo>
                <a:lnTo>
                  <a:pt x="207197" y="4069"/>
                </a:lnTo>
                <a:lnTo>
                  <a:pt x="252603" y="0"/>
                </a:lnTo>
                <a:lnTo>
                  <a:pt x="298008" y="4069"/>
                </a:lnTo>
                <a:lnTo>
                  <a:pt x="340744" y="15803"/>
                </a:lnTo>
                <a:lnTo>
                  <a:pt x="380096" y="34487"/>
                </a:lnTo>
                <a:lnTo>
                  <a:pt x="415352" y="59408"/>
                </a:lnTo>
                <a:lnTo>
                  <a:pt x="445797" y="89853"/>
                </a:lnTo>
                <a:lnTo>
                  <a:pt x="470718" y="125109"/>
                </a:lnTo>
                <a:lnTo>
                  <a:pt x="489402" y="164461"/>
                </a:lnTo>
                <a:lnTo>
                  <a:pt x="501136" y="207197"/>
                </a:lnTo>
                <a:lnTo>
                  <a:pt x="505206" y="252603"/>
                </a:lnTo>
                <a:lnTo>
                  <a:pt x="501136" y="298008"/>
                </a:lnTo>
                <a:lnTo>
                  <a:pt x="489402" y="340744"/>
                </a:lnTo>
                <a:lnTo>
                  <a:pt x="470718" y="380096"/>
                </a:lnTo>
                <a:lnTo>
                  <a:pt x="445797" y="415352"/>
                </a:lnTo>
                <a:lnTo>
                  <a:pt x="415352" y="445797"/>
                </a:lnTo>
                <a:lnTo>
                  <a:pt x="380096" y="470718"/>
                </a:lnTo>
                <a:lnTo>
                  <a:pt x="340744" y="489402"/>
                </a:lnTo>
                <a:lnTo>
                  <a:pt x="298008" y="501136"/>
                </a:lnTo>
                <a:lnTo>
                  <a:pt x="252603" y="505206"/>
                </a:lnTo>
                <a:lnTo>
                  <a:pt x="207197" y="501136"/>
                </a:lnTo>
                <a:lnTo>
                  <a:pt x="164461" y="489402"/>
                </a:lnTo>
                <a:lnTo>
                  <a:pt x="125109" y="470718"/>
                </a:lnTo>
                <a:lnTo>
                  <a:pt x="89853" y="445797"/>
                </a:lnTo>
                <a:lnTo>
                  <a:pt x="59408" y="415352"/>
                </a:lnTo>
                <a:lnTo>
                  <a:pt x="34487" y="380096"/>
                </a:lnTo>
                <a:lnTo>
                  <a:pt x="15803" y="340744"/>
                </a:lnTo>
                <a:lnTo>
                  <a:pt x="4069" y="298008"/>
                </a:lnTo>
                <a:lnTo>
                  <a:pt x="0" y="252603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63876" y="1184528"/>
            <a:ext cx="2893060" cy="504190"/>
          </a:xfrm>
          <a:custGeom>
            <a:avLst/>
            <a:gdLst/>
            <a:ahLst/>
            <a:cxnLst/>
            <a:rect l="l" t="t" r="r" b="b"/>
            <a:pathLst>
              <a:path w="2893060" h="504189">
                <a:moveTo>
                  <a:pt x="0" y="0"/>
                </a:moveTo>
                <a:lnTo>
                  <a:pt x="2892552" y="0"/>
                </a:lnTo>
                <a:lnTo>
                  <a:pt x="2892552" y="503681"/>
                </a:lnTo>
                <a:lnTo>
                  <a:pt x="0" y="503681"/>
                </a:lnTo>
                <a:lnTo>
                  <a:pt x="0" y="0"/>
                </a:lnTo>
                <a:close/>
              </a:path>
            </a:pathLst>
          </a:custGeom>
          <a:ln w="251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063876" y="1184528"/>
            <a:ext cx="2893060" cy="504190"/>
          </a:xfrm>
          <a:prstGeom prst="rect">
            <a:avLst/>
          </a:prstGeom>
          <a:ln w="25146">
            <a:solidFill>
              <a:srgbClr val="000000"/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L="149860">
              <a:lnSpc>
                <a:spcPct val="100000"/>
              </a:lnSpc>
              <a:spcBef>
                <a:spcPts val="960"/>
              </a:spcBef>
            </a:pPr>
            <a:r>
              <a:rPr sz="1600" dirty="0">
                <a:latin typeface="Noto Sans CJK JP Regular"/>
                <a:cs typeface="Noto Sans CJK JP Regular"/>
              </a:rPr>
              <a:t>設定循線</a:t>
            </a:r>
            <a:r>
              <a:rPr sz="1600" spc="300" dirty="0">
                <a:latin typeface="Noto Sans CJK JP Regular"/>
                <a:cs typeface="Noto Sans CJK JP Regular"/>
              </a:rPr>
              <a:t>=</a:t>
            </a:r>
            <a:r>
              <a:rPr sz="1600" dirty="0">
                <a:latin typeface="Noto Sans CJK JP Regular"/>
                <a:cs typeface="Noto Sans CJK JP Regular"/>
              </a:rPr>
              <a:t>循線感應器回</a:t>
            </a:r>
            <a:r>
              <a:rPr sz="1600" spc="-10" dirty="0">
                <a:latin typeface="Noto Sans CJK JP Regular"/>
                <a:cs typeface="Noto Sans CJK JP Regular"/>
              </a:rPr>
              <a:t>傳</a:t>
            </a:r>
            <a:r>
              <a:rPr sz="1600" dirty="0">
                <a:latin typeface="Noto Sans CJK JP Regular"/>
                <a:cs typeface="Noto Sans CJK JP Regular"/>
              </a:rPr>
              <a:t>值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94535" y="4062603"/>
            <a:ext cx="2771775" cy="504190"/>
          </a:xfrm>
          <a:custGeom>
            <a:avLst/>
            <a:gdLst/>
            <a:ahLst/>
            <a:cxnLst/>
            <a:rect l="l" t="t" r="r" b="b"/>
            <a:pathLst>
              <a:path w="2771775" h="504189">
                <a:moveTo>
                  <a:pt x="0" y="0"/>
                </a:moveTo>
                <a:lnTo>
                  <a:pt x="2771393" y="0"/>
                </a:lnTo>
                <a:lnTo>
                  <a:pt x="2771393" y="503681"/>
                </a:lnTo>
                <a:lnTo>
                  <a:pt x="0" y="503681"/>
                </a:lnTo>
                <a:lnTo>
                  <a:pt x="0" y="0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994535" y="4062603"/>
            <a:ext cx="2771775" cy="504190"/>
          </a:xfrm>
          <a:prstGeom prst="rect">
            <a:avLst/>
          </a:prstGeom>
          <a:ln w="25146">
            <a:solidFill>
              <a:srgbClr val="000000"/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L="614680">
              <a:lnSpc>
                <a:spcPct val="100000"/>
              </a:lnSpc>
              <a:spcBef>
                <a:spcPts val="960"/>
              </a:spcBef>
            </a:pPr>
            <a:r>
              <a:rPr sz="1600" dirty="0">
                <a:latin typeface="Noto Sans CJK JP Regular"/>
                <a:cs typeface="Noto Sans CJK JP Regular"/>
              </a:rPr>
              <a:t>mBot機器人左轉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318509" y="839724"/>
            <a:ext cx="307073" cy="518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72053" y="860678"/>
            <a:ext cx="0" cy="299085"/>
          </a:xfrm>
          <a:custGeom>
            <a:avLst/>
            <a:gdLst/>
            <a:ahLst/>
            <a:cxnLst/>
            <a:rect l="l" t="t" r="r" b="b"/>
            <a:pathLst>
              <a:path h="299084">
                <a:moveTo>
                  <a:pt x="0" y="0"/>
                </a:moveTo>
                <a:lnTo>
                  <a:pt x="0" y="298958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27603" y="1083436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39084" y="1667255"/>
            <a:ext cx="307086" cy="5196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92627" y="1688210"/>
            <a:ext cx="0" cy="300990"/>
          </a:xfrm>
          <a:custGeom>
            <a:avLst/>
            <a:gdLst/>
            <a:ahLst/>
            <a:cxnLst/>
            <a:rect l="l" t="t" r="r" b="b"/>
            <a:pathLst>
              <a:path h="300989">
                <a:moveTo>
                  <a:pt x="0" y="0"/>
                </a:moveTo>
                <a:lnTo>
                  <a:pt x="0" y="300545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48177" y="1912556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25973" y="2363723"/>
            <a:ext cx="348996" cy="1120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67503" y="2397632"/>
            <a:ext cx="254000" cy="5080"/>
          </a:xfrm>
          <a:custGeom>
            <a:avLst/>
            <a:gdLst/>
            <a:ahLst/>
            <a:cxnLst/>
            <a:rect l="l" t="t" r="r" b="b"/>
            <a:pathLst>
              <a:path w="254000" h="5080">
                <a:moveTo>
                  <a:pt x="0" y="4762"/>
                </a:moveTo>
                <a:lnTo>
                  <a:pt x="254000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46275" y="3527297"/>
            <a:ext cx="822198" cy="1074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66944" y="2376677"/>
            <a:ext cx="307086" cy="5615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20486" y="2397632"/>
            <a:ext cx="0" cy="342265"/>
          </a:xfrm>
          <a:custGeom>
            <a:avLst/>
            <a:gdLst/>
            <a:ahLst/>
            <a:cxnLst/>
            <a:rect l="l" t="t" r="r" b="b"/>
            <a:pathLst>
              <a:path h="342264">
                <a:moveTo>
                  <a:pt x="0" y="0"/>
                </a:moveTo>
                <a:lnTo>
                  <a:pt x="0" y="34182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76036" y="2663253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34083" y="3832097"/>
            <a:ext cx="107441" cy="18661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87805" y="3853053"/>
            <a:ext cx="0" cy="1771650"/>
          </a:xfrm>
          <a:custGeom>
            <a:avLst/>
            <a:gdLst/>
            <a:ahLst/>
            <a:cxnLst/>
            <a:rect l="l" t="t" r="r" b="b"/>
            <a:pathLst>
              <a:path h="1771650">
                <a:moveTo>
                  <a:pt x="0" y="0"/>
                </a:moveTo>
                <a:lnTo>
                  <a:pt x="0" y="177165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60753" y="5491734"/>
            <a:ext cx="2948178" cy="30708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02283" y="5614034"/>
            <a:ext cx="2727960" cy="11430"/>
          </a:xfrm>
          <a:custGeom>
            <a:avLst/>
            <a:gdLst/>
            <a:ahLst/>
            <a:cxnLst/>
            <a:rect l="l" t="t" r="r" b="b"/>
            <a:pathLst>
              <a:path w="2727960" h="11429">
                <a:moveTo>
                  <a:pt x="0" y="0"/>
                </a:moveTo>
                <a:lnTo>
                  <a:pt x="2727833" y="1101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53725" y="5580278"/>
            <a:ext cx="76835" cy="88900"/>
          </a:xfrm>
          <a:custGeom>
            <a:avLst/>
            <a:gdLst/>
            <a:ahLst/>
            <a:cxnLst/>
            <a:rect l="l" t="t" r="r" b="b"/>
            <a:pathLst>
              <a:path w="76835" h="88900">
                <a:moveTo>
                  <a:pt x="368" y="0"/>
                </a:moveTo>
                <a:lnTo>
                  <a:pt x="76390" y="44754"/>
                </a:lnTo>
                <a:lnTo>
                  <a:pt x="0" y="8890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414259" y="5124450"/>
            <a:ext cx="107442" cy="5791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67981" y="5145404"/>
            <a:ext cx="0" cy="484505"/>
          </a:xfrm>
          <a:custGeom>
            <a:avLst/>
            <a:gdLst/>
            <a:ahLst/>
            <a:cxnLst/>
            <a:rect l="l" t="t" r="r" b="b"/>
            <a:pathLst>
              <a:path h="484504">
                <a:moveTo>
                  <a:pt x="0" y="0"/>
                </a:moveTo>
                <a:lnTo>
                  <a:pt x="0" y="484187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06290" y="5490971"/>
            <a:ext cx="2903219" cy="30708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784725" y="5624741"/>
            <a:ext cx="2683510" cy="5080"/>
          </a:xfrm>
          <a:custGeom>
            <a:avLst/>
            <a:gdLst/>
            <a:ahLst/>
            <a:cxnLst/>
            <a:rect l="l" t="t" r="r" b="b"/>
            <a:pathLst>
              <a:path w="2683509" h="5079">
                <a:moveTo>
                  <a:pt x="2683382" y="4724"/>
                </a:moveTo>
                <a:lnTo>
                  <a:pt x="0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84725" y="5580435"/>
            <a:ext cx="76835" cy="88900"/>
          </a:xfrm>
          <a:custGeom>
            <a:avLst/>
            <a:gdLst/>
            <a:ahLst/>
            <a:cxnLst/>
            <a:rect l="l" t="t" r="r" b="b"/>
            <a:pathLst>
              <a:path w="76835" h="88900">
                <a:moveTo>
                  <a:pt x="76123" y="88899"/>
                </a:moveTo>
                <a:lnTo>
                  <a:pt x="0" y="44310"/>
                </a:lnTo>
                <a:lnTo>
                  <a:pt x="76288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62890" y="2988500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Noto Sans CJK JP Regular"/>
                <a:cs typeface="Noto Sans CJK JP Regular"/>
              </a:rPr>
              <a:t>左右黑色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583990" y="3687102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Noto Sans CJK JP Regular"/>
                <a:cs typeface="Noto Sans CJK JP Regular"/>
              </a:rPr>
              <a:t>左黑右白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839086" y="2035682"/>
            <a:ext cx="3388995" cy="721360"/>
          </a:xfrm>
          <a:custGeom>
            <a:avLst/>
            <a:gdLst/>
            <a:ahLst/>
            <a:cxnLst/>
            <a:rect l="l" t="t" r="r" b="b"/>
            <a:pathLst>
              <a:path w="3388995" h="721360">
                <a:moveTo>
                  <a:pt x="1694307" y="0"/>
                </a:moveTo>
                <a:lnTo>
                  <a:pt x="0" y="360425"/>
                </a:lnTo>
                <a:lnTo>
                  <a:pt x="1694307" y="720851"/>
                </a:lnTo>
                <a:lnTo>
                  <a:pt x="3388614" y="360425"/>
                </a:lnTo>
                <a:lnTo>
                  <a:pt x="16943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839086" y="2035682"/>
            <a:ext cx="3388995" cy="721360"/>
          </a:xfrm>
          <a:custGeom>
            <a:avLst/>
            <a:gdLst/>
            <a:ahLst/>
            <a:cxnLst/>
            <a:rect l="l" t="t" r="r" b="b"/>
            <a:pathLst>
              <a:path w="3388995" h="721360">
                <a:moveTo>
                  <a:pt x="0" y="360425"/>
                </a:moveTo>
                <a:lnTo>
                  <a:pt x="1694307" y="0"/>
                </a:lnTo>
                <a:lnTo>
                  <a:pt x="3388614" y="360425"/>
                </a:lnTo>
                <a:lnTo>
                  <a:pt x="1694307" y="720851"/>
                </a:lnTo>
                <a:lnTo>
                  <a:pt x="0" y="360425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079330" y="2253297"/>
            <a:ext cx="906144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Noto Sans CJK JP Regular"/>
                <a:cs typeface="Noto Sans CJK JP Regular"/>
              </a:rPr>
              <a:t>當循線</a:t>
            </a:r>
            <a:r>
              <a:rPr sz="1600" spc="175" dirty="0">
                <a:latin typeface="Noto Sans CJK JP Regular"/>
                <a:cs typeface="Noto Sans CJK JP Regular"/>
              </a:rPr>
              <a:t>=0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16204" y="3337178"/>
            <a:ext cx="2772410" cy="504190"/>
          </a:xfrm>
          <a:custGeom>
            <a:avLst/>
            <a:gdLst/>
            <a:ahLst/>
            <a:cxnLst/>
            <a:rect l="l" t="t" r="r" b="b"/>
            <a:pathLst>
              <a:path w="2772410" h="504189">
                <a:moveTo>
                  <a:pt x="0" y="0"/>
                </a:moveTo>
                <a:lnTo>
                  <a:pt x="2772156" y="0"/>
                </a:lnTo>
                <a:lnTo>
                  <a:pt x="2772156" y="503681"/>
                </a:lnTo>
                <a:lnTo>
                  <a:pt x="0" y="5036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6204" y="3337178"/>
            <a:ext cx="2772410" cy="504190"/>
          </a:xfrm>
          <a:custGeom>
            <a:avLst/>
            <a:gdLst/>
            <a:ahLst/>
            <a:cxnLst/>
            <a:rect l="l" t="t" r="r" b="b"/>
            <a:pathLst>
              <a:path w="2772410" h="504189">
                <a:moveTo>
                  <a:pt x="0" y="0"/>
                </a:moveTo>
                <a:lnTo>
                  <a:pt x="2772156" y="0"/>
                </a:lnTo>
                <a:lnTo>
                  <a:pt x="2772156" y="503681"/>
                </a:lnTo>
                <a:lnTo>
                  <a:pt x="0" y="503681"/>
                </a:lnTo>
                <a:lnTo>
                  <a:pt x="0" y="0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16204" y="3337178"/>
            <a:ext cx="2772410" cy="504190"/>
          </a:xfrm>
          <a:prstGeom prst="rect">
            <a:avLst/>
          </a:prstGeom>
          <a:ln w="25146">
            <a:solidFill>
              <a:srgbClr val="000000"/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L="614680">
              <a:lnSpc>
                <a:spcPct val="100000"/>
              </a:lnSpc>
              <a:spcBef>
                <a:spcPts val="960"/>
              </a:spcBef>
            </a:pPr>
            <a:r>
              <a:rPr sz="1600" dirty="0">
                <a:latin typeface="Noto Sans CJK JP Regular"/>
                <a:cs typeface="Noto Sans CJK JP Regular"/>
              </a:rPr>
              <a:t>mBot機器人前進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707510" y="2756535"/>
            <a:ext cx="3389629" cy="721360"/>
          </a:xfrm>
          <a:custGeom>
            <a:avLst/>
            <a:gdLst/>
            <a:ahLst/>
            <a:cxnLst/>
            <a:rect l="l" t="t" r="r" b="b"/>
            <a:pathLst>
              <a:path w="3389629" h="721360">
                <a:moveTo>
                  <a:pt x="1694688" y="0"/>
                </a:moveTo>
                <a:lnTo>
                  <a:pt x="0" y="360425"/>
                </a:lnTo>
                <a:lnTo>
                  <a:pt x="1694688" y="720851"/>
                </a:lnTo>
                <a:lnTo>
                  <a:pt x="3389376" y="360425"/>
                </a:lnTo>
                <a:lnTo>
                  <a:pt x="16946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707510" y="2756535"/>
            <a:ext cx="3389629" cy="721360"/>
          </a:xfrm>
          <a:custGeom>
            <a:avLst/>
            <a:gdLst/>
            <a:ahLst/>
            <a:cxnLst/>
            <a:rect l="l" t="t" r="r" b="b"/>
            <a:pathLst>
              <a:path w="3389629" h="721360">
                <a:moveTo>
                  <a:pt x="0" y="360425"/>
                </a:moveTo>
                <a:lnTo>
                  <a:pt x="1694688" y="0"/>
                </a:lnTo>
                <a:lnTo>
                  <a:pt x="3389376" y="360425"/>
                </a:lnTo>
                <a:lnTo>
                  <a:pt x="1694688" y="720851"/>
                </a:lnTo>
                <a:lnTo>
                  <a:pt x="0" y="360425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4947818" y="2974022"/>
            <a:ext cx="906144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Noto Sans CJK JP Regular"/>
                <a:cs typeface="Noto Sans CJK JP Regular"/>
              </a:rPr>
              <a:t>當循線</a:t>
            </a:r>
            <a:r>
              <a:rPr sz="1600" spc="175" dirty="0">
                <a:latin typeface="Noto Sans CJK JP Regular"/>
                <a:cs typeface="Noto Sans CJK JP Regular"/>
              </a:rPr>
              <a:t>=1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293864" y="4146803"/>
            <a:ext cx="307085" cy="6644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447406" y="4167759"/>
            <a:ext cx="0" cy="445134"/>
          </a:xfrm>
          <a:custGeom>
            <a:avLst/>
            <a:gdLst/>
            <a:ahLst/>
            <a:cxnLst/>
            <a:rect l="l" t="t" r="r" b="b"/>
            <a:pathLst>
              <a:path h="445135">
                <a:moveTo>
                  <a:pt x="0" y="0"/>
                </a:moveTo>
                <a:lnTo>
                  <a:pt x="0" y="445008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402956" y="4536566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199"/>
                </a:lnTo>
                <a:lnTo>
                  <a:pt x="0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60753" y="2363723"/>
            <a:ext cx="444246" cy="10744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02283" y="2397632"/>
            <a:ext cx="349250" cy="0"/>
          </a:xfrm>
          <a:custGeom>
            <a:avLst/>
            <a:gdLst/>
            <a:ahLst/>
            <a:cxnLst/>
            <a:rect l="l" t="t" r="r" b="b"/>
            <a:pathLst>
              <a:path w="349250">
                <a:moveTo>
                  <a:pt x="0" y="0"/>
                </a:moveTo>
                <a:lnTo>
                  <a:pt x="349250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340358" y="2376677"/>
            <a:ext cx="307085" cy="113461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93900" y="2397632"/>
            <a:ext cx="0" cy="915035"/>
          </a:xfrm>
          <a:custGeom>
            <a:avLst/>
            <a:gdLst/>
            <a:ahLst/>
            <a:cxnLst/>
            <a:rect l="l" t="t" r="r" b="b"/>
            <a:pathLst>
              <a:path h="915035">
                <a:moveTo>
                  <a:pt x="0" y="0"/>
                </a:moveTo>
                <a:lnTo>
                  <a:pt x="0" y="914908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49450" y="3236341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336797" y="3083051"/>
            <a:ext cx="416051" cy="10744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378327" y="311696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675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217164" y="3096005"/>
            <a:ext cx="307086" cy="113461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370707" y="3116960"/>
            <a:ext cx="0" cy="915035"/>
          </a:xfrm>
          <a:custGeom>
            <a:avLst/>
            <a:gdLst/>
            <a:ahLst/>
            <a:cxnLst/>
            <a:rect l="l" t="t" r="r" b="b"/>
            <a:pathLst>
              <a:path h="915035">
                <a:moveTo>
                  <a:pt x="0" y="0"/>
                </a:moveTo>
                <a:lnTo>
                  <a:pt x="0" y="914908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326257" y="3955669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199"/>
                </a:lnTo>
                <a:lnTo>
                  <a:pt x="0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055357" y="3083051"/>
            <a:ext cx="445770" cy="10744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096886" y="3116960"/>
            <a:ext cx="351155" cy="0"/>
          </a:xfrm>
          <a:custGeom>
            <a:avLst/>
            <a:gdLst/>
            <a:ahLst/>
            <a:cxnLst/>
            <a:rect l="l" t="t" r="r" b="b"/>
            <a:pathLst>
              <a:path w="351154">
                <a:moveTo>
                  <a:pt x="0" y="0"/>
                </a:moveTo>
                <a:lnTo>
                  <a:pt x="350837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293864" y="3089148"/>
            <a:ext cx="307085" cy="5615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447406" y="3110102"/>
            <a:ext cx="0" cy="342265"/>
          </a:xfrm>
          <a:custGeom>
            <a:avLst/>
            <a:gdLst/>
            <a:ahLst/>
            <a:cxnLst/>
            <a:rect l="l" t="t" r="r" b="b"/>
            <a:pathLst>
              <a:path h="342264">
                <a:moveTo>
                  <a:pt x="0" y="0"/>
                </a:moveTo>
                <a:lnTo>
                  <a:pt x="0" y="34182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402956" y="3375723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737478" y="3446907"/>
            <a:ext cx="3389629" cy="721360"/>
          </a:xfrm>
          <a:custGeom>
            <a:avLst/>
            <a:gdLst/>
            <a:ahLst/>
            <a:cxnLst/>
            <a:rect l="l" t="t" r="r" b="b"/>
            <a:pathLst>
              <a:path w="3389629" h="721360">
                <a:moveTo>
                  <a:pt x="1694688" y="0"/>
                </a:moveTo>
                <a:lnTo>
                  <a:pt x="0" y="360426"/>
                </a:lnTo>
                <a:lnTo>
                  <a:pt x="1694688" y="720852"/>
                </a:lnTo>
                <a:lnTo>
                  <a:pt x="3389376" y="360426"/>
                </a:lnTo>
                <a:lnTo>
                  <a:pt x="16946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737478" y="3446907"/>
            <a:ext cx="3389629" cy="721360"/>
          </a:xfrm>
          <a:custGeom>
            <a:avLst/>
            <a:gdLst/>
            <a:ahLst/>
            <a:cxnLst/>
            <a:rect l="l" t="t" r="r" b="b"/>
            <a:pathLst>
              <a:path w="3389629" h="721360">
                <a:moveTo>
                  <a:pt x="0" y="360426"/>
                </a:moveTo>
                <a:lnTo>
                  <a:pt x="1694688" y="0"/>
                </a:lnTo>
                <a:lnTo>
                  <a:pt x="3389376" y="360426"/>
                </a:lnTo>
                <a:lnTo>
                  <a:pt x="1694688" y="720852"/>
                </a:lnTo>
                <a:lnTo>
                  <a:pt x="0" y="360426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6978230" y="3664585"/>
            <a:ext cx="906144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Noto Sans CJK JP Regular"/>
                <a:cs typeface="Noto Sans CJK JP Regular"/>
              </a:rPr>
              <a:t>當循線</a:t>
            </a:r>
            <a:r>
              <a:rPr sz="1600" spc="175" dirty="0">
                <a:latin typeface="Noto Sans CJK JP Regular"/>
                <a:cs typeface="Noto Sans CJK JP Regular"/>
              </a:rPr>
              <a:t>=2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6059804" y="4644009"/>
            <a:ext cx="2772410" cy="502920"/>
          </a:xfrm>
          <a:custGeom>
            <a:avLst/>
            <a:gdLst/>
            <a:ahLst/>
            <a:cxnLst/>
            <a:rect l="l" t="t" r="r" b="b"/>
            <a:pathLst>
              <a:path w="2772409" h="502920">
                <a:moveTo>
                  <a:pt x="0" y="0"/>
                </a:moveTo>
                <a:lnTo>
                  <a:pt x="2772155" y="0"/>
                </a:lnTo>
                <a:lnTo>
                  <a:pt x="2772155" y="502920"/>
                </a:lnTo>
                <a:lnTo>
                  <a:pt x="0" y="502920"/>
                </a:lnTo>
                <a:lnTo>
                  <a:pt x="0" y="0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6059804" y="4644009"/>
            <a:ext cx="2772410" cy="502920"/>
          </a:xfrm>
          <a:prstGeom prst="rect">
            <a:avLst/>
          </a:prstGeom>
          <a:ln w="25146">
            <a:solidFill>
              <a:srgbClr val="000000"/>
            </a:solidFill>
          </a:ln>
        </p:spPr>
        <p:txBody>
          <a:bodyPr vert="horz" wrap="square" lIns="0" tIns="121285" rIns="0" bIns="0" rtlCol="0">
            <a:spAutoFit/>
          </a:bodyPr>
          <a:lstStyle/>
          <a:p>
            <a:pPr marL="614680">
              <a:lnSpc>
                <a:spcPct val="100000"/>
              </a:lnSpc>
              <a:spcBef>
                <a:spcPts val="955"/>
              </a:spcBef>
            </a:pPr>
            <a:r>
              <a:rPr sz="1600" dirty="0">
                <a:latin typeface="Noto Sans CJK JP Regular"/>
                <a:cs typeface="Noto Sans CJK JP Regular"/>
              </a:rPr>
              <a:t>mBot機器人右轉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649527" y="4266438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Noto Sans CJK JP Regular"/>
                <a:cs typeface="Noto Sans CJK JP Regular"/>
              </a:rPr>
              <a:t>左白右黑</a:t>
            </a:r>
            <a:endParaRPr sz="18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26860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17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847047" y="171703"/>
            <a:ext cx="3683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示範：循線感應車</a:t>
            </a:r>
            <a:endParaRPr sz="3600"/>
          </a:p>
        </p:txBody>
      </p:sp>
      <p:sp>
        <p:nvSpPr>
          <p:cNvPr id="10" name="object 10"/>
          <p:cNvSpPr/>
          <p:nvPr/>
        </p:nvSpPr>
        <p:spPr>
          <a:xfrm>
            <a:off x="2555748" y="798576"/>
            <a:ext cx="4576572" cy="50573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26860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18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8264" y="244728"/>
            <a:ext cx="439356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 marR="5080" indent="-914400" algn="just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練習：為什麼m</a:t>
            </a:r>
            <a:r>
              <a:rPr sz="3600" spc="45" dirty="0"/>
              <a:t>b</a:t>
            </a:r>
            <a:r>
              <a:rPr sz="3600" spc="85" dirty="0"/>
              <a:t>o</a:t>
            </a:r>
            <a:r>
              <a:rPr sz="3600" spc="-55" dirty="0"/>
              <a:t>t</a:t>
            </a:r>
            <a:r>
              <a:rPr sz="3600" dirty="0"/>
              <a:t>會 跑出線外</a:t>
            </a:r>
            <a:r>
              <a:rPr sz="3600" spc="35" dirty="0"/>
              <a:t>?</a:t>
            </a:r>
            <a:r>
              <a:rPr sz="3600" dirty="0"/>
              <a:t>想一下 要怎麼讓m</a:t>
            </a:r>
            <a:r>
              <a:rPr sz="3600" spc="45" dirty="0"/>
              <a:t>b</a:t>
            </a:r>
            <a:r>
              <a:rPr sz="3600" spc="85" dirty="0"/>
              <a:t>o</a:t>
            </a:r>
            <a:r>
              <a:rPr sz="3600" spc="-55" dirty="0"/>
              <a:t>t</a:t>
            </a:r>
            <a:r>
              <a:rPr sz="3600" dirty="0"/>
              <a:t>能 夠都走在線上</a:t>
            </a:r>
            <a:r>
              <a:rPr sz="3600" spc="35" dirty="0"/>
              <a:t>?</a:t>
            </a:r>
            <a:endParaRPr sz="3600"/>
          </a:p>
        </p:txBody>
      </p:sp>
      <p:sp>
        <p:nvSpPr>
          <p:cNvPr id="10" name="object 10"/>
          <p:cNvSpPr/>
          <p:nvPr/>
        </p:nvSpPr>
        <p:spPr>
          <a:xfrm>
            <a:off x="4751070" y="80772"/>
            <a:ext cx="4250435" cy="58933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26860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19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102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超音波感應器介紹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714115" y="2401951"/>
            <a:ext cx="554990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Noto Sans CJK JP Regular"/>
                <a:cs typeface="Noto Sans CJK JP Regular"/>
              </a:rPr>
              <a:t>利用超音波「發射」與「接收」兩端， 偵測前方物體的距離。</a:t>
            </a:r>
            <a:endParaRPr sz="2400">
              <a:latin typeface="Noto Sans CJK JP Regular"/>
              <a:cs typeface="Noto Sans CJK JP Regular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Noto Sans CJK JP Regular"/>
                <a:cs typeface="Noto Sans CJK JP Regular"/>
              </a:rPr>
              <a:t>可應用避障，距離測量。</a:t>
            </a:r>
            <a:endParaRPr sz="2400">
              <a:latin typeface="Noto Sans CJK JP Regular"/>
              <a:cs typeface="Noto Sans CJK JP Regular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Noto Sans CJK JP Regular"/>
                <a:cs typeface="Noto Sans CJK JP Regular"/>
              </a:rPr>
              <a:t>量測距離</a:t>
            </a:r>
            <a:r>
              <a:rPr sz="2400" spc="130" dirty="0">
                <a:latin typeface="Noto Sans CJK JP Regular"/>
                <a:cs typeface="Noto Sans CJK JP Regular"/>
              </a:rPr>
              <a:t>1~400</a:t>
            </a:r>
            <a:r>
              <a:rPr sz="2400" dirty="0">
                <a:latin typeface="Noto Sans CJK JP Regular"/>
                <a:cs typeface="Noto Sans CJK JP Regular"/>
              </a:rPr>
              <a:t>公分。</a:t>
            </a:r>
            <a:endParaRPr sz="2400">
              <a:latin typeface="Noto Sans CJK JP Regular"/>
              <a:cs typeface="Noto Sans CJK JP Regular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1745" y="1997782"/>
            <a:ext cx="2964843" cy="26704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134620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2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8630" y="2054351"/>
            <a:ext cx="2895599" cy="2252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218814" y="570864"/>
            <a:ext cx="28689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巡線感應器介紹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853815" y="2782951"/>
            <a:ext cx="37211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Noto Sans CJK JP Regular"/>
                <a:cs typeface="Noto Sans CJK JP Regular"/>
              </a:rPr>
              <a:t>有兩對紅外線感應器。</a:t>
            </a:r>
            <a:endParaRPr sz="2400">
              <a:latin typeface="Noto Sans CJK JP Regular"/>
              <a:cs typeface="Noto Sans CJK JP Regular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Noto Sans CJK JP Regular"/>
                <a:cs typeface="Noto Sans CJK JP Regular"/>
              </a:rPr>
              <a:t>可應用地上黑線，循跡。</a:t>
            </a:r>
            <a:endParaRPr sz="24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26860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20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218814" y="570864"/>
            <a:ext cx="28689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光線感測器介紹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799965" y="2552763"/>
            <a:ext cx="402590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Noto Sans CJK JP Regular"/>
                <a:cs typeface="Noto Sans CJK JP Regular"/>
              </a:rPr>
              <a:t>光線感測器是採用光電元件 作為檢測元件的感測器。它 把被測量的變化轉換成光信 號的變化，然後藉助光電元 件進一步將光信號轉換成電 信號。</a:t>
            </a:r>
            <a:endParaRPr sz="2400">
              <a:latin typeface="Noto Sans CJK JP Regular"/>
              <a:cs typeface="Noto Sans CJK JP Regular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16330" y="1881377"/>
            <a:ext cx="2837688" cy="36080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38222" y="3483102"/>
            <a:ext cx="530860" cy="530860"/>
          </a:xfrm>
          <a:custGeom>
            <a:avLst/>
            <a:gdLst/>
            <a:ahLst/>
            <a:cxnLst/>
            <a:rect l="l" t="t" r="r" b="b"/>
            <a:pathLst>
              <a:path w="530860" h="530860">
                <a:moveTo>
                  <a:pt x="0" y="265175"/>
                </a:moveTo>
                <a:lnTo>
                  <a:pt x="4272" y="217509"/>
                </a:lnTo>
                <a:lnTo>
                  <a:pt x="16589" y="172645"/>
                </a:lnTo>
                <a:lnTo>
                  <a:pt x="36203" y="131334"/>
                </a:lnTo>
                <a:lnTo>
                  <a:pt x="62364" y="94324"/>
                </a:lnTo>
                <a:lnTo>
                  <a:pt x="94324" y="62364"/>
                </a:lnTo>
                <a:lnTo>
                  <a:pt x="131334" y="36203"/>
                </a:lnTo>
                <a:lnTo>
                  <a:pt x="172645" y="16589"/>
                </a:lnTo>
                <a:lnTo>
                  <a:pt x="217509" y="4272"/>
                </a:lnTo>
                <a:lnTo>
                  <a:pt x="265176" y="0"/>
                </a:lnTo>
                <a:lnTo>
                  <a:pt x="312842" y="4272"/>
                </a:lnTo>
                <a:lnTo>
                  <a:pt x="357706" y="16589"/>
                </a:lnTo>
                <a:lnTo>
                  <a:pt x="399017" y="36203"/>
                </a:lnTo>
                <a:lnTo>
                  <a:pt x="436027" y="62364"/>
                </a:lnTo>
                <a:lnTo>
                  <a:pt x="467987" y="94324"/>
                </a:lnTo>
                <a:lnTo>
                  <a:pt x="494148" y="131334"/>
                </a:lnTo>
                <a:lnTo>
                  <a:pt x="513762" y="172645"/>
                </a:lnTo>
                <a:lnTo>
                  <a:pt x="526079" y="217509"/>
                </a:lnTo>
                <a:lnTo>
                  <a:pt x="530352" y="265175"/>
                </a:lnTo>
                <a:lnTo>
                  <a:pt x="526079" y="312842"/>
                </a:lnTo>
                <a:lnTo>
                  <a:pt x="513762" y="357706"/>
                </a:lnTo>
                <a:lnTo>
                  <a:pt x="494148" y="399017"/>
                </a:lnTo>
                <a:lnTo>
                  <a:pt x="467987" y="436027"/>
                </a:lnTo>
                <a:lnTo>
                  <a:pt x="436027" y="467987"/>
                </a:lnTo>
                <a:lnTo>
                  <a:pt x="399017" y="494148"/>
                </a:lnTo>
                <a:lnTo>
                  <a:pt x="357706" y="513762"/>
                </a:lnTo>
                <a:lnTo>
                  <a:pt x="312842" y="526079"/>
                </a:lnTo>
                <a:lnTo>
                  <a:pt x="265176" y="530351"/>
                </a:lnTo>
                <a:lnTo>
                  <a:pt x="217509" y="526079"/>
                </a:lnTo>
                <a:lnTo>
                  <a:pt x="172645" y="513762"/>
                </a:lnTo>
                <a:lnTo>
                  <a:pt x="131334" y="494148"/>
                </a:lnTo>
                <a:lnTo>
                  <a:pt x="94324" y="467987"/>
                </a:lnTo>
                <a:lnTo>
                  <a:pt x="62364" y="436027"/>
                </a:lnTo>
                <a:lnTo>
                  <a:pt x="36203" y="399017"/>
                </a:lnTo>
                <a:lnTo>
                  <a:pt x="16589" y="357706"/>
                </a:lnTo>
                <a:lnTo>
                  <a:pt x="4272" y="312842"/>
                </a:lnTo>
                <a:lnTo>
                  <a:pt x="0" y="265175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69364" y="1903539"/>
            <a:ext cx="1549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F81BD"/>
                </a:solidFill>
                <a:latin typeface="Noto Sans CJK JP Regular"/>
                <a:cs typeface="Noto Sans CJK JP Regular"/>
              </a:rPr>
              <a:t>光線感測器</a:t>
            </a:r>
            <a:endParaRPr sz="24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26860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21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102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紅外線感應器介紹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846002" y="2484501"/>
            <a:ext cx="3884929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Noto Sans CJK JP Regular"/>
                <a:cs typeface="Noto Sans CJK JP Regular"/>
              </a:rPr>
              <a:t>發射器：發送</a:t>
            </a:r>
            <a:r>
              <a:rPr sz="2400" spc="-25" dirty="0">
                <a:latin typeface="Noto Sans CJK JP Regular"/>
                <a:cs typeface="Noto Sans CJK JP Regular"/>
              </a:rPr>
              <a:t>mBot</a:t>
            </a:r>
            <a:r>
              <a:rPr sz="2400" dirty="0">
                <a:latin typeface="Noto Sans CJK JP Regular"/>
                <a:cs typeface="Noto Sans CJK JP Regular"/>
              </a:rPr>
              <a:t>訊息 給另一台</a:t>
            </a:r>
            <a:r>
              <a:rPr sz="2400" spc="-20" dirty="0">
                <a:latin typeface="Noto Sans CJK JP Regular"/>
                <a:cs typeface="Noto Sans CJK JP Regular"/>
              </a:rPr>
              <a:t>mBo</a:t>
            </a:r>
            <a:r>
              <a:rPr sz="2400" spc="-30" dirty="0">
                <a:latin typeface="Noto Sans CJK JP Regular"/>
                <a:cs typeface="Noto Sans CJK JP Regular"/>
              </a:rPr>
              <a:t>t</a:t>
            </a:r>
            <a:r>
              <a:rPr sz="2400" dirty="0">
                <a:latin typeface="Noto Sans CJK JP Regular"/>
                <a:cs typeface="Noto Sans CJK JP Regular"/>
              </a:rPr>
              <a:t>的接收器。</a:t>
            </a:r>
            <a:endParaRPr sz="2400">
              <a:latin typeface="Noto Sans CJK JP Regular"/>
              <a:cs typeface="Noto Sans CJK JP Regular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Noto Sans CJK JP Regular"/>
                <a:cs typeface="Noto Sans CJK JP Regular"/>
              </a:rPr>
              <a:t>接收器：接收另一台</a:t>
            </a:r>
            <a:endParaRPr sz="2400">
              <a:latin typeface="Noto Sans CJK JP Regular"/>
              <a:cs typeface="Noto Sans CJK JP Regular"/>
            </a:endParaRPr>
          </a:p>
          <a:p>
            <a:pPr marL="355600" marR="309880">
              <a:lnSpc>
                <a:spcPct val="100000"/>
              </a:lnSpc>
            </a:pPr>
            <a:r>
              <a:rPr sz="2400" spc="-20" dirty="0">
                <a:latin typeface="Noto Sans CJK JP Regular"/>
                <a:cs typeface="Noto Sans CJK JP Regular"/>
              </a:rPr>
              <a:t>mBo</a:t>
            </a:r>
            <a:r>
              <a:rPr sz="2400" spc="-35" dirty="0">
                <a:latin typeface="Noto Sans CJK JP Regular"/>
                <a:cs typeface="Noto Sans CJK JP Regular"/>
              </a:rPr>
              <a:t>t</a:t>
            </a:r>
            <a:r>
              <a:rPr sz="2400" dirty="0">
                <a:latin typeface="Noto Sans CJK JP Regular"/>
                <a:cs typeface="Noto Sans CJK JP Regular"/>
              </a:rPr>
              <a:t>發射訊息或紅外線 遙控器的訊號。</a:t>
            </a:r>
            <a:endParaRPr sz="2400">
              <a:latin typeface="Noto Sans CJK JP Regular"/>
              <a:cs typeface="Noto Sans CJK JP Regular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55904" y="1757172"/>
            <a:ext cx="3163316" cy="38320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89354" y="3206495"/>
            <a:ext cx="649605" cy="932180"/>
          </a:xfrm>
          <a:custGeom>
            <a:avLst/>
            <a:gdLst/>
            <a:ahLst/>
            <a:cxnLst/>
            <a:rect l="l" t="t" r="r" b="b"/>
            <a:pathLst>
              <a:path w="649605" h="932179">
                <a:moveTo>
                  <a:pt x="0" y="465962"/>
                </a:moveTo>
                <a:lnTo>
                  <a:pt x="2183" y="411622"/>
                </a:lnTo>
                <a:lnTo>
                  <a:pt x="8573" y="359123"/>
                </a:lnTo>
                <a:lnTo>
                  <a:pt x="18924" y="308814"/>
                </a:lnTo>
                <a:lnTo>
                  <a:pt x="32994" y="261046"/>
                </a:lnTo>
                <a:lnTo>
                  <a:pt x="50539" y="216167"/>
                </a:lnTo>
                <a:lnTo>
                  <a:pt x="71315" y="174528"/>
                </a:lnTo>
                <a:lnTo>
                  <a:pt x="95078" y="136478"/>
                </a:lnTo>
                <a:lnTo>
                  <a:pt x="121585" y="102368"/>
                </a:lnTo>
                <a:lnTo>
                  <a:pt x="150593" y="72545"/>
                </a:lnTo>
                <a:lnTo>
                  <a:pt x="181858" y="47361"/>
                </a:lnTo>
                <a:lnTo>
                  <a:pt x="215135" y="27165"/>
                </a:lnTo>
                <a:lnTo>
                  <a:pt x="286756" y="3134"/>
                </a:lnTo>
                <a:lnTo>
                  <a:pt x="324612" y="0"/>
                </a:lnTo>
                <a:lnTo>
                  <a:pt x="362467" y="3134"/>
                </a:lnTo>
                <a:lnTo>
                  <a:pt x="434088" y="27165"/>
                </a:lnTo>
                <a:lnTo>
                  <a:pt x="467365" y="47361"/>
                </a:lnTo>
                <a:lnTo>
                  <a:pt x="498630" y="72545"/>
                </a:lnTo>
                <a:lnTo>
                  <a:pt x="527638" y="102368"/>
                </a:lnTo>
                <a:lnTo>
                  <a:pt x="554145" y="136478"/>
                </a:lnTo>
                <a:lnTo>
                  <a:pt x="577908" y="174528"/>
                </a:lnTo>
                <a:lnTo>
                  <a:pt x="598684" y="216167"/>
                </a:lnTo>
                <a:lnTo>
                  <a:pt x="616229" y="261046"/>
                </a:lnTo>
                <a:lnTo>
                  <a:pt x="630299" y="308814"/>
                </a:lnTo>
                <a:lnTo>
                  <a:pt x="640650" y="359123"/>
                </a:lnTo>
                <a:lnTo>
                  <a:pt x="647040" y="411622"/>
                </a:lnTo>
                <a:lnTo>
                  <a:pt x="649224" y="465962"/>
                </a:lnTo>
                <a:lnTo>
                  <a:pt x="647040" y="520303"/>
                </a:lnTo>
                <a:lnTo>
                  <a:pt x="640650" y="572802"/>
                </a:lnTo>
                <a:lnTo>
                  <a:pt x="630299" y="623111"/>
                </a:lnTo>
                <a:lnTo>
                  <a:pt x="616229" y="670879"/>
                </a:lnTo>
                <a:lnTo>
                  <a:pt x="598684" y="715758"/>
                </a:lnTo>
                <a:lnTo>
                  <a:pt x="577908" y="757397"/>
                </a:lnTo>
                <a:lnTo>
                  <a:pt x="554145" y="795447"/>
                </a:lnTo>
                <a:lnTo>
                  <a:pt x="527638" y="829557"/>
                </a:lnTo>
                <a:lnTo>
                  <a:pt x="498630" y="859380"/>
                </a:lnTo>
                <a:lnTo>
                  <a:pt x="467365" y="884564"/>
                </a:lnTo>
                <a:lnTo>
                  <a:pt x="434088" y="904760"/>
                </a:lnTo>
                <a:lnTo>
                  <a:pt x="362467" y="928791"/>
                </a:lnTo>
                <a:lnTo>
                  <a:pt x="324612" y="931925"/>
                </a:lnTo>
                <a:lnTo>
                  <a:pt x="286756" y="928791"/>
                </a:lnTo>
                <a:lnTo>
                  <a:pt x="215135" y="904760"/>
                </a:lnTo>
                <a:lnTo>
                  <a:pt x="181858" y="884564"/>
                </a:lnTo>
                <a:lnTo>
                  <a:pt x="150593" y="859380"/>
                </a:lnTo>
                <a:lnTo>
                  <a:pt x="121585" y="829557"/>
                </a:lnTo>
                <a:lnTo>
                  <a:pt x="95078" y="795447"/>
                </a:lnTo>
                <a:lnTo>
                  <a:pt x="71315" y="757397"/>
                </a:lnTo>
                <a:lnTo>
                  <a:pt x="50539" y="715758"/>
                </a:lnTo>
                <a:lnTo>
                  <a:pt x="32994" y="670879"/>
                </a:lnTo>
                <a:lnTo>
                  <a:pt x="18924" y="623111"/>
                </a:lnTo>
                <a:lnTo>
                  <a:pt x="8573" y="572802"/>
                </a:lnTo>
                <a:lnTo>
                  <a:pt x="2183" y="520303"/>
                </a:lnTo>
                <a:lnTo>
                  <a:pt x="0" y="465962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34389" y="5243639"/>
            <a:ext cx="1854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F81BD"/>
                </a:solidFill>
                <a:latin typeface="Noto Sans CJK JP Regular"/>
                <a:cs typeface="Noto Sans CJK JP Regular"/>
              </a:rPr>
              <a:t>紅外線發射器</a:t>
            </a:r>
            <a:endParaRPr sz="2400">
              <a:latin typeface="Noto Sans CJK JP Regular"/>
              <a:cs typeface="Noto Sans CJK JP Regular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7217" y="1797265"/>
            <a:ext cx="1854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F81BD"/>
                </a:solidFill>
                <a:latin typeface="Noto Sans CJK JP Regular"/>
                <a:cs typeface="Noto Sans CJK JP Regular"/>
              </a:rPr>
              <a:t>紅外線接收器</a:t>
            </a:r>
            <a:endParaRPr sz="24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26860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22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682365" y="570864"/>
            <a:ext cx="20561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蜂鳴器介紹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799965" y="2552763"/>
            <a:ext cx="433070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Noto Sans CJK JP Regular"/>
                <a:cs typeface="Noto Sans CJK JP Regular"/>
              </a:rPr>
              <a:t>蜂鳴器是一種一體化結構的 電子訊響器，采用直流電壓 供電，主要分為壓電式蜂鳴 器和電磁式蜂鳴器两種類型。</a:t>
            </a:r>
            <a:endParaRPr sz="2400">
              <a:latin typeface="Noto Sans CJK JP Regular"/>
              <a:cs typeface="Noto Sans CJK JP Regular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31747" y="1853949"/>
            <a:ext cx="2956052" cy="3734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4154" y="2816351"/>
            <a:ext cx="633730" cy="646430"/>
          </a:xfrm>
          <a:custGeom>
            <a:avLst/>
            <a:gdLst/>
            <a:ahLst/>
            <a:cxnLst/>
            <a:rect l="l" t="t" r="r" b="b"/>
            <a:pathLst>
              <a:path w="633730" h="646429">
                <a:moveTo>
                  <a:pt x="0" y="323088"/>
                </a:moveTo>
                <a:lnTo>
                  <a:pt x="3433" y="275344"/>
                </a:lnTo>
                <a:lnTo>
                  <a:pt x="13405" y="229776"/>
                </a:lnTo>
                <a:lnTo>
                  <a:pt x="29427" y="186882"/>
                </a:lnTo>
                <a:lnTo>
                  <a:pt x="51009" y="147163"/>
                </a:lnTo>
                <a:lnTo>
                  <a:pt x="77661" y="111119"/>
                </a:lnTo>
                <a:lnTo>
                  <a:pt x="108893" y="79248"/>
                </a:lnTo>
                <a:lnTo>
                  <a:pt x="144215" y="52051"/>
                </a:lnTo>
                <a:lnTo>
                  <a:pt x="183138" y="30028"/>
                </a:lnTo>
                <a:lnTo>
                  <a:pt x="225171" y="13679"/>
                </a:lnTo>
                <a:lnTo>
                  <a:pt x="269825" y="3503"/>
                </a:lnTo>
                <a:lnTo>
                  <a:pt x="316611" y="0"/>
                </a:lnTo>
                <a:lnTo>
                  <a:pt x="363396" y="3503"/>
                </a:lnTo>
                <a:lnTo>
                  <a:pt x="408050" y="13679"/>
                </a:lnTo>
                <a:lnTo>
                  <a:pt x="450083" y="30028"/>
                </a:lnTo>
                <a:lnTo>
                  <a:pt x="489006" y="52051"/>
                </a:lnTo>
                <a:lnTo>
                  <a:pt x="524328" y="79248"/>
                </a:lnTo>
                <a:lnTo>
                  <a:pt x="555560" y="111119"/>
                </a:lnTo>
                <a:lnTo>
                  <a:pt x="582212" y="147163"/>
                </a:lnTo>
                <a:lnTo>
                  <a:pt x="603794" y="186882"/>
                </a:lnTo>
                <a:lnTo>
                  <a:pt x="619816" y="229776"/>
                </a:lnTo>
                <a:lnTo>
                  <a:pt x="629788" y="275344"/>
                </a:lnTo>
                <a:lnTo>
                  <a:pt x="633222" y="323088"/>
                </a:lnTo>
                <a:lnTo>
                  <a:pt x="629788" y="370831"/>
                </a:lnTo>
                <a:lnTo>
                  <a:pt x="619816" y="416399"/>
                </a:lnTo>
                <a:lnTo>
                  <a:pt x="603794" y="459293"/>
                </a:lnTo>
                <a:lnTo>
                  <a:pt x="582212" y="499012"/>
                </a:lnTo>
                <a:lnTo>
                  <a:pt x="555560" y="535056"/>
                </a:lnTo>
                <a:lnTo>
                  <a:pt x="524328" y="566927"/>
                </a:lnTo>
                <a:lnTo>
                  <a:pt x="489006" y="594124"/>
                </a:lnTo>
                <a:lnTo>
                  <a:pt x="450083" y="616147"/>
                </a:lnTo>
                <a:lnTo>
                  <a:pt x="408050" y="632496"/>
                </a:lnTo>
                <a:lnTo>
                  <a:pt x="363396" y="642672"/>
                </a:lnTo>
                <a:lnTo>
                  <a:pt x="316611" y="646176"/>
                </a:lnTo>
                <a:lnTo>
                  <a:pt x="269825" y="642672"/>
                </a:lnTo>
                <a:lnTo>
                  <a:pt x="225171" y="632496"/>
                </a:lnTo>
                <a:lnTo>
                  <a:pt x="183138" y="616147"/>
                </a:lnTo>
                <a:lnTo>
                  <a:pt x="144215" y="594124"/>
                </a:lnTo>
                <a:lnTo>
                  <a:pt x="108893" y="566927"/>
                </a:lnTo>
                <a:lnTo>
                  <a:pt x="77661" y="535056"/>
                </a:lnTo>
                <a:lnTo>
                  <a:pt x="51009" y="499012"/>
                </a:lnTo>
                <a:lnTo>
                  <a:pt x="29427" y="459293"/>
                </a:lnTo>
                <a:lnTo>
                  <a:pt x="13405" y="416399"/>
                </a:lnTo>
                <a:lnTo>
                  <a:pt x="3433" y="370831"/>
                </a:lnTo>
                <a:lnTo>
                  <a:pt x="0" y="323088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10614" y="1879727"/>
            <a:ext cx="939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F81BD"/>
                </a:solidFill>
                <a:latin typeface="Noto Sans CJK JP Regular"/>
                <a:cs typeface="Noto Sans CJK JP Regular"/>
              </a:rPr>
              <a:t>蜂鳴器</a:t>
            </a:r>
            <a:endParaRPr sz="24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26860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23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887152" y="678814"/>
            <a:ext cx="165036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按鈕介紹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799965" y="2841688"/>
            <a:ext cx="40259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Noto Sans CJK JP Regular"/>
                <a:cs typeface="Noto Sans CJK JP Regular"/>
              </a:rPr>
              <a:t>按鈕可以搭配板子上的感測 器，讓程式有更多變化。</a:t>
            </a:r>
            <a:endParaRPr sz="2400">
              <a:latin typeface="Noto Sans CJK JP Regular"/>
              <a:cs typeface="Noto Sans CJK JP Regular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88897" y="1808226"/>
            <a:ext cx="2701099" cy="35073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77289" y="1851152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F81BD"/>
                </a:solidFill>
                <a:latin typeface="Noto Sans CJK JP Regular"/>
                <a:cs typeface="Noto Sans CJK JP Regular"/>
              </a:rPr>
              <a:t>按鈕</a:t>
            </a:r>
            <a:endParaRPr sz="24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26860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24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606165" y="678814"/>
            <a:ext cx="23825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三色</a:t>
            </a:r>
            <a:r>
              <a:rPr spc="-125" dirty="0"/>
              <a:t>L</a:t>
            </a:r>
            <a:r>
              <a:rPr spc="-150" dirty="0"/>
              <a:t>E</a:t>
            </a:r>
            <a:r>
              <a:rPr spc="210" dirty="0"/>
              <a:t>D</a:t>
            </a:r>
            <a:r>
              <a:rPr spc="-5" dirty="0"/>
              <a:t>介紹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799965" y="2841688"/>
            <a:ext cx="43307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Noto Sans CJK JP Regular"/>
                <a:cs typeface="Noto Sans CJK JP Regular"/>
              </a:rPr>
              <a:t>三色</a:t>
            </a:r>
            <a:r>
              <a:rPr sz="2400" spc="-15" dirty="0">
                <a:latin typeface="Noto Sans CJK JP Regular"/>
                <a:cs typeface="Noto Sans CJK JP Regular"/>
              </a:rPr>
              <a:t>LED</a:t>
            </a:r>
            <a:r>
              <a:rPr sz="2400" dirty="0">
                <a:latin typeface="Noto Sans CJK JP Regular"/>
                <a:cs typeface="Noto Sans CJK JP Regular"/>
              </a:rPr>
              <a:t>是一種能發光的半 導體電子元件，透過三價與 五價元素所組成的複合光源。</a:t>
            </a:r>
            <a:endParaRPr sz="2400">
              <a:latin typeface="Noto Sans CJK JP Regular"/>
              <a:cs typeface="Noto Sans CJK JP Regular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7051" y="1865381"/>
            <a:ext cx="3013252" cy="37414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33422" y="3201923"/>
            <a:ext cx="530860" cy="530860"/>
          </a:xfrm>
          <a:custGeom>
            <a:avLst/>
            <a:gdLst/>
            <a:ahLst/>
            <a:cxnLst/>
            <a:rect l="l" t="t" r="r" b="b"/>
            <a:pathLst>
              <a:path w="530860" h="530860">
                <a:moveTo>
                  <a:pt x="0" y="265175"/>
                </a:moveTo>
                <a:lnTo>
                  <a:pt x="4272" y="217509"/>
                </a:lnTo>
                <a:lnTo>
                  <a:pt x="16589" y="172645"/>
                </a:lnTo>
                <a:lnTo>
                  <a:pt x="36203" y="131334"/>
                </a:lnTo>
                <a:lnTo>
                  <a:pt x="62364" y="94324"/>
                </a:lnTo>
                <a:lnTo>
                  <a:pt x="94324" y="62364"/>
                </a:lnTo>
                <a:lnTo>
                  <a:pt x="131334" y="36203"/>
                </a:lnTo>
                <a:lnTo>
                  <a:pt x="172645" y="16589"/>
                </a:lnTo>
                <a:lnTo>
                  <a:pt x="217509" y="4272"/>
                </a:lnTo>
                <a:lnTo>
                  <a:pt x="265176" y="0"/>
                </a:lnTo>
                <a:lnTo>
                  <a:pt x="312842" y="4272"/>
                </a:lnTo>
                <a:lnTo>
                  <a:pt x="357706" y="16589"/>
                </a:lnTo>
                <a:lnTo>
                  <a:pt x="399017" y="36203"/>
                </a:lnTo>
                <a:lnTo>
                  <a:pt x="436027" y="62364"/>
                </a:lnTo>
                <a:lnTo>
                  <a:pt x="467987" y="94324"/>
                </a:lnTo>
                <a:lnTo>
                  <a:pt x="494148" y="131334"/>
                </a:lnTo>
                <a:lnTo>
                  <a:pt x="513762" y="172645"/>
                </a:lnTo>
                <a:lnTo>
                  <a:pt x="526079" y="217509"/>
                </a:lnTo>
                <a:lnTo>
                  <a:pt x="530352" y="265175"/>
                </a:lnTo>
                <a:lnTo>
                  <a:pt x="526079" y="312842"/>
                </a:lnTo>
                <a:lnTo>
                  <a:pt x="513762" y="357706"/>
                </a:lnTo>
                <a:lnTo>
                  <a:pt x="494148" y="399017"/>
                </a:lnTo>
                <a:lnTo>
                  <a:pt x="467987" y="436027"/>
                </a:lnTo>
                <a:lnTo>
                  <a:pt x="436027" y="467987"/>
                </a:lnTo>
                <a:lnTo>
                  <a:pt x="399017" y="494148"/>
                </a:lnTo>
                <a:lnTo>
                  <a:pt x="357706" y="513762"/>
                </a:lnTo>
                <a:lnTo>
                  <a:pt x="312842" y="526079"/>
                </a:lnTo>
                <a:lnTo>
                  <a:pt x="265176" y="530351"/>
                </a:lnTo>
                <a:lnTo>
                  <a:pt x="217509" y="526079"/>
                </a:lnTo>
                <a:lnTo>
                  <a:pt x="172645" y="513762"/>
                </a:lnTo>
                <a:lnTo>
                  <a:pt x="131334" y="494148"/>
                </a:lnTo>
                <a:lnTo>
                  <a:pt x="94324" y="467987"/>
                </a:lnTo>
                <a:lnTo>
                  <a:pt x="62364" y="436027"/>
                </a:lnTo>
                <a:lnTo>
                  <a:pt x="36203" y="399017"/>
                </a:lnTo>
                <a:lnTo>
                  <a:pt x="16589" y="357706"/>
                </a:lnTo>
                <a:lnTo>
                  <a:pt x="4272" y="312842"/>
                </a:lnTo>
                <a:lnTo>
                  <a:pt x="0" y="265175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33422" y="4198620"/>
            <a:ext cx="530860" cy="530860"/>
          </a:xfrm>
          <a:custGeom>
            <a:avLst/>
            <a:gdLst/>
            <a:ahLst/>
            <a:cxnLst/>
            <a:rect l="l" t="t" r="r" b="b"/>
            <a:pathLst>
              <a:path w="530860" h="530860">
                <a:moveTo>
                  <a:pt x="0" y="265175"/>
                </a:moveTo>
                <a:lnTo>
                  <a:pt x="4272" y="217509"/>
                </a:lnTo>
                <a:lnTo>
                  <a:pt x="16589" y="172645"/>
                </a:lnTo>
                <a:lnTo>
                  <a:pt x="36203" y="131334"/>
                </a:lnTo>
                <a:lnTo>
                  <a:pt x="62364" y="94324"/>
                </a:lnTo>
                <a:lnTo>
                  <a:pt x="94324" y="62364"/>
                </a:lnTo>
                <a:lnTo>
                  <a:pt x="131334" y="36203"/>
                </a:lnTo>
                <a:lnTo>
                  <a:pt x="172645" y="16589"/>
                </a:lnTo>
                <a:lnTo>
                  <a:pt x="217509" y="4272"/>
                </a:lnTo>
                <a:lnTo>
                  <a:pt x="265176" y="0"/>
                </a:lnTo>
                <a:lnTo>
                  <a:pt x="312842" y="4272"/>
                </a:lnTo>
                <a:lnTo>
                  <a:pt x="357706" y="16589"/>
                </a:lnTo>
                <a:lnTo>
                  <a:pt x="399017" y="36203"/>
                </a:lnTo>
                <a:lnTo>
                  <a:pt x="436027" y="62364"/>
                </a:lnTo>
                <a:lnTo>
                  <a:pt x="467987" y="94324"/>
                </a:lnTo>
                <a:lnTo>
                  <a:pt x="494148" y="131334"/>
                </a:lnTo>
                <a:lnTo>
                  <a:pt x="513762" y="172645"/>
                </a:lnTo>
                <a:lnTo>
                  <a:pt x="526079" y="217509"/>
                </a:lnTo>
                <a:lnTo>
                  <a:pt x="530352" y="265175"/>
                </a:lnTo>
                <a:lnTo>
                  <a:pt x="526079" y="312842"/>
                </a:lnTo>
                <a:lnTo>
                  <a:pt x="513762" y="357706"/>
                </a:lnTo>
                <a:lnTo>
                  <a:pt x="494148" y="399017"/>
                </a:lnTo>
                <a:lnTo>
                  <a:pt x="467987" y="436027"/>
                </a:lnTo>
                <a:lnTo>
                  <a:pt x="436027" y="467987"/>
                </a:lnTo>
                <a:lnTo>
                  <a:pt x="399017" y="494148"/>
                </a:lnTo>
                <a:lnTo>
                  <a:pt x="357706" y="513762"/>
                </a:lnTo>
                <a:lnTo>
                  <a:pt x="312842" y="526079"/>
                </a:lnTo>
                <a:lnTo>
                  <a:pt x="265176" y="530351"/>
                </a:lnTo>
                <a:lnTo>
                  <a:pt x="217509" y="526079"/>
                </a:lnTo>
                <a:lnTo>
                  <a:pt x="172645" y="513762"/>
                </a:lnTo>
                <a:lnTo>
                  <a:pt x="131334" y="494148"/>
                </a:lnTo>
                <a:lnTo>
                  <a:pt x="94324" y="467987"/>
                </a:lnTo>
                <a:lnTo>
                  <a:pt x="62364" y="436027"/>
                </a:lnTo>
                <a:lnTo>
                  <a:pt x="36203" y="399017"/>
                </a:lnTo>
                <a:lnTo>
                  <a:pt x="16589" y="357706"/>
                </a:lnTo>
                <a:lnTo>
                  <a:pt x="4272" y="312842"/>
                </a:lnTo>
                <a:lnTo>
                  <a:pt x="0" y="265175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53452" y="1841627"/>
            <a:ext cx="1217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F81BD"/>
                </a:solidFill>
                <a:latin typeface="Noto Sans CJK JP Regular"/>
                <a:cs typeface="Noto Sans CJK JP Regular"/>
              </a:rPr>
              <a:t>三色</a:t>
            </a:r>
            <a:r>
              <a:rPr sz="2400" spc="10" dirty="0">
                <a:solidFill>
                  <a:srgbClr val="4F81BD"/>
                </a:solidFill>
                <a:latin typeface="Noto Sans CJK JP Regular"/>
                <a:cs typeface="Noto Sans CJK JP Regular"/>
              </a:rPr>
              <a:t>L</a:t>
            </a:r>
            <a:r>
              <a:rPr sz="2400" spc="-40" dirty="0">
                <a:solidFill>
                  <a:srgbClr val="4F81BD"/>
                </a:solidFill>
                <a:latin typeface="Noto Sans CJK JP Regular"/>
                <a:cs typeface="Noto Sans CJK JP Regular"/>
              </a:rPr>
              <a:t>E</a:t>
            </a:r>
            <a:r>
              <a:rPr sz="2400" spc="250" dirty="0">
                <a:solidFill>
                  <a:srgbClr val="4F81BD"/>
                </a:solidFill>
                <a:latin typeface="Noto Sans CJK JP Regular"/>
                <a:cs typeface="Noto Sans CJK JP Regular"/>
              </a:rPr>
              <a:t>D</a:t>
            </a:r>
            <a:endParaRPr sz="24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26860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25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606165" y="678814"/>
            <a:ext cx="25158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2.</a:t>
            </a:r>
            <a:r>
              <a:rPr spc="75" dirty="0"/>
              <a:t>4</a:t>
            </a:r>
            <a:r>
              <a:rPr spc="155" dirty="0"/>
              <a:t>G</a:t>
            </a:r>
            <a:r>
              <a:rPr spc="-5" dirty="0"/>
              <a:t>無線遙控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698111" y="1654937"/>
            <a:ext cx="4031615" cy="398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7145" indent="-3429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2000" spc="20" dirty="0">
                <a:latin typeface="Noto Sans CJK JP Regular"/>
                <a:cs typeface="Noto Sans CJK JP Regular"/>
              </a:rPr>
              <a:t>2.4G</a:t>
            </a:r>
            <a:r>
              <a:rPr sz="2000" spc="10" dirty="0">
                <a:latin typeface="Noto Sans CJK JP Regular"/>
                <a:cs typeface="Noto Sans CJK JP Regular"/>
              </a:rPr>
              <a:t> </a:t>
            </a:r>
            <a:r>
              <a:rPr sz="2000" spc="-5" dirty="0">
                <a:latin typeface="Noto Sans CJK JP Regular"/>
                <a:cs typeface="Noto Sans CJK JP Regular"/>
              </a:rPr>
              <a:t>無線連接模組用於多人同時 使用無線通信接</a:t>
            </a:r>
            <a:r>
              <a:rPr sz="2000" spc="45" dirty="0">
                <a:latin typeface="Noto Sans CJK JP Regular"/>
                <a:cs typeface="Noto Sans CJK JP Regular"/>
              </a:rPr>
              <a:t> </a:t>
            </a:r>
            <a:r>
              <a:rPr sz="2000" spc="-20" dirty="0">
                <a:latin typeface="Noto Sans CJK JP Regular"/>
                <a:cs typeface="Noto Sans CJK JP Regular"/>
              </a:rPr>
              <a:t>mBot</a:t>
            </a:r>
            <a:r>
              <a:rPr sz="2000" spc="30" dirty="0">
                <a:latin typeface="Noto Sans CJK JP Regular"/>
                <a:cs typeface="Noto Sans CJK JP Regular"/>
              </a:rPr>
              <a:t> </a:t>
            </a:r>
            <a:r>
              <a:rPr sz="2000" spc="-5" dirty="0">
                <a:latin typeface="Noto Sans CJK JP Regular"/>
                <a:cs typeface="Noto Sans CJK JP Regular"/>
              </a:rPr>
              <a:t>時，不會 發生干擾，且無需借助任何配對 動作及驅動程式。</a:t>
            </a:r>
            <a:endParaRPr sz="20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2050">
              <a:latin typeface="Times New Roman"/>
              <a:cs typeface="Times New Roman"/>
            </a:endParaRPr>
          </a:p>
          <a:p>
            <a:pPr marL="355600" marR="81280" indent="-342900" algn="just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000" spc="-5" dirty="0">
                <a:latin typeface="Noto Sans CJK JP Regular"/>
                <a:cs typeface="Noto Sans CJK JP Regular"/>
              </a:rPr>
              <a:t>此模組包含兩部分：一個</a:t>
            </a:r>
            <a:r>
              <a:rPr sz="2000" spc="-25" dirty="0">
                <a:latin typeface="Noto Sans CJK JP Regular"/>
                <a:cs typeface="Noto Sans CJK JP Regular"/>
              </a:rPr>
              <a:t>2.</a:t>
            </a:r>
            <a:r>
              <a:rPr sz="2000" spc="70" dirty="0">
                <a:latin typeface="Noto Sans CJK JP Regular"/>
                <a:cs typeface="Noto Sans CJK JP Regular"/>
              </a:rPr>
              <a:t>4G</a:t>
            </a:r>
            <a:r>
              <a:rPr sz="2000" spc="-5" dirty="0">
                <a:latin typeface="Noto Sans CJK JP Regular"/>
                <a:cs typeface="Noto Sans CJK JP Regular"/>
              </a:rPr>
              <a:t>收 發器</a:t>
            </a:r>
            <a:r>
              <a:rPr sz="2000" spc="-40" dirty="0">
                <a:latin typeface="Noto Sans CJK JP Regular"/>
                <a:cs typeface="Noto Sans CJK JP Regular"/>
              </a:rPr>
              <a:t>(USB</a:t>
            </a:r>
            <a:r>
              <a:rPr sz="2000" spc="-5" dirty="0">
                <a:latin typeface="Noto Sans CJK JP Regular"/>
                <a:cs typeface="Noto Sans CJK JP Regular"/>
              </a:rPr>
              <a:t>型</a:t>
            </a:r>
            <a:r>
              <a:rPr sz="2000" spc="-35" dirty="0">
                <a:latin typeface="Noto Sans CJK JP Regular"/>
                <a:cs typeface="Noto Sans CJK JP Regular"/>
              </a:rPr>
              <a:t>)</a:t>
            </a:r>
            <a:r>
              <a:rPr sz="2000" spc="-5" dirty="0">
                <a:latin typeface="Noto Sans CJK JP Regular"/>
                <a:cs typeface="Noto Sans CJK JP Regular"/>
              </a:rPr>
              <a:t>插在電腦上</a:t>
            </a:r>
            <a:r>
              <a:rPr sz="2000" spc="-100" dirty="0">
                <a:latin typeface="Noto Sans CJK JP Regular"/>
                <a:cs typeface="Noto Sans CJK JP Regular"/>
              </a:rPr>
              <a:t>;</a:t>
            </a:r>
            <a:r>
              <a:rPr sz="2000" spc="10" dirty="0">
                <a:latin typeface="Noto Sans CJK JP Regular"/>
                <a:cs typeface="Noto Sans CJK JP Regular"/>
              </a:rPr>
              <a:t> </a:t>
            </a:r>
            <a:r>
              <a:rPr sz="2000" spc="-5" dirty="0">
                <a:latin typeface="Noto Sans CJK JP Regular"/>
                <a:cs typeface="Noto Sans CJK JP Regular"/>
              </a:rPr>
              <a:t>一個模 組插在</a:t>
            </a:r>
            <a:r>
              <a:rPr sz="2000" spc="45" dirty="0">
                <a:latin typeface="Noto Sans CJK JP Regular"/>
                <a:cs typeface="Noto Sans CJK JP Regular"/>
              </a:rPr>
              <a:t> </a:t>
            </a:r>
            <a:r>
              <a:rPr sz="2000" spc="5" dirty="0">
                <a:latin typeface="Noto Sans CJK JP Regular"/>
                <a:cs typeface="Noto Sans CJK JP Regular"/>
              </a:rPr>
              <a:t>mCore</a:t>
            </a:r>
            <a:r>
              <a:rPr sz="2000" spc="65" dirty="0">
                <a:latin typeface="Noto Sans CJK JP Regular"/>
                <a:cs typeface="Noto Sans CJK JP Regular"/>
              </a:rPr>
              <a:t> </a:t>
            </a:r>
            <a:r>
              <a:rPr sz="2000" spc="-5" dirty="0">
                <a:latin typeface="Noto Sans CJK JP Regular"/>
                <a:cs typeface="Noto Sans CJK JP Regular"/>
              </a:rPr>
              <a:t>上，即可建立</a:t>
            </a:r>
            <a:endParaRPr sz="2000">
              <a:latin typeface="Noto Sans CJK JP Regular"/>
              <a:cs typeface="Noto Sans CJK JP Regular"/>
            </a:endParaRPr>
          </a:p>
          <a:p>
            <a:pPr marL="354965" marR="5080">
              <a:lnSpc>
                <a:spcPts val="2400"/>
              </a:lnSpc>
              <a:spcBef>
                <a:spcPts val="80"/>
              </a:spcBef>
            </a:pPr>
            <a:r>
              <a:rPr sz="2000" spc="30" dirty="0">
                <a:latin typeface="Noto Sans CJK JP Regular"/>
                <a:cs typeface="Noto Sans CJK JP Regular"/>
              </a:rPr>
              <a:t>MBLOCK</a:t>
            </a:r>
            <a:r>
              <a:rPr sz="2000" spc="20" dirty="0">
                <a:latin typeface="Noto Sans CJK JP Regular"/>
                <a:cs typeface="Noto Sans CJK JP Regular"/>
              </a:rPr>
              <a:t> </a:t>
            </a:r>
            <a:r>
              <a:rPr sz="2000" spc="490" dirty="0">
                <a:latin typeface="Noto Sans CJK JP Regular"/>
                <a:cs typeface="Noto Sans CJK JP Regular"/>
              </a:rPr>
              <a:t>和</a:t>
            </a:r>
            <a:r>
              <a:rPr sz="2000" spc="-20" dirty="0">
                <a:latin typeface="Noto Sans CJK JP Regular"/>
                <a:cs typeface="Noto Sans CJK JP Regular"/>
              </a:rPr>
              <a:t>mBot</a:t>
            </a:r>
            <a:r>
              <a:rPr sz="2000" spc="25" dirty="0">
                <a:latin typeface="Noto Sans CJK JP Regular"/>
                <a:cs typeface="Noto Sans CJK JP Regular"/>
              </a:rPr>
              <a:t> </a:t>
            </a:r>
            <a:r>
              <a:rPr sz="2000" spc="-5" dirty="0">
                <a:latin typeface="Noto Sans CJK JP Regular"/>
                <a:cs typeface="Noto Sans CJK JP Regular"/>
              </a:rPr>
              <a:t>之間的無線連 接。</a:t>
            </a:r>
            <a:endParaRPr sz="2000">
              <a:latin typeface="Noto Sans CJK JP Regular"/>
              <a:cs typeface="Noto Sans CJK JP Regular"/>
            </a:endParaRPr>
          </a:p>
          <a:p>
            <a:pPr marL="354965" marR="114935" indent="-342265">
              <a:lnSpc>
                <a:spcPct val="100000"/>
              </a:lnSpc>
              <a:spcBef>
                <a:spcPts val="232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spc="-5" dirty="0">
                <a:latin typeface="Noto Sans CJK JP Regular"/>
                <a:cs typeface="Noto Sans CJK JP Regular"/>
              </a:rPr>
              <a:t>使用後程式會自動更新及上傳， 我們只需啟動程式就會有動作。</a:t>
            </a:r>
            <a:endParaRPr sz="2000">
              <a:latin typeface="Noto Sans CJK JP Regular"/>
              <a:cs typeface="Noto Sans CJK JP Regular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5645" y="1635251"/>
            <a:ext cx="4253484" cy="3933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72995" y="2164079"/>
            <a:ext cx="1367155" cy="2273300"/>
          </a:xfrm>
          <a:custGeom>
            <a:avLst/>
            <a:gdLst/>
            <a:ahLst/>
            <a:cxnLst/>
            <a:rect l="l" t="t" r="r" b="b"/>
            <a:pathLst>
              <a:path w="1367155" h="2273300">
                <a:moveTo>
                  <a:pt x="0" y="1136523"/>
                </a:moveTo>
                <a:lnTo>
                  <a:pt x="947" y="1076163"/>
                </a:lnTo>
                <a:lnTo>
                  <a:pt x="3758" y="1016624"/>
                </a:lnTo>
                <a:lnTo>
                  <a:pt x="8385" y="957984"/>
                </a:lnTo>
                <a:lnTo>
                  <a:pt x="14781" y="900322"/>
                </a:lnTo>
                <a:lnTo>
                  <a:pt x="22898" y="843716"/>
                </a:lnTo>
                <a:lnTo>
                  <a:pt x="32690" y="788244"/>
                </a:lnTo>
                <a:lnTo>
                  <a:pt x="44110" y="733986"/>
                </a:lnTo>
                <a:lnTo>
                  <a:pt x="57109" y="681020"/>
                </a:lnTo>
                <a:lnTo>
                  <a:pt x="71641" y="629424"/>
                </a:lnTo>
                <a:lnTo>
                  <a:pt x="87658" y="579277"/>
                </a:lnTo>
                <a:lnTo>
                  <a:pt x="105114" y="530658"/>
                </a:lnTo>
                <a:lnTo>
                  <a:pt x="123960" y="483645"/>
                </a:lnTo>
                <a:lnTo>
                  <a:pt x="144151" y="438316"/>
                </a:lnTo>
                <a:lnTo>
                  <a:pt x="165638" y="394750"/>
                </a:lnTo>
                <a:lnTo>
                  <a:pt x="188374" y="353026"/>
                </a:lnTo>
                <a:lnTo>
                  <a:pt x="212312" y="313222"/>
                </a:lnTo>
                <a:lnTo>
                  <a:pt x="237406" y="275417"/>
                </a:lnTo>
                <a:lnTo>
                  <a:pt x="263606" y="239689"/>
                </a:lnTo>
                <a:lnTo>
                  <a:pt x="290867" y="206117"/>
                </a:lnTo>
                <a:lnTo>
                  <a:pt x="319142" y="174780"/>
                </a:lnTo>
                <a:lnTo>
                  <a:pt x="348382" y="145755"/>
                </a:lnTo>
                <a:lnTo>
                  <a:pt x="378541" y="119122"/>
                </a:lnTo>
                <a:lnTo>
                  <a:pt x="409571" y="94959"/>
                </a:lnTo>
                <a:lnTo>
                  <a:pt x="441425" y="73344"/>
                </a:lnTo>
                <a:lnTo>
                  <a:pt x="507417" y="38075"/>
                </a:lnTo>
                <a:lnTo>
                  <a:pt x="576139" y="13942"/>
                </a:lnTo>
                <a:lnTo>
                  <a:pt x="647213" y="1575"/>
                </a:lnTo>
                <a:lnTo>
                  <a:pt x="683514" y="0"/>
                </a:lnTo>
                <a:lnTo>
                  <a:pt x="719814" y="1575"/>
                </a:lnTo>
                <a:lnTo>
                  <a:pt x="790888" y="13942"/>
                </a:lnTo>
                <a:lnTo>
                  <a:pt x="859610" y="38075"/>
                </a:lnTo>
                <a:lnTo>
                  <a:pt x="925602" y="73344"/>
                </a:lnTo>
                <a:lnTo>
                  <a:pt x="957456" y="94959"/>
                </a:lnTo>
                <a:lnTo>
                  <a:pt x="988486" y="119122"/>
                </a:lnTo>
                <a:lnTo>
                  <a:pt x="1018645" y="145755"/>
                </a:lnTo>
                <a:lnTo>
                  <a:pt x="1047885" y="174780"/>
                </a:lnTo>
                <a:lnTo>
                  <a:pt x="1076160" y="206117"/>
                </a:lnTo>
                <a:lnTo>
                  <a:pt x="1103421" y="239689"/>
                </a:lnTo>
                <a:lnTo>
                  <a:pt x="1129621" y="275417"/>
                </a:lnTo>
                <a:lnTo>
                  <a:pt x="1154715" y="313222"/>
                </a:lnTo>
                <a:lnTo>
                  <a:pt x="1178653" y="353026"/>
                </a:lnTo>
                <a:lnTo>
                  <a:pt x="1201389" y="394750"/>
                </a:lnTo>
                <a:lnTo>
                  <a:pt x="1222876" y="438316"/>
                </a:lnTo>
                <a:lnTo>
                  <a:pt x="1243067" y="483645"/>
                </a:lnTo>
                <a:lnTo>
                  <a:pt x="1261913" y="530658"/>
                </a:lnTo>
                <a:lnTo>
                  <a:pt x="1279369" y="579277"/>
                </a:lnTo>
                <a:lnTo>
                  <a:pt x="1295386" y="629424"/>
                </a:lnTo>
                <a:lnTo>
                  <a:pt x="1309918" y="681020"/>
                </a:lnTo>
                <a:lnTo>
                  <a:pt x="1322917" y="733986"/>
                </a:lnTo>
                <a:lnTo>
                  <a:pt x="1334337" y="788244"/>
                </a:lnTo>
                <a:lnTo>
                  <a:pt x="1344129" y="843716"/>
                </a:lnTo>
                <a:lnTo>
                  <a:pt x="1352246" y="900322"/>
                </a:lnTo>
                <a:lnTo>
                  <a:pt x="1358642" y="957984"/>
                </a:lnTo>
                <a:lnTo>
                  <a:pt x="1363269" y="1016624"/>
                </a:lnTo>
                <a:lnTo>
                  <a:pt x="1366080" y="1076163"/>
                </a:lnTo>
                <a:lnTo>
                  <a:pt x="1367028" y="1136523"/>
                </a:lnTo>
                <a:lnTo>
                  <a:pt x="1366080" y="1196882"/>
                </a:lnTo>
                <a:lnTo>
                  <a:pt x="1363269" y="1256421"/>
                </a:lnTo>
                <a:lnTo>
                  <a:pt x="1358642" y="1315061"/>
                </a:lnTo>
                <a:lnTo>
                  <a:pt x="1352246" y="1372723"/>
                </a:lnTo>
                <a:lnTo>
                  <a:pt x="1344129" y="1429329"/>
                </a:lnTo>
                <a:lnTo>
                  <a:pt x="1334337" y="1484801"/>
                </a:lnTo>
                <a:lnTo>
                  <a:pt x="1322917" y="1539059"/>
                </a:lnTo>
                <a:lnTo>
                  <a:pt x="1309918" y="1592025"/>
                </a:lnTo>
                <a:lnTo>
                  <a:pt x="1295386" y="1643621"/>
                </a:lnTo>
                <a:lnTo>
                  <a:pt x="1279369" y="1693768"/>
                </a:lnTo>
                <a:lnTo>
                  <a:pt x="1261913" y="1742387"/>
                </a:lnTo>
                <a:lnTo>
                  <a:pt x="1243067" y="1789400"/>
                </a:lnTo>
                <a:lnTo>
                  <a:pt x="1222876" y="1834729"/>
                </a:lnTo>
                <a:lnTo>
                  <a:pt x="1201389" y="1878295"/>
                </a:lnTo>
                <a:lnTo>
                  <a:pt x="1178653" y="1920019"/>
                </a:lnTo>
                <a:lnTo>
                  <a:pt x="1154715" y="1959823"/>
                </a:lnTo>
                <a:lnTo>
                  <a:pt x="1129621" y="1997628"/>
                </a:lnTo>
                <a:lnTo>
                  <a:pt x="1103421" y="2033356"/>
                </a:lnTo>
                <a:lnTo>
                  <a:pt x="1076160" y="2066928"/>
                </a:lnTo>
                <a:lnTo>
                  <a:pt x="1047885" y="2098265"/>
                </a:lnTo>
                <a:lnTo>
                  <a:pt x="1018645" y="2127290"/>
                </a:lnTo>
                <a:lnTo>
                  <a:pt x="988486" y="2153923"/>
                </a:lnTo>
                <a:lnTo>
                  <a:pt x="957456" y="2178086"/>
                </a:lnTo>
                <a:lnTo>
                  <a:pt x="925602" y="2199701"/>
                </a:lnTo>
                <a:lnTo>
                  <a:pt x="859610" y="2234970"/>
                </a:lnTo>
                <a:lnTo>
                  <a:pt x="790888" y="2259103"/>
                </a:lnTo>
                <a:lnTo>
                  <a:pt x="719814" y="2271470"/>
                </a:lnTo>
                <a:lnTo>
                  <a:pt x="683514" y="2273046"/>
                </a:lnTo>
                <a:lnTo>
                  <a:pt x="647213" y="2271470"/>
                </a:lnTo>
                <a:lnTo>
                  <a:pt x="576139" y="2259103"/>
                </a:lnTo>
                <a:lnTo>
                  <a:pt x="507417" y="2234970"/>
                </a:lnTo>
                <a:lnTo>
                  <a:pt x="441425" y="2199701"/>
                </a:lnTo>
                <a:lnTo>
                  <a:pt x="409571" y="2178086"/>
                </a:lnTo>
                <a:lnTo>
                  <a:pt x="378541" y="2153923"/>
                </a:lnTo>
                <a:lnTo>
                  <a:pt x="348382" y="2127290"/>
                </a:lnTo>
                <a:lnTo>
                  <a:pt x="319142" y="2098265"/>
                </a:lnTo>
                <a:lnTo>
                  <a:pt x="290867" y="2066928"/>
                </a:lnTo>
                <a:lnTo>
                  <a:pt x="263606" y="2033356"/>
                </a:lnTo>
                <a:lnTo>
                  <a:pt x="237406" y="1997628"/>
                </a:lnTo>
                <a:lnTo>
                  <a:pt x="212312" y="1959823"/>
                </a:lnTo>
                <a:lnTo>
                  <a:pt x="188374" y="1920019"/>
                </a:lnTo>
                <a:lnTo>
                  <a:pt x="165638" y="1878295"/>
                </a:lnTo>
                <a:lnTo>
                  <a:pt x="144151" y="1834729"/>
                </a:lnTo>
                <a:lnTo>
                  <a:pt x="123960" y="1789400"/>
                </a:lnTo>
                <a:lnTo>
                  <a:pt x="105114" y="1742387"/>
                </a:lnTo>
                <a:lnTo>
                  <a:pt x="87658" y="1693768"/>
                </a:lnTo>
                <a:lnTo>
                  <a:pt x="71641" y="1643621"/>
                </a:lnTo>
                <a:lnTo>
                  <a:pt x="57109" y="1592025"/>
                </a:lnTo>
                <a:lnTo>
                  <a:pt x="44110" y="1539059"/>
                </a:lnTo>
                <a:lnTo>
                  <a:pt x="32690" y="1484801"/>
                </a:lnTo>
                <a:lnTo>
                  <a:pt x="22898" y="1429329"/>
                </a:lnTo>
                <a:lnTo>
                  <a:pt x="14781" y="1372723"/>
                </a:lnTo>
                <a:lnTo>
                  <a:pt x="8385" y="1315061"/>
                </a:lnTo>
                <a:lnTo>
                  <a:pt x="3758" y="1256421"/>
                </a:lnTo>
                <a:lnTo>
                  <a:pt x="947" y="1196882"/>
                </a:lnTo>
                <a:lnTo>
                  <a:pt x="0" y="1136523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26860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26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648902" y="279780"/>
            <a:ext cx="3683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Noto Sans CJK JP Regular"/>
                <a:cs typeface="Noto Sans CJK JP Regular"/>
              </a:rPr>
              <a:t>蜂鳴器教學與操作</a:t>
            </a:r>
            <a:endParaRPr sz="3600">
              <a:latin typeface="Noto Sans CJK JP Regular"/>
              <a:cs typeface="Noto Sans CJK JP Regular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55976" y="1197102"/>
            <a:ext cx="3295738" cy="4164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59352" y="2312670"/>
            <a:ext cx="708025" cy="685800"/>
          </a:xfrm>
          <a:custGeom>
            <a:avLst/>
            <a:gdLst/>
            <a:ahLst/>
            <a:cxnLst/>
            <a:rect l="l" t="t" r="r" b="b"/>
            <a:pathLst>
              <a:path w="708025" h="685800">
                <a:moveTo>
                  <a:pt x="0" y="342900"/>
                </a:moveTo>
                <a:lnTo>
                  <a:pt x="3231" y="296369"/>
                </a:lnTo>
                <a:lnTo>
                  <a:pt x="12643" y="251742"/>
                </a:lnTo>
                <a:lnTo>
                  <a:pt x="27815" y="209426"/>
                </a:lnTo>
                <a:lnTo>
                  <a:pt x="48324" y="169830"/>
                </a:lnTo>
                <a:lnTo>
                  <a:pt x="73750" y="133362"/>
                </a:lnTo>
                <a:lnTo>
                  <a:pt x="103670" y="100431"/>
                </a:lnTo>
                <a:lnTo>
                  <a:pt x="137662" y="71446"/>
                </a:lnTo>
                <a:lnTo>
                  <a:pt x="175305" y="46815"/>
                </a:lnTo>
                <a:lnTo>
                  <a:pt x="216177" y="26946"/>
                </a:lnTo>
                <a:lnTo>
                  <a:pt x="259856" y="12248"/>
                </a:lnTo>
                <a:lnTo>
                  <a:pt x="305920" y="3130"/>
                </a:lnTo>
                <a:lnTo>
                  <a:pt x="353949" y="0"/>
                </a:lnTo>
                <a:lnTo>
                  <a:pt x="401977" y="3130"/>
                </a:lnTo>
                <a:lnTo>
                  <a:pt x="448041" y="12248"/>
                </a:lnTo>
                <a:lnTo>
                  <a:pt x="491720" y="26946"/>
                </a:lnTo>
                <a:lnTo>
                  <a:pt x="532592" y="46815"/>
                </a:lnTo>
                <a:lnTo>
                  <a:pt x="570235" y="71446"/>
                </a:lnTo>
                <a:lnTo>
                  <a:pt x="604227" y="100431"/>
                </a:lnTo>
                <a:lnTo>
                  <a:pt x="634147" y="133362"/>
                </a:lnTo>
                <a:lnTo>
                  <a:pt x="659573" y="169830"/>
                </a:lnTo>
                <a:lnTo>
                  <a:pt x="680082" y="209426"/>
                </a:lnTo>
                <a:lnTo>
                  <a:pt x="695254" y="251742"/>
                </a:lnTo>
                <a:lnTo>
                  <a:pt x="704666" y="296369"/>
                </a:lnTo>
                <a:lnTo>
                  <a:pt x="707898" y="342900"/>
                </a:lnTo>
                <a:lnTo>
                  <a:pt x="704666" y="389430"/>
                </a:lnTo>
                <a:lnTo>
                  <a:pt x="695254" y="434057"/>
                </a:lnTo>
                <a:lnTo>
                  <a:pt x="680082" y="476373"/>
                </a:lnTo>
                <a:lnTo>
                  <a:pt x="659573" y="515969"/>
                </a:lnTo>
                <a:lnTo>
                  <a:pt x="634147" y="552437"/>
                </a:lnTo>
                <a:lnTo>
                  <a:pt x="604227" y="585368"/>
                </a:lnTo>
                <a:lnTo>
                  <a:pt x="570235" y="614353"/>
                </a:lnTo>
                <a:lnTo>
                  <a:pt x="532592" y="638984"/>
                </a:lnTo>
                <a:lnTo>
                  <a:pt x="491720" y="658853"/>
                </a:lnTo>
                <a:lnTo>
                  <a:pt x="448041" y="673551"/>
                </a:lnTo>
                <a:lnTo>
                  <a:pt x="401977" y="682669"/>
                </a:lnTo>
                <a:lnTo>
                  <a:pt x="353949" y="685800"/>
                </a:lnTo>
                <a:lnTo>
                  <a:pt x="305920" y="682669"/>
                </a:lnTo>
                <a:lnTo>
                  <a:pt x="259856" y="673551"/>
                </a:lnTo>
                <a:lnTo>
                  <a:pt x="216177" y="658853"/>
                </a:lnTo>
                <a:lnTo>
                  <a:pt x="175305" y="638984"/>
                </a:lnTo>
                <a:lnTo>
                  <a:pt x="137662" y="614353"/>
                </a:lnTo>
                <a:lnTo>
                  <a:pt x="103670" y="585368"/>
                </a:lnTo>
                <a:lnTo>
                  <a:pt x="73750" y="552437"/>
                </a:lnTo>
                <a:lnTo>
                  <a:pt x="48324" y="515969"/>
                </a:lnTo>
                <a:lnTo>
                  <a:pt x="27815" y="476373"/>
                </a:lnTo>
                <a:lnTo>
                  <a:pt x="12643" y="434057"/>
                </a:lnTo>
                <a:lnTo>
                  <a:pt x="3231" y="389430"/>
                </a:lnTo>
                <a:lnTo>
                  <a:pt x="0" y="3429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934652" y="1222502"/>
            <a:ext cx="939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F81BD"/>
                </a:solidFill>
                <a:latin typeface="Noto Sans CJK JP Regular"/>
                <a:cs typeface="Noto Sans CJK JP Regular"/>
              </a:rPr>
              <a:t>蜂鳴器</a:t>
            </a:r>
            <a:endParaRPr sz="24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26860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27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23671" y="287083"/>
            <a:ext cx="729551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55" dirty="0"/>
              <a:t>mbot</a:t>
            </a:r>
            <a:r>
              <a:rPr sz="4400" spc="-5" dirty="0"/>
              <a:t>相關積木說明</a:t>
            </a:r>
            <a:r>
              <a:rPr sz="4400" spc="370" dirty="0"/>
              <a:t>-</a:t>
            </a:r>
            <a:r>
              <a:rPr sz="4400" spc="-5" dirty="0"/>
              <a:t>播放音調</a:t>
            </a:r>
            <a:endParaRPr sz="4400"/>
          </a:p>
        </p:txBody>
      </p:sp>
      <p:sp>
        <p:nvSpPr>
          <p:cNvPr id="10" name="object 10"/>
          <p:cNvSpPr txBox="1"/>
          <p:nvPr/>
        </p:nvSpPr>
        <p:spPr>
          <a:xfrm>
            <a:off x="1020127" y="1360995"/>
            <a:ext cx="7044055" cy="16471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3025"/>
              </a:lnSpc>
              <a:spcBef>
                <a:spcPts val="100"/>
              </a:spcBef>
              <a:buFont typeface="Wingdings"/>
              <a:buChar char=""/>
              <a:tabLst>
                <a:tab pos="356235" algn="l"/>
              </a:tabLst>
            </a:pPr>
            <a:r>
              <a:rPr sz="2800" spc="305" dirty="0">
                <a:latin typeface="Noto Sans CJK JP Regular"/>
                <a:cs typeface="Noto Sans CJK JP Regular"/>
              </a:rPr>
              <a:t>我們只需要在積木上選擇需</a:t>
            </a:r>
            <a:r>
              <a:rPr sz="2800" spc="310" dirty="0">
                <a:latin typeface="Noto Sans CJK JP Regular"/>
                <a:cs typeface="Noto Sans CJK JP Regular"/>
              </a:rPr>
              <a:t>要的音</a:t>
            </a:r>
            <a:r>
              <a:rPr sz="2800" spc="325" dirty="0">
                <a:latin typeface="Noto Sans CJK JP Regular"/>
                <a:cs typeface="Noto Sans CJK JP Regular"/>
              </a:rPr>
              <a:t>階</a:t>
            </a:r>
            <a:r>
              <a:rPr sz="2800" dirty="0">
                <a:latin typeface="Noto Sans CJK JP Regular"/>
                <a:cs typeface="Noto Sans CJK JP Regular"/>
              </a:rPr>
              <a:t>，</a:t>
            </a:r>
            <a:endParaRPr sz="2800">
              <a:latin typeface="Noto Sans CJK JP Regular"/>
              <a:cs typeface="Noto Sans CJK JP Regular"/>
            </a:endParaRPr>
          </a:p>
          <a:p>
            <a:pPr marL="355600">
              <a:lnSpc>
                <a:spcPts val="3025"/>
              </a:lnSpc>
            </a:pPr>
            <a:r>
              <a:rPr sz="2800" spc="-30" dirty="0">
                <a:latin typeface="Noto Sans CJK JP Regular"/>
                <a:cs typeface="Noto Sans CJK JP Regular"/>
              </a:rPr>
              <a:t>mBot</a:t>
            </a:r>
            <a:r>
              <a:rPr sz="2800" spc="-10" dirty="0">
                <a:latin typeface="Noto Sans CJK JP Regular"/>
                <a:cs typeface="Noto Sans CJK JP Regular"/>
              </a:rPr>
              <a:t>就</a:t>
            </a:r>
            <a:r>
              <a:rPr sz="2800" spc="-5" dirty="0">
                <a:latin typeface="Noto Sans CJK JP Regular"/>
                <a:cs typeface="Noto Sans CJK JP Regular"/>
              </a:rPr>
              <a:t>會</a:t>
            </a:r>
            <a:r>
              <a:rPr sz="2800" spc="-10" dirty="0">
                <a:latin typeface="Noto Sans CJK JP Regular"/>
                <a:cs typeface="Noto Sans CJK JP Regular"/>
              </a:rPr>
              <a:t>自</a:t>
            </a:r>
            <a:r>
              <a:rPr sz="2800" dirty="0">
                <a:latin typeface="Noto Sans CJK JP Regular"/>
                <a:cs typeface="Noto Sans CJK JP Regular"/>
              </a:rPr>
              <a:t>動</a:t>
            </a:r>
            <a:r>
              <a:rPr sz="2800" spc="-10" dirty="0">
                <a:latin typeface="Noto Sans CJK JP Regular"/>
                <a:cs typeface="Noto Sans CJK JP Regular"/>
              </a:rPr>
              <a:t>幫</a:t>
            </a:r>
            <a:r>
              <a:rPr sz="2800" dirty="0">
                <a:latin typeface="Noto Sans CJK JP Regular"/>
                <a:cs typeface="Noto Sans CJK JP Regular"/>
              </a:rPr>
              <a:t>我</a:t>
            </a:r>
            <a:r>
              <a:rPr sz="2800" spc="-10" dirty="0">
                <a:latin typeface="Noto Sans CJK JP Regular"/>
                <a:cs typeface="Noto Sans CJK JP Regular"/>
              </a:rPr>
              <a:t>們</a:t>
            </a:r>
            <a:r>
              <a:rPr sz="2800" dirty="0">
                <a:latin typeface="Noto Sans CJK JP Regular"/>
                <a:cs typeface="Noto Sans CJK JP Regular"/>
              </a:rPr>
              <a:t>彈</a:t>
            </a:r>
            <a:r>
              <a:rPr sz="2800" spc="-10" dirty="0">
                <a:latin typeface="Noto Sans CJK JP Regular"/>
                <a:cs typeface="Noto Sans CJK JP Regular"/>
              </a:rPr>
              <a:t>奏</a:t>
            </a:r>
            <a:r>
              <a:rPr sz="2800" spc="-5" dirty="0">
                <a:latin typeface="Noto Sans CJK JP Regular"/>
                <a:cs typeface="Noto Sans CJK JP Regular"/>
              </a:rPr>
              <a:t>了</a:t>
            </a:r>
            <a:r>
              <a:rPr sz="2800" dirty="0">
                <a:latin typeface="Noto Sans CJK JP Regular"/>
                <a:cs typeface="Noto Sans CJK JP Regular"/>
              </a:rPr>
              <a:t>。</a:t>
            </a:r>
            <a:endParaRPr sz="28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800" dirty="0">
                <a:latin typeface="Noto Sans CJK JP Regular"/>
                <a:cs typeface="Noto Sans CJK JP Regular"/>
              </a:rPr>
              <a:t>播</a:t>
            </a:r>
            <a:r>
              <a:rPr sz="2800" spc="-10" dirty="0">
                <a:latin typeface="Noto Sans CJK JP Regular"/>
                <a:cs typeface="Noto Sans CJK JP Regular"/>
              </a:rPr>
              <a:t>放</a:t>
            </a:r>
            <a:r>
              <a:rPr sz="2800" dirty="0">
                <a:latin typeface="Noto Sans CJK JP Regular"/>
                <a:cs typeface="Noto Sans CJK JP Regular"/>
              </a:rPr>
              <a:t>音</a:t>
            </a:r>
            <a:r>
              <a:rPr sz="2800" spc="-10" dirty="0">
                <a:latin typeface="Noto Sans CJK JP Regular"/>
                <a:cs typeface="Noto Sans CJK JP Regular"/>
              </a:rPr>
              <a:t>調</a:t>
            </a:r>
            <a:r>
              <a:rPr sz="2800" dirty="0">
                <a:latin typeface="Noto Sans CJK JP Regular"/>
                <a:cs typeface="Noto Sans CJK JP Regular"/>
              </a:rPr>
              <a:t>積</a:t>
            </a:r>
            <a:r>
              <a:rPr sz="2800" spc="-10" dirty="0">
                <a:latin typeface="Noto Sans CJK JP Regular"/>
                <a:cs typeface="Noto Sans CJK JP Regular"/>
              </a:rPr>
              <a:t>木</a:t>
            </a:r>
            <a:r>
              <a:rPr sz="2800" dirty="0">
                <a:latin typeface="Noto Sans CJK JP Regular"/>
                <a:cs typeface="Noto Sans CJK JP Regular"/>
              </a:rPr>
              <a:t>能</a:t>
            </a:r>
            <a:r>
              <a:rPr sz="2800" spc="-10" dirty="0">
                <a:latin typeface="Noto Sans CJK JP Regular"/>
                <a:cs typeface="Noto Sans CJK JP Regular"/>
              </a:rPr>
              <a:t>播</a:t>
            </a:r>
            <a:r>
              <a:rPr sz="2800" dirty="0">
                <a:latin typeface="Noto Sans CJK JP Regular"/>
                <a:cs typeface="Noto Sans CJK JP Regular"/>
              </a:rPr>
              <a:t>放</a:t>
            </a:r>
            <a:r>
              <a:rPr sz="2800" spc="-10" dirty="0">
                <a:latin typeface="Noto Sans CJK JP Regular"/>
                <a:cs typeface="Noto Sans CJK JP Regular"/>
              </a:rPr>
              <a:t>的</a:t>
            </a:r>
            <a:r>
              <a:rPr sz="2800" dirty="0">
                <a:latin typeface="Noto Sans CJK JP Regular"/>
                <a:cs typeface="Noto Sans CJK JP Regular"/>
              </a:rPr>
              <a:t>範</a:t>
            </a:r>
            <a:r>
              <a:rPr sz="2800" spc="-10" dirty="0">
                <a:latin typeface="Noto Sans CJK JP Regular"/>
                <a:cs typeface="Noto Sans CJK JP Regular"/>
              </a:rPr>
              <a:t>圍</a:t>
            </a:r>
            <a:r>
              <a:rPr sz="2800" spc="-5" dirty="0">
                <a:latin typeface="Noto Sans CJK JP Regular"/>
                <a:cs typeface="Noto Sans CJK JP Regular"/>
              </a:rPr>
              <a:t>為</a:t>
            </a:r>
            <a:r>
              <a:rPr sz="2800" spc="75" dirty="0">
                <a:latin typeface="Noto Sans CJK JP Regular"/>
                <a:cs typeface="Noto Sans CJK JP Regular"/>
              </a:rPr>
              <a:t>C2</a:t>
            </a:r>
            <a:r>
              <a:rPr sz="2800" dirty="0">
                <a:latin typeface="Noto Sans CJK JP Regular"/>
                <a:cs typeface="Noto Sans CJK JP Regular"/>
              </a:rPr>
              <a:t>到</a:t>
            </a:r>
            <a:r>
              <a:rPr sz="2800" spc="130" dirty="0">
                <a:latin typeface="Noto Sans CJK JP Regular"/>
                <a:cs typeface="Noto Sans CJK JP Regular"/>
              </a:rPr>
              <a:t>D8</a:t>
            </a:r>
            <a:endParaRPr sz="2800">
              <a:latin typeface="Noto Sans CJK JP Regular"/>
              <a:cs typeface="Noto Sans CJK JP Regular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65404" y="3861053"/>
            <a:ext cx="5350002" cy="8648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15050" y="3343655"/>
            <a:ext cx="2803398" cy="21381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26860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28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4800" y="1135380"/>
            <a:ext cx="2657856" cy="4732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22697" y="1872995"/>
            <a:ext cx="3653028" cy="19088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93848" y="3500640"/>
            <a:ext cx="2212848" cy="20238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43505" y="2936748"/>
            <a:ext cx="655320" cy="539750"/>
          </a:xfrm>
          <a:custGeom>
            <a:avLst/>
            <a:gdLst/>
            <a:ahLst/>
            <a:cxnLst/>
            <a:rect l="l" t="t" r="r" b="b"/>
            <a:pathLst>
              <a:path w="655319" h="539750">
                <a:moveTo>
                  <a:pt x="0" y="0"/>
                </a:moveTo>
                <a:lnTo>
                  <a:pt x="655104" y="539584"/>
                </a:lnTo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67990" y="3352190"/>
            <a:ext cx="130810" cy="124460"/>
          </a:xfrm>
          <a:custGeom>
            <a:avLst/>
            <a:gdLst/>
            <a:ahLst/>
            <a:cxnLst/>
            <a:rect l="l" t="t" r="r" b="b"/>
            <a:pathLst>
              <a:path w="130810" h="124460">
                <a:moveTo>
                  <a:pt x="84785" y="0"/>
                </a:moveTo>
                <a:lnTo>
                  <a:pt x="130619" y="124129"/>
                </a:lnTo>
                <a:lnTo>
                  <a:pt x="0" y="102920"/>
                </a:lnTo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48678" y="1700022"/>
            <a:ext cx="508634" cy="397510"/>
          </a:xfrm>
          <a:custGeom>
            <a:avLst/>
            <a:gdLst/>
            <a:ahLst/>
            <a:cxnLst/>
            <a:rect l="l" t="t" r="r" b="b"/>
            <a:pathLst>
              <a:path w="508634" h="397510">
                <a:moveTo>
                  <a:pt x="0" y="0"/>
                </a:moveTo>
                <a:lnTo>
                  <a:pt x="508444" y="397459"/>
                </a:lnTo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26007" y="1974557"/>
            <a:ext cx="131445" cy="123189"/>
          </a:xfrm>
          <a:custGeom>
            <a:avLst/>
            <a:gdLst/>
            <a:ahLst/>
            <a:cxnLst/>
            <a:rect l="l" t="t" r="r" b="b"/>
            <a:pathLst>
              <a:path w="131445" h="123189">
                <a:moveTo>
                  <a:pt x="82130" y="0"/>
                </a:moveTo>
                <a:lnTo>
                  <a:pt x="131114" y="122923"/>
                </a:lnTo>
                <a:lnTo>
                  <a:pt x="0" y="105054"/>
                </a:lnTo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036252" y="3058350"/>
            <a:ext cx="1525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Noto Sans CJK JP Regular"/>
                <a:cs typeface="Noto Sans CJK JP Regular"/>
              </a:rPr>
              <a:t>範圍為</a:t>
            </a:r>
            <a:r>
              <a:rPr sz="1800" spc="-5" dirty="0">
                <a:latin typeface="Arial"/>
                <a:cs typeface="Arial"/>
              </a:rPr>
              <a:t>C2</a:t>
            </a:r>
            <a:r>
              <a:rPr sz="1800" spc="-5" dirty="0">
                <a:latin typeface="Noto Sans CJK JP Regular"/>
                <a:cs typeface="Noto Sans CJK JP Regular"/>
              </a:rPr>
              <a:t>到</a:t>
            </a:r>
            <a:r>
              <a:rPr sz="1800" spc="-5" dirty="0">
                <a:latin typeface="Arial"/>
                <a:cs typeface="Arial"/>
              </a:rPr>
              <a:t>D8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81052" y="1329677"/>
            <a:ext cx="2311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Noto Sans CJK JP Regular"/>
                <a:cs typeface="Noto Sans CJK JP Regular"/>
              </a:rPr>
              <a:t>範圍為二分之一到雙拍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602037" y="352678"/>
            <a:ext cx="1854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方塊說明</a:t>
            </a:r>
            <a:endParaRPr sz="36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26860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29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6755" y="2210180"/>
            <a:ext cx="3054350" cy="684530"/>
          </a:xfrm>
          <a:custGeom>
            <a:avLst/>
            <a:gdLst/>
            <a:ahLst/>
            <a:cxnLst/>
            <a:rect l="l" t="t" r="r" b="b"/>
            <a:pathLst>
              <a:path w="3054350" h="684530">
                <a:moveTo>
                  <a:pt x="0" y="114046"/>
                </a:moveTo>
                <a:lnTo>
                  <a:pt x="8963" y="69651"/>
                </a:lnTo>
                <a:lnTo>
                  <a:pt x="33405" y="33401"/>
                </a:lnTo>
                <a:lnTo>
                  <a:pt x="69656" y="8961"/>
                </a:lnTo>
                <a:lnTo>
                  <a:pt x="114046" y="0"/>
                </a:lnTo>
                <a:lnTo>
                  <a:pt x="2940050" y="0"/>
                </a:lnTo>
                <a:lnTo>
                  <a:pt x="2984444" y="8961"/>
                </a:lnTo>
                <a:lnTo>
                  <a:pt x="3020695" y="33401"/>
                </a:lnTo>
                <a:lnTo>
                  <a:pt x="3045134" y="69651"/>
                </a:lnTo>
                <a:lnTo>
                  <a:pt x="3054096" y="114046"/>
                </a:lnTo>
                <a:lnTo>
                  <a:pt x="3054096" y="570230"/>
                </a:lnTo>
                <a:lnTo>
                  <a:pt x="3045132" y="614624"/>
                </a:lnTo>
                <a:lnTo>
                  <a:pt x="3020690" y="650875"/>
                </a:lnTo>
                <a:lnTo>
                  <a:pt x="2984439" y="675314"/>
                </a:lnTo>
                <a:lnTo>
                  <a:pt x="2940050" y="684276"/>
                </a:lnTo>
                <a:lnTo>
                  <a:pt x="114046" y="684276"/>
                </a:lnTo>
                <a:lnTo>
                  <a:pt x="69656" y="675312"/>
                </a:lnTo>
                <a:lnTo>
                  <a:pt x="33405" y="650870"/>
                </a:lnTo>
                <a:lnTo>
                  <a:pt x="8963" y="614619"/>
                </a:lnTo>
                <a:lnTo>
                  <a:pt x="0" y="570230"/>
                </a:lnTo>
                <a:lnTo>
                  <a:pt x="0" y="114046"/>
                </a:lnTo>
                <a:close/>
              </a:path>
            </a:pathLst>
          </a:custGeom>
          <a:ln w="251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42625" y="2409659"/>
            <a:ext cx="258191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Noto Sans CJK JP Regular"/>
                <a:cs typeface="Noto Sans CJK JP Regular"/>
              </a:rPr>
              <a:t>「mBot主程式」</a:t>
            </a:r>
            <a:r>
              <a:rPr sz="1600" spc="-10" dirty="0">
                <a:latin typeface="Noto Sans CJK JP Regular"/>
                <a:cs typeface="Noto Sans CJK JP Regular"/>
              </a:rPr>
              <a:t>被</a:t>
            </a:r>
            <a:r>
              <a:rPr sz="1600" dirty="0">
                <a:latin typeface="Noto Sans CJK JP Regular"/>
                <a:cs typeface="Noto Sans CJK JP Regular"/>
              </a:rPr>
              <a:t>連點</a:t>
            </a:r>
            <a:r>
              <a:rPr sz="1600" spc="-10" dirty="0">
                <a:latin typeface="Noto Sans CJK JP Regular"/>
                <a:cs typeface="Noto Sans CJK JP Regular"/>
              </a:rPr>
              <a:t>兩</a:t>
            </a:r>
            <a:r>
              <a:rPr sz="1600" dirty="0">
                <a:latin typeface="Noto Sans CJK JP Regular"/>
                <a:cs typeface="Noto Sans CJK JP Regular"/>
              </a:rPr>
              <a:t>下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59685" y="2873501"/>
            <a:ext cx="307086" cy="518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13229" y="2894457"/>
            <a:ext cx="0" cy="299085"/>
          </a:xfrm>
          <a:custGeom>
            <a:avLst/>
            <a:gdLst/>
            <a:ahLst/>
            <a:cxnLst/>
            <a:rect l="l" t="t" r="r" b="b"/>
            <a:pathLst>
              <a:path h="299085">
                <a:moveTo>
                  <a:pt x="0" y="0"/>
                </a:moveTo>
                <a:lnTo>
                  <a:pt x="0" y="298958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68779" y="3117214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863659" y="244728"/>
            <a:ext cx="33312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範例</a:t>
            </a:r>
            <a:r>
              <a:rPr sz="3600" spc="-180" dirty="0"/>
              <a:t>:</a:t>
            </a:r>
            <a:r>
              <a:rPr sz="3600" dirty="0"/>
              <a:t>蜂鳴器測試</a:t>
            </a:r>
            <a:endParaRPr sz="3600"/>
          </a:p>
        </p:txBody>
      </p:sp>
      <p:sp>
        <p:nvSpPr>
          <p:cNvPr id="15" name="object 15"/>
          <p:cNvSpPr txBox="1"/>
          <p:nvPr/>
        </p:nvSpPr>
        <p:spPr>
          <a:xfrm>
            <a:off x="848486" y="3231260"/>
            <a:ext cx="2771775" cy="919480"/>
          </a:xfrm>
          <a:prstGeom prst="rect">
            <a:avLst/>
          </a:prstGeom>
          <a:ln w="25146">
            <a:solidFill>
              <a:srgbClr val="000000"/>
            </a:solidFill>
          </a:ln>
        </p:spPr>
        <p:txBody>
          <a:bodyPr vert="horz" wrap="square" lIns="0" tIns="857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sz="1600" dirty="0">
                <a:latin typeface="Noto Sans CJK JP Regular"/>
                <a:cs typeface="Noto Sans CJK JP Regular"/>
              </a:rPr>
              <a:t>蜂鳴器演奏</a:t>
            </a:r>
            <a:endParaRPr sz="1600">
              <a:latin typeface="Noto Sans CJK JP Regular"/>
              <a:cs typeface="Noto Sans CJK JP Regular"/>
            </a:endParaRPr>
          </a:p>
          <a:p>
            <a:pPr algn="ctr">
              <a:lnSpc>
                <a:spcPct val="100000"/>
              </a:lnSpc>
            </a:pPr>
            <a:r>
              <a:rPr sz="1600" spc="40" dirty="0">
                <a:latin typeface="Noto Sans CJK JP Regular"/>
                <a:cs typeface="Noto Sans CJK JP Regular"/>
              </a:rPr>
              <a:t>DO→RE </a:t>
            </a:r>
            <a:r>
              <a:rPr sz="1600" spc="90" dirty="0">
                <a:latin typeface="Noto Sans CJK JP Regular"/>
                <a:cs typeface="Noto Sans CJK JP Regular"/>
              </a:rPr>
              <a:t>→MI </a:t>
            </a:r>
            <a:r>
              <a:rPr sz="1600" dirty="0">
                <a:latin typeface="Noto Sans CJK JP Regular"/>
                <a:cs typeface="Noto Sans CJK JP Regular"/>
              </a:rPr>
              <a:t>→ FA →</a:t>
            </a:r>
            <a:r>
              <a:rPr sz="1600" spc="25" dirty="0">
                <a:latin typeface="Noto Sans CJK JP Regular"/>
                <a:cs typeface="Noto Sans CJK JP Regular"/>
              </a:rPr>
              <a:t> </a:t>
            </a:r>
            <a:r>
              <a:rPr sz="1600" spc="35" dirty="0">
                <a:latin typeface="Noto Sans CJK JP Regular"/>
                <a:cs typeface="Noto Sans CJK JP Regular"/>
              </a:rPr>
              <a:t>SO</a:t>
            </a:r>
            <a:endParaRPr sz="1600">
              <a:latin typeface="Noto Sans CJK JP Regular"/>
              <a:cs typeface="Noto Sans CJK JP Regular"/>
            </a:endParaRPr>
          </a:p>
          <a:p>
            <a:pPr algn="ctr">
              <a:lnSpc>
                <a:spcPct val="100000"/>
              </a:lnSpc>
            </a:pPr>
            <a:r>
              <a:rPr sz="1600" dirty="0">
                <a:latin typeface="Noto Sans CJK JP Regular"/>
                <a:cs typeface="Noto Sans CJK JP Regular"/>
              </a:rPr>
              <a:t>→ </a:t>
            </a:r>
            <a:r>
              <a:rPr sz="1600" spc="75" dirty="0">
                <a:latin typeface="Noto Sans CJK JP Regular"/>
                <a:cs typeface="Noto Sans CJK JP Regular"/>
              </a:rPr>
              <a:t>LA </a:t>
            </a:r>
            <a:r>
              <a:rPr sz="1600" dirty="0">
                <a:latin typeface="Noto Sans CJK JP Regular"/>
                <a:cs typeface="Noto Sans CJK JP Regular"/>
              </a:rPr>
              <a:t>→ </a:t>
            </a:r>
            <a:r>
              <a:rPr sz="1600" spc="-20" dirty="0">
                <a:latin typeface="Noto Sans CJK JP Regular"/>
                <a:cs typeface="Noto Sans CJK JP Regular"/>
              </a:rPr>
              <a:t>SI </a:t>
            </a:r>
            <a:r>
              <a:rPr sz="1600" dirty="0">
                <a:latin typeface="Noto Sans CJK JP Regular"/>
                <a:cs typeface="Noto Sans CJK JP Regular"/>
              </a:rPr>
              <a:t>→</a:t>
            </a:r>
            <a:r>
              <a:rPr sz="1600" spc="155" dirty="0">
                <a:latin typeface="Noto Sans CJK JP Regular"/>
                <a:cs typeface="Noto Sans CJK JP Regular"/>
              </a:rPr>
              <a:t> </a:t>
            </a:r>
            <a:r>
              <a:rPr sz="1600" spc="114" dirty="0">
                <a:latin typeface="Noto Sans CJK JP Regular"/>
                <a:cs typeface="Noto Sans CJK JP Regular"/>
              </a:rPr>
              <a:t>DO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25696" y="1276350"/>
            <a:ext cx="3978402" cy="43037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14940" y="4926774"/>
            <a:ext cx="36366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Noto Sans CJK JP Regular"/>
                <a:cs typeface="Noto Sans CJK JP Regular"/>
              </a:rPr>
              <a:t>練習</a:t>
            </a:r>
            <a:r>
              <a:rPr sz="2000" spc="-100" dirty="0">
                <a:latin typeface="Noto Sans CJK JP Regular"/>
                <a:cs typeface="Noto Sans CJK JP Regular"/>
              </a:rPr>
              <a:t>:</a:t>
            </a:r>
            <a:r>
              <a:rPr sz="2000" spc="-5" dirty="0">
                <a:latin typeface="Noto Sans CJK JP Regular"/>
                <a:cs typeface="Noto Sans CJK JP Regular"/>
              </a:rPr>
              <a:t>試試看作出一小段的小蜜蜂</a:t>
            </a:r>
            <a:endParaRPr sz="2000">
              <a:latin typeface="Noto Sans CJK JP Regular"/>
              <a:cs typeface="Noto Sans CJK JP Regular"/>
            </a:endParaRPr>
          </a:p>
          <a:p>
            <a:pPr marL="1386840">
              <a:lnSpc>
                <a:spcPct val="100000"/>
              </a:lnSpc>
            </a:pPr>
            <a:r>
              <a:rPr sz="2000" spc="-5" dirty="0">
                <a:latin typeface="Noto Sans CJK JP Regular"/>
                <a:cs typeface="Noto Sans CJK JP Regular"/>
              </a:rPr>
              <a:t>或小星星挑一個</a:t>
            </a:r>
            <a:endParaRPr sz="20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134620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3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27426" y="1722120"/>
            <a:ext cx="5346242" cy="30467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92551" y="2222754"/>
            <a:ext cx="1689735" cy="730250"/>
          </a:xfrm>
          <a:custGeom>
            <a:avLst/>
            <a:gdLst/>
            <a:ahLst/>
            <a:cxnLst/>
            <a:rect l="l" t="t" r="r" b="b"/>
            <a:pathLst>
              <a:path w="1689735" h="730250">
                <a:moveTo>
                  <a:pt x="0" y="364998"/>
                </a:moveTo>
                <a:lnTo>
                  <a:pt x="10040" y="308548"/>
                </a:lnTo>
                <a:lnTo>
                  <a:pt x="39159" y="254826"/>
                </a:lnTo>
                <a:lnTo>
                  <a:pt x="85854" y="204479"/>
                </a:lnTo>
                <a:lnTo>
                  <a:pt x="148624" y="158157"/>
                </a:lnTo>
                <a:lnTo>
                  <a:pt x="185567" y="136708"/>
                </a:lnTo>
                <a:lnTo>
                  <a:pt x="225966" y="116509"/>
                </a:lnTo>
                <a:lnTo>
                  <a:pt x="269631" y="97641"/>
                </a:lnTo>
                <a:lnTo>
                  <a:pt x="316377" y="80184"/>
                </a:lnTo>
                <a:lnTo>
                  <a:pt x="366014" y="64221"/>
                </a:lnTo>
                <a:lnTo>
                  <a:pt x="418354" y="49831"/>
                </a:lnTo>
                <a:lnTo>
                  <a:pt x="473211" y="37098"/>
                </a:lnTo>
                <a:lnTo>
                  <a:pt x="530397" y="26100"/>
                </a:lnTo>
                <a:lnTo>
                  <a:pt x="589723" y="16920"/>
                </a:lnTo>
                <a:lnTo>
                  <a:pt x="651002" y="9639"/>
                </a:lnTo>
                <a:lnTo>
                  <a:pt x="714045" y="4338"/>
                </a:lnTo>
                <a:lnTo>
                  <a:pt x="778666" y="1098"/>
                </a:lnTo>
                <a:lnTo>
                  <a:pt x="844677" y="0"/>
                </a:lnTo>
                <a:lnTo>
                  <a:pt x="910687" y="1098"/>
                </a:lnTo>
                <a:lnTo>
                  <a:pt x="975308" y="4338"/>
                </a:lnTo>
                <a:lnTo>
                  <a:pt x="1038351" y="9639"/>
                </a:lnTo>
                <a:lnTo>
                  <a:pt x="1099630" y="16920"/>
                </a:lnTo>
                <a:lnTo>
                  <a:pt x="1158956" y="26100"/>
                </a:lnTo>
                <a:lnTo>
                  <a:pt x="1216142" y="37098"/>
                </a:lnTo>
                <a:lnTo>
                  <a:pt x="1270999" y="49831"/>
                </a:lnTo>
                <a:lnTo>
                  <a:pt x="1323339" y="64221"/>
                </a:lnTo>
                <a:lnTo>
                  <a:pt x="1372976" y="80184"/>
                </a:lnTo>
                <a:lnTo>
                  <a:pt x="1419722" y="97641"/>
                </a:lnTo>
                <a:lnTo>
                  <a:pt x="1463387" y="116509"/>
                </a:lnTo>
                <a:lnTo>
                  <a:pt x="1503786" y="136708"/>
                </a:lnTo>
                <a:lnTo>
                  <a:pt x="1540729" y="158157"/>
                </a:lnTo>
                <a:lnTo>
                  <a:pt x="1574029" y="180774"/>
                </a:lnTo>
                <a:lnTo>
                  <a:pt x="1628950" y="229190"/>
                </a:lnTo>
                <a:lnTo>
                  <a:pt x="1667045" y="281305"/>
                </a:lnTo>
                <a:lnTo>
                  <a:pt x="1686812" y="336473"/>
                </a:lnTo>
                <a:lnTo>
                  <a:pt x="1689354" y="364998"/>
                </a:lnTo>
                <a:lnTo>
                  <a:pt x="1686812" y="393522"/>
                </a:lnTo>
                <a:lnTo>
                  <a:pt x="1667045" y="448690"/>
                </a:lnTo>
                <a:lnTo>
                  <a:pt x="1628950" y="500805"/>
                </a:lnTo>
                <a:lnTo>
                  <a:pt x="1574029" y="549221"/>
                </a:lnTo>
                <a:lnTo>
                  <a:pt x="1540729" y="571838"/>
                </a:lnTo>
                <a:lnTo>
                  <a:pt x="1503786" y="593287"/>
                </a:lnTo>
                <a:lnTo>
                  <a:pt x="1463387" y="613486"/>
                </a:lnTo>
                <a:lnTo>
                  <a:pt x="1419722" y="632354"/>
                </a:lnTo>
                <a:lnTo>
                  <a:pt x="1372976" y="649811"/>
                </a:lnTo>
                <a:lnTo>
                  <a:pt x="1323339" y="665774"/>
                </a:lnTo>
                <a:lnTo>
                  <a:pt x="1270999" y="680164"/>
                </a:lnTo>
                <a:lnTo>
                  <a:pt x="1216142" y="692897"/>
                </a:lnTo>
                <a:lnTo>
                  <a:pt x="1158956" y="703895"/>
                </a:lnTo>
                <a:lnTo>
                  <a:pt x="1099630" y="713075"/>
                </a:lnTo>
                <a:lnTo>
                  <a:pt x="1038351" y="720356"/>
                </a:lnTo>
                <a:lnTo>
                  <a:pt x="975308" y="725657"/>
                </a:lnTo>
                <a:lnTo>
                  <a:pt x="910687" y="728897"/>
                </a:lnTo>
                <a:lnTo>
                  <a:pt x="844677" y="729996"/>
                </a:lnTo>
                <a:lnTo>
                  <a:pt x="778666" y="728897"/>
                </a:lnTo>
                <a:lnTo>
                  <a:pt x="714045" y="725657"/>
                </a:lnTo>
                <a:lnTo>
                  <a:pt x="651002" y="720356"/>
                </a:lnTo>
                <a:lnTo>
                  <a:pt x="589723" y="713075"/>
                </a:lnTo>
                <a:lnTo>
                  <a:pt x="530397" y="703895"/>
                </a:lnTo>
                <a:lnTo>
                  <a:pt x="473211" y="692897"/>
                </a:lnTo>
                <a:lnTo>
                  <a:pt x="418354" y="680164"/>
                </a:lnTo>
                <a:lnTo>
                  <a:pt x="366014" y="665774"/>
                </a:lnTo>
                <a:lnTo>
                  <a:pt x="316377" y="649811"/>
                </a:lnTo>
                <a:lnTo>
                  <a:pt x="269631" y="632354"/>
                </a:lnTo>
                <a:lnTo>
                  <a:pt x="225966" y="613486"/>
                </a:lnTo>
                <a:lnTo>
                  <a:pt x="185567" y="593287"/>
                </a:lnTo>
                <a:lnTo>
                  <a:pt x="148624" y="571838"/>
                </a:lnTo>
                <a:lnTo>
                  <a:pt x="115324" y="549221"/>
                </a:lnTo>
                <a:lnTo>
                  <a:pt x="60403" y="500805"/>
                </a:lnTo>
                <a:lnTo>
                  <a:pt x="22308" y="448690"/>
                </a:lnTo>
                <a:lnTo>
                  <a:pt x="2541" y="393522"/>
                </a:lnTo>
                <a:lnTo>
                  <a:pt x="0" y="364998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91027" y="3357371"/>
            <a:ext cx="1689100" cy="730885"/>
          </a:xfrm>
          <a:custGeom>
            <a:avLst/>
            <a:gdLst/>
            <a:ahLst/>
            <a:cxnLst/>
            <a:rect l="l" t="t" r="r" b="b"/>
            <a:pathLst>
              <a:path w="1689100" h="730885">
                <a:moveTo>
                  <a:pt x="0" y="365378"/>
                </a:moveTo>
                <a:lnTo>
                  <a:pt x="10035" y="308872"/>
                </a:lnTo>
                <a:lnTo>
                  <a:pt x="39141" y="255094"/>
                </a:lnTo>
                <a:lnTo>
                  <a:pt x="85814" y="204695"/>
                </a:lnTo>
                <a:lnTo>
                  <a:pt x="148555" y="158325"/>
                </a:lnTo>
                <a:lnTo>
                  <a:pt x="185481" y="136854"/>
                </a:lnTo>
                <a:lnTo>
                  <a:pt x="225861" y="116633"/>
                </a:lnTo>
                <a:lnTo>
                  <a:pt x="269507" y="97745"/>
                </a:lnTo>
                <a:lnTo>
                  <a:pt x="316231" y="80270"/>
                </a:lnTo>
                <a:lnTo>
                  <a:pt x="365845" y="64290"/>
                </a:lnTo>
                <a:lnTo>
                  <a:pt x="418163" y="49885"/>
                </a:lnTo>
                <a:lnTo>
                  <a:pt x="472995" y="37138"/>
                </a:lnTo>
                <a:lnTo>
                  <a:pt x="530155" y="26128"/>
                </a:lnTo>
                <a:lnTo>
                  <a:pt x="589454" y="16939"/>
                </a:lnTo>
                <a:lnTo>
                  <a:pt x="650706" y="9650"/>
                </a:lnTo>
                <a:lnTo>
                  <a:pt x="713722" y="4343"/>
                </a:lnTo>
                <a:lnTo>
                  <a:pt x="778314" y="1099"/>
                </a:lnTo>
                <a:lnTo>
                  <a:pt x="844296" y="0"/>
                </a:lnTo>
                <a:lnTo>
                  <a:pt x="910277" y="1099"/>
                </a:lnTo>
                <a:lnTo>
                  <a:pt x="974869" y="4343"/>
                </a:lnTo>
                <a:lnTo>
                  <a:pt x="1037885" y="9650"/>
                </a:lnTo>
                <a:lnTo>
                  <a:pt x="1099137" y="16939"/>
                </a:lnTo>
                <a:lnTo>
                  <a:pt x="1158436" y="26128"/>
                </a:lnTo>
                <a:lnTo>
                  <a:pt x="1215596" y="37138"/>
                </a:lnTo>
                <a:lnTo>
                  <a:pt x="1270428" y="49885"/>
                </a:lnTo>
                <a:lnTo>
                  <a:pt x="1322746" y="64290"/>
                </a:lnTo>
                <a:lnTo>
                  <a:pt x="1372360" y="80270"/>
                </a:lnTo>
                <a:lnTo>
                  <a:pt x="1419084" y="97745"/>
                </a:lnTo>
                <a:lnTo>
                  <a:pt x="1462730" y="116633"/>
                </a:lnTo>
                <a:lnTo>
                  <a:pt x="1503110" y="136854"/>
                </a:lnTo>
                <a:lnTo>
                  <a:pt x="1540036" y="158325"/>
                </a:lnTo>
                <a:lnTo>
                  <a:pt x="1573321" y="180966"/>
                </a:lnTo>
                <a:lnTo>
                  <a:pt x="1628216" y="229432"/>
                </a:lnTo>
                <a:lnTo>
                  <a:pt x="1666293" y="281601"/>
                </a:lnTo>
                <a:lnTo>
                  <a:pt x="1686051" y="336825"/>
                </a:lnTo>
                <a:lnTo>
                  <a:pt x="1688592" y="365378"/>
                </a:lnTo>
                <a:lnTo>
                  <a:pt x="1686051" y="393932"/>
                </a:lnTo>
                <a:lnTo>
                  <a:pt x="1666293" y="449156"/>
                </a:lnTo>
                <a:lnTo>
                  <a:pt x="1628216" y="501325"/>
                </a:lnTo>
                <a:lnTo>
                  <a:pt x="1573321" y="549791"/>
                </a:lnTo>
                <a:lnTo>
                  <a:pt x="1540036" y="572432"/>
                </a:lnTo>
                <a:lnTo>
                  <a:pt x="1503110" y="593903"/>
                </a:lnTo>
                <a:lnTo>
                  <a:pt x="1462730" y="614124"/>
                </a:lnTo>
                <a:lnTo>
                  <a:pt x="1419084" y="633012"/>
                </a:lnTo>
                <a:lnTo>
                  <a:pt x="1372360" y="650487"/>
                </a:lnTo>
                <a:lnTo>
                  <a:pt x="1322746" y="666467"/>
                </a:lnTo>
                <a:lnTo>
                  <a:pt x="1270428" y="680872"/>
                </a:lnTo>
                <a:lnTo>
                  <a:pt x="1215596" y="693619"/>
                </a:lnTo>
                <a:lnTo>
                  <a:pt x="1158436" y="704629"/>
                </a:lnTo>
                <a:lnTo>
                  <a:pt x="1099137" y="713818"/>
                </a:lnTo>
                <a:lnTo>
                  <a:pt x="1037885" y="721107"/>
                </a:lnTo>
                <a:lnTo>
                  <a:pt x="974869" y="726414"/>
                </a:lnTo>
                <a:lnTo>
                  <a:pt x="910277" y="729658"/>
                </a:lnTo>
                <a:lnTo>
                  <a:pt x="844296" y="730757"/>
                </a:lnTo>
                <a:lnTo>
                  <a:pt x="778314" y="729658"/>
                </a:lnTo>
                <a:lnTo>
                  <a:pt x="713722" y="726414"/>
                </a:lnTo>
                <a:lnTo>
                  <a:pt x="650706" y="721107"/>
                </a:lnTo>
                <a:lnTo>
                  <a:pt x="589454" y="713818"/>
                </a:lnTo>
                <a:lnTo>
                  <a:pt x="530155" y="704629"/>
                </a:lnTo>
                <a:lnTo>
                  <a:pt x="472995" y="693619"/>
                </a:lnTo>
                <a:lnTo>
                  <a:pt x="418163" y="680872"/>
                </a:lnTo>
                <a:lnTo>
                  <a:pt x="365845" y="666467"/>
                </a:lnTo>
                <a:lnTo>
                  <a:pt x="316231" y="650487"/>
                </a:lnTo>
                <a:lnTo>
                  <a:pt x="269507" y="633012"/>
                </a:lnTo>
                <a:lnTo>
                  <a:pt x="225861" y="614124"/>
                </a:lnTo>
                <a:lnTo>
                  <a:pt x="185481" y="593903"/>
                </a:lnTo>
                <a:lnTo>
                  <a:pt x="148555" y="572432"/>
                </a:lnTo>
                <a:lnTo>
                  <a:pt x="115270" y="549791"/>
                </a:lnTo>
                <a:lnTo>
                  <a:pt x="60375" y="501325"/>
                </a:lnTo>
                <a:lnTo>
                  <a:pt x="22298" y="449156"/>
                </a:lnTo>
                <a:lnTo>
                  <a:pt x="2540" y="393932"/>
                </a:lnTo>
                <a:lnTo>
                  <a:pt x="0" y="365378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80551" y="1479689"/>
            <a:ext cx="1174115" cy="742950"/>
          </a:xfrm>
          <a:custGeom>
            <a:avLst/>
            <a:gdLst/>
            <a:ahLst/>
            <a:cxnLst/>
            <a:rect l="l" t="t" r="r" b="b"/>
            <a:pathLst>
              <a:path w="1174114" h="742950">
                <a:moveTo>
                  <a:pt x="1173645" y="74281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00072" y="1428750"/>
            <a:ext cx="127635" cy="109855"/>
          </a:xfrm>
          <a:custGeom>
            <a:avLst/>
            <a:gdLst/>
            <a:ahLst/>
            <a:cxnLst/>
            <a:rect l="l" t="t" r="r" b="b"/>
            <a:pathLst>
              <a:path w="127635" h="109855">
                <a:moveTo>
                  <a:pt x="0" y="0"/>
                </a:moveTo>
                <a:lnTo>
                  <a:pt x="66014" y="109423"/>
                </a:lnTo>
                <a:lnTo>
                  <a:pt x="127152" y="128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57450" y="4006596"/>
            <a:ext cx="1017905" cy="667385"/>
          </a:xfrm>
          <a:custGeom>
            <a:avLst/>
            <a:gdLst/>
            <a:ahLst/>
            <a:cxnLst/>
            <a:rect l="l" t="t" r="r" b="b"/>
            <a:pathLst>
              <a:path w="1017904" h="667385">
                <a:moveTo>
                  <a:pt x="1017308" y="0"/>
                </a:moveTo>
                <a:lnTo>
                  <a:pt x="0" y="666915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77795" y="4615269"/>
            <a:ext cx="127000" cy="110489"/>
          </a:xfrm>
          <a:custGeom>
            <a:avLst/>
            <a:gdLst/>
            <a:ahLst/>
            <a:cxnLst/>
            <a:rect l="l" t="t" r="r" b="b"/>
            <a:pathLst>
              <a:path w="127000" h="110489">
                <a:moveTo>
                  <a:pt x="64249" y="0"/>
                </a:moveTo>
                <a:lnTo>
                  <a:pt x="0" y="110464"/>
                </a:lnTo>
                <a:lnTo>
                  <a:pt x="126923" y="95592"/>
                </a:lnTo>
                <a:lnTo>
                  <a:pt x="6424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73904" y="1156716"/>
            <a:ext cx="1804670" cy="3750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Noto Sans CJK JP Regular"/>
                <a:cs typeface="Noto Sans CJK JP Regular"/>
              </a:rPr>
              <a:t>感測器</a:t>
            </a:r>
            <a:r>
              <a:rPr sz="2800" dirty="0"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800" dirty="0">
                <a:latin typeface="Noto Sans CJK JP Regular"/>
                <a:cs typeface="Noto Sans CJK JP Regular"/>
              </a:rPr>
              <a:t>感測到白線 時會亮藍光</a:t>
            </a:r>
            <a:endParaRPr sz="28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</a:pPr>
            <a:endParaRPr sz="3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050">
              <a:latin typeface="Times New Roman"/>
              <a:cs typeface="Times New Roman"/>
            </a:endParaRPr>
          </a:p>
          <a:p>
            <a:pPr marL="169545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Noto Sans CJK JP Regular"/>
                <a:cs typeface="Noto Sans CJK JP Regular"/>
              </a:rPr>
              <a:t>感測器</a:t>
            </a:r>
            <a:r>
              <a:rPr sz="2800" spc="70" dirty="0">
                <a:latin typeface="Noto Sans CJK JP Regular"/>
                <a:cs typeface="Noto Sans CJK JP Regular"/>
              </a:rPr>
              <a:t>2</a:t>
            </a:r>
            <a:endParaRPr sz="2800">
              <a:latin typeface="Noto Sans CJK JP Regular"/>
              <a:cs typeface="Noto Sans CJK JP Regular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368040" y="282828"/>
            <a:ext cx="2311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巡線感應器</a:t>
            </a:r>
            <a:endParaRPr sz="3600"/>
          </a:p>
        </p:txBody>
      </p:sp>
      <p:sp>
        <p:nvSpPr>
          <p:cNvPr id="18" name="object 18"/>
          <p:cNvSpPr/>
          <p:nvPr/>
        </p:nvSpPr>
        <p:spPr>
          <a:xfrm>
            <a:off x="6316979" y="381000"/>
            <a:ext cx="2503779" cy="1578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26860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30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29523" y="514603"/>
            <a:ext cx="939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Noto Sans CJK JP Regular"/>
                <a:cs typeface="Noto Sans CJK JP Regular"/>
              </a:rPr>
              <a:t>答案</a:t>
            </a:r>
            <a:endParaRPr sz="3600">
              <a:latin typeface="Noto Sans CJK JP Regular"/>
              <a:cs typeface="Noto Sans CJK JP Regular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2051" y="1574628"/>
            <a:ext cx="3620544" cy="146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38778" y="1034796"/>
            <a:ext cx="2492502" cy="46184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1056" y="3764152"/>
            <a:ext cx="3529325" cy="11110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419340" y="703325"/>
            <a:ext cx="78676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Noto Sans CJK JP Regular"/>
                <a:cs typeface="Noto Sans CJK JP Regular"/>
              </a:rPr>
              <a:t>小星星</a:t>
            </a:r>
            <a:endParaRPr sz="2000">
              <a:latin typeface="Noto Sans CJK JP Regular"/>
              <a:cs typeface="Noto Sans CJK JP Regular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648450" y="1062227"/>
            <a:ext cx="2338578" cy="46161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820602" y="641413"/>
            <a:ext cx="78676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Noto Sans CJK JP Regular"/>
                <a:cs typeface="Noto Sans CJK JP Regular"/>
              </a:rPr>
              <a:t>小蜜蜂</a:t>
            </a:r>
            <a:endParaRPr sz="20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26860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31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89470" y="498601"/>
            <a:ext cx="77851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練習</a:t>
            </a:r>
            <a:r>
              <a:rPr sz="2800" spc="-135" dirty="0"/>
              <a:t>:</a:t>
            </a:r>
            <a:r>
              <a:rPr sz="2800" dirty="0"/>
              <a:t>使用按鈕讓蜂鳴器發</a:t>
            </a:r>
            <a:r>
              <a:rPr sz="2800" spc="-10" dirty="0"/>
              <a:t>出</a:t>
            </a:r>
            <a:r>
              <a:rPr sz="2800" dirty="0"/>
              <a:t>聲音</a:t>
            </a:r>
            <a:r>
              <a:rPr sz="2800" spc="-10" dirty="0"/>
              <a:t>，</a:t>
            </a:r>
            <a:r>
              <a:rPr sz="2800" dirty="0"/>
              <a:t>並執</a:t>
            </a:r>
            <a:r>
              <a:rPr sz="2800" spc="-10" dirty="0"/>
              <a:t>行</a:t>
            </a:r>
            <a:r>
              <a:rPr sz="2800" dirty="0"/>
              <a:t>閃爍</a:t>
            </a:r>
            <a:r>
              <a:rPr sz="2800" spc="70" dirty="0"/>
              <a:t>2</a:t>
            </a:r>
            <a:r>
              <a:rPr sz="2800" dirty="0"/>
              <a:t>次</a:t>
            </a:r>
            <a:endParaRPr sz="2800"/>
          </a:p>
        </p:txBody>
      </p:sp>
      <p:sp>
        <p:nvSpPr>
          <p:cNvPr id="10" name="object 10"/>
          <p:cNvSpPr/>
          <p:nvPr/>
        </p:nvSpPr>
        <p:spPr>
          <a:xfrm>
            <a:off x="2387345" y="2097023"/>
            <a:ext cx="1956054" cy="23286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35373" y="2510027"/>
            <a:ext cx="1360170" cy="3070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76903" y="2643758"/>
            <a:ext cx="1140460" cy="0"/>
          </a:xfrm>
          <a:custGeom>
            <a:avLst/>
            <a:gdLst/>
            <a:ahLst/>
            <a:cxnLst/>
            <a:rect l="l" t="t" r="r" b="b"/>
            <a:pathLst>
              <a:path w="1140460">
                <a:moveTo>
                  <a:pt x="0" y="0"/>
                </a:moveTo>
                <a:lnTo>
                  <a:pt x="1140333" y="0"/>
                </a:lnTo>
              </a:path>
            </a:pathLst>
          </a:custGeom>
          <a:ln w="25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41035" y="2599308"/>
            <a:ext cx="76200" cy="88900"/>
          </a:xfrm>
          <a:custGeom>
            <a:avLst/>
            <a:gdLst/>
            <a:ahLst/>
            <a:cxnLst/>
            <a:rect l="l" t="t" r="r" b="b"/>
            <a:pathLst>
              <a:path w="76200" h="88900">
                <a:moveTo>
                  <a:pt x="0" y="0"/>
                </a:moveTo>
                <a:lnTo>
                  <a:pt x="76200" y="44450"/>
                </a:lnTo>
                <a:lnTo>
                  <a:pt x="0" y="88900"/>
                </a:lnTo>
              </a:path>
            </a:pathLst>
          </a:custGeom>
          <a:ln w="25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42001" y="2427351"/>
            <a:ext cx="2194560" cy="432434"/>
          </a:xfrm>
          <a:custGeom>
            <a:avLst/>
            <a:gdLst/>
            <a:ahLst/>
            <a:cxnLst/>
            <a:rect l="l" t="t" r="r" b="b"/>
            <a:pathLst>
              <a:path w="2194559" h="432435">
                <a:moveTo>
                  <a:pt x="0" y="0"/>
                </a:moveTo>
                <a:lnTo>
                  <a:pt x="2194560" y="0"/>
                </a:lnTo>
                <a:lnTo>
                  <a:pt x="2194560" y="432053"/>
                </a:lnTo>
                <a:lnTo>
                  <a:pt x="0" y="432053"/>
                </a:lnTo>
                <a:lnTo>
                  <a:pt x="0" y="0"/>
                </a:lnTo>
                <a:close/>
              </a:path>
            </a:pathLst>
          </a:custGeom>
          <a:ln w="25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342001" y="2427351"/>
            <a:ext cx="2194560" cy="432434"/>
          </a:xfrm>
          <a:prstGeom prst="rect">
            <a:avLst/>
          </a:prstGeom>
          <a:ln w="25146">
            <a:solidFill>
              <a:srgbClr val="FF0000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550"/>
              </a:spcBef>
            </a:pPr>
            <a:r>
              <a:rPr sz="1800" dirty="0">
                <a:latin typeface="Noto Sans CJK JP Regular"/>
                <a:cs typeface="Noto Sans CJK JP Regular"/>
              </a:rPr>
              <a:t>重複執行某個次數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135373" y="3943350"/>
            <a:ext cx="1360170" cy="3070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76903" y="4077080"/>
            <a:ext cx="1140460" cy="0"/>
          </a:xfrm>
          <a:custGeom>
            <a:avLst/>
            <a:gdLst/>
            <a:ahLst/>
            <a:cxnLst/>
            <a:rect l="l" t="t" r="r" b="b"/>
            <a:pathLst>
              <a:path w="1140460">
                <a:moveTo>
                  <a:pt x="0" y="0"/>
                </a:moveTo>
                <a:lnTo>
                  <a:pt x="1140333" y="0"/>
                </a:lnTo>
              </a:path>
            </a:pathLst>
          </a:custGeom>
          <a:ln w="25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41035" y="4032630"/>
            <a:ext cx="76200" cy="88900"/>
          </a:xfrm>
          <a:custGeom>
            <a:avLst/>
            <a:gdLst/>
            <a:ahLst/>
            <a:cxnLst/>
            <a:rect l="l" t="t" r="r" b="b"/>
            <a:pathLst>
              <a:path w="76200" h="88900">
                <a:moveTo>
                  <a:pt x="0" y="0"/>
                </a:moveTo>
                <a:lnTo>
                  <a:pt x="76200" y="44450"/>
                </a:lnTo>
                <a:lnTo>
                  <a:pt x="0" y="88900"/>
                </a:lnTo>
              </a:path>
            </a:pathLst>
          </a:custGeom>
          <a:ln w="25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42001" y="3861434"/>
            <a:ext cx="1823085" cy="431800"/>
          </a:xfrm>
          <a:custGeom>
            <a:avLst/>
            <a:gdLst/>
            <a:ahLst/>
            <a:cxnLst/>
            <a:rect l="l" t="t" r="r" b="b"/>
            <a:pathLst>
              <a:path w="1823084" h="431800">
                <a:moveTo>
                  <a:pt x="0" y="0"/>
                </a:moveTo>
                <a:lnTo>
                  <a:pt x="1822703" y="0"/>
                </a:lnTo>
                <a:lnTo>
                  <a:pt x="1822703" y="431292"/>
                </a:lnTo>
                <a:lnTo>
                  <a:pt x="0" y="431292"/>
                </a:lnTo>
                <a:lnTo>
                  <a:pt x="0" y="0"/>
                </a:lnTo>
                <a:close/>
              </a:path>
            </a:pathLst>
          </a:custGeom>
          <a:ln w="25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342001" y="3861434"/>
            <a:ext cx="1823085" cy="431800"/>
          </a:xfrm>
          <a:prstGeom prst="rect">
            <a:avLst/>
          </a:prstGeom>
          <a:ln w="25146">
            <a:solidFill>
              <a:srgbClr val="FF0000"/>
            </a:solidFill>
          </a:ln>
        </p:spPr>
        <p:txBody>
          <a:bodyPr vert="horz" wrap="square" lIns="0" tIns="69215" rIns="0" bIns="0" rtlCol="0">
            <a:spAutoFit/>
          </a:bodyPr>
          <a:lstStyle/>
          <a:p>
            <a:pPr marL="224790">
              <a:lnSpc>
                <a:spcPct val="100000"/>
              </a:lnSpc>
              <a:spcBef>
                <a:spcPts val="545"/>
              </a:spcBef>
            </a:pPr>
            <a:r>
              <a:rPr sz="1800" dirty="0">
                <a:latin typeface="Noto Sans CJK JP Regular"/>
                <a:cs typeface="Noto Sans CJK JP Regular"/>
              </a:rPr>
              <a:t>等待一段時間</a:t>
            </a:r>
            <a:endParaRPr sz="18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26860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32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890735" y="498601"/>
            <a:ext cx="318198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怎麼讓</a:t>
            </a:r>
            <a:r>
              <a:rPr sz="2800" spc="-15" dirty="0"/>
              <a:t>LED</a:t>
            </a:r>
            <a:r>
              <a:rPr sz="2800" dirty="0"/>
              <a:t>閃爍</a:t>
            </a:r>
            <a:r>
              <a:rPr sz="2800" spc="70" dirty="0"/>
              <a:t>2</a:t>
            </a:r>
            <a:r>
              <a:rPr sz="2800" dirty="0"/>
              <a:t>次</a:t>
            </a:r>
            <a:r>
              <a:rPr sz="2800" spc="30" dirty="0"/>
              <a:t>?</a:t>
            </a:r>
            <a:endParaRPr sz="2800"/>
          </a:p>
        </p:txBody>
      </p:sp>
      <p:sp>
        <p:nvSpPr>
          <p:cNvPr id="10" name="object 10"/>
          <p:cNvSpPr/>
          <p:nvPr/>
        </p:nvSpPr>
        <p:spPr>
          <a:xfrm>
            <a:off x="4107179" y="2023872"/>
            <a:ext cx="4786122" cy="2427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0283" y="1316355"/>
            <a:ext cx="3054350" cy="684530"/>
          </a:xfrm>
          <a:custGeom>
            <a:avLst/>
            <a:gdLst/>
            <a:ahLst/>
            <a:cxnLst/>
            <a:rect l="l" t="t" r="r" b="b"/>
            <a:pathLst>
              <a:path w="3054350" h="684530">
                <a:moveTo>
                  <a:pt x="0" y="114046"/>
                </a:moveTo>
                <a:lnTo>
                  <a:pt x="8963" y="69651"/>
                </a:lnTo>
                <a:lnTo>
                  <a:pt x="33405" y="33401"/>
                </a:lnTo>
                <a:lnTo>
                  <a:pt x="69656" y="8961"/>
                </a:lnTo>
                <a:lnTo>
                  <a:pt x="114046" y="0"/>
                </a:lnTo>
                <a:lnTo>
                  <a:pt x="2940050" y="0"/>
                </a:lnTo>
                <a:lnTo>
                  <a:pt x="2984444" y="8961"/>
                </a:lnTo>
                <a:lnTo>
                  <a:pt x="3020695" y="33401"/>
                </a:lnTo>
                <a:lnTo>
                  <a:pt x="3045134" y="69651"/>
                </a:lnTo>
                <a:lnTo>
                  <a:pt x="3054096" y="114046"/>
                </a:lnTo>
                <a:lnTo>
                  <a:pt x="3054096" y="570230"/>
                </a:lnTo>
                <a:lnTo>
                  <a:pt x="3045132" y="614624"/>
                </a:lnTo>
                <a:lnTo>
                  <a:pt x="3020690" y="650875"/>
                </a:lnTo>
                <a:lnTo>
                  <a:pt x="2984439" y="675314"/>
                </a:lnTo>
                <a:lnTo>
                  <a:pt x="2940050" y="684276"/>
                </a:lnTo>
                <a:lnTo>
                  <a:pt x="114046" y="684276"/>
                </a:lnTo>
                <a:lnTo>
                  <a:pt x="69656" y="675312"/>
                </a:lnTo>
                <a:lnTo>
                  <a:pt x="33405" y="650870"/>
                </a:lnTo>
                <a:lnTo>
                  <a:pt x="8963" y="614619"/>
                </a:lnTo>
                <a:lnTo>
                  <a:pt x="0" y="570230"/>
                </a:lnTo>
                <a:lnTo>
                  <a:pt x="0" y="114046"/>
                </a:lnTo>
                <a:close/>
              </a:path>
            </a:pathLst>
          </a:custGeom>
          <a:ln w="251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75963" y="1515910"/>
            <a:ext cx="258191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Noto Sans CJK JP Regular"/>
                <a:cs typeface="Noto Sans CJK JP Regular"/>
              </a:rPr>
              <a:t>「mBot主程式」</a:t>
            </a:r>
            <a:r>
              <a:rPr sz="1600" spc="-10" dirty="0">
                <a:latin typeface="Noto Sans CJK JP Regular"/>
                <a:cs typeface="Noto Sans CJK JP Regular"/>
              </a:rPr>
              <a:t>被</a:t>
            </a:r>
            <a:r>
              <a:rPr sz="1600" dirty="0">
                <a:latin typeface="Noto Sans CJK JP Regular"/>
                <a:cs typeface="Noto Sans CJK JP Regular"/>
              </a:rPr>
              <a:t>連點</a:t>
            </a:r>
            <a:r>
              <a:rPr sz="1600" spc="-10" dirty="0">
                <a:latin typeface="Noto Sans CJK JP Regular"/>
                <a:cs typeface="Noto Sans CJK JP Regular"/>
              </a:rPr>
              <a:t>兩</a:t>
            </a:r>
            <a:r>
              <a:rPr sz="1600" dirty="0">
                <a:latin typeface="Noto Sans CJK JP Regular"/>
                <a:cs typeface="Noto Sans CJK JP Regular"/>
              </a:rPr>
              <a:t>下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93214" y="1979676"/>
            <a:ext cx="307086" cy="518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46757" y="2000630"/>
            <a:ext cx="0" cy="299085"/>
          </a:xfrm>
          <a:custGeom>
            <a:avLst/>
            <a:gdLst/>
            <a:ahLst/>
            <a:cxnLst/>
            <a:rect l="l" t="t" r="r" b="b"/>
            <a:pathLst>
              <a:path h="299085">
                <a:moveTo>
                  <a:pt x="0" y="0"/>
                </a:moveTo>
                <a:lnTo>
                  <a:pt x="0" y="298958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02307" y="2223389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1252" y="2324480"/>
            <a:ext cx="2772410" cy="502920"/>
          </a:xfrm>
          <a:custGeom>
            <a:avLst/>
            <a:gdLst/>
            <a:ahLst/>
            <a:cxnLst/>
            <a:rect l="l" t="t" r="r" b="b"/>
            <a:pathLst>
              <a:path w="2772410" h="502919">
                <a:moveTo>
                  <a:pt x="0" y="0"/>
                </a:moveTo>
                <a:lnTo>
                  <a:pt x="2772156" y="0"/>
                </a:lnTo>
                <a:lnTo>
                  <a:pt x="2772156" y="502920"/>
                </a:lnTo>
                <a:lnTo>
                  <a:pt x="0" y="502920"/>
                </a:lnTo>
                <a:lnTo>
                  <a:pt x="0" y="0"/>
                </a:lnTo>
                <a:close/>
              </a:path>
            </a:pathLst>
          </a:custGeom>
          <a:ln w="251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73061" y="2324480"/>
            <a:ext cx="2772410" cy="502920"/>
          </a:xfrm>
          <a:prstGeom prst="rect">
            <a:avLst/>
          </a:prstGeom>
          <a:ln w="25146">
            <a:solidFill>
              <a:srgbClr val="000000"/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L="800735">
              <a:lnSpc>
                <a:spcPct val="100000"/>
              </a:lnSpc>
              <a:spcBef>
                <a:spcPts val="960"/>
              </a:spcBef>
            </a:pPr>
            <a:r>
              <a:rPr sz="1600" dirty="0">
                <a:latin typeface="Noto Sans CJK JP Regular"/>
                <a:cs typeface="Noto Sans CJK JP Regular"/>
              </a:rPr>
              <a:t>LED燈亮藍光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112264" y="2806445"/>
            <a:ext cx="307086" cy="5196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65807" y="2827401"/>
            <a:ext cx="0" cy="300990"/>
          </a:xfrm>
          <a:custGeom>
            <a:avLst/>
            <a:gdLst/>
            <a:ahLst/>
            <a:cxnLst/>
            <a:rect l="l" t="t" r="r" b="b"/>
            <a:pathLst>
              <a:path h="300989">
                <a:moveTo>
                  <a:pt x="0" y="0"/>
                </a:moveTo>
                <a:lnTo>
                  <a:pt x="0" y="300545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21357" y="3051746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70585" y="3153536"/>
            <a:ext cx="2771775" cy="502920"/>
          </a:xfrm>
          <a:custGeom>
            <a:avLst/>
            <a:gdLst/>
            <a:ahLst/>
            <a:cxnLst/>
            <a:rect l="l" t="t" r="r" b="b"/>
            <a:pathLst>
              <a:path w="2771775" h="502920">
                <a:moveTo>
                  <a:pt x="0" y="0"/>
                </a:moveTo>
                <a:lnTo>
                  <a:pt x="2771393" y="0"/>
                </a:lnTo>
                <a:lnTo>
                  <a:pt x="2771393" y="502919"/>
                </a:lnTo>
                <a:lnTo>
                  <a:pt x="0" y="502919"/>
                </a:lnTo>
                <a:lnTo>
                  <a:pt x="0" y="0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73061" y="3153536"/>
            <a:ext cx="2772410" cy="502920"/>
          </a:xfrm>
          <a:prstGeom prst="rect">
            <a:avLst/>
          </a:prstGeom>
          <a:ln w="25146">
            <a:solidFill>
              <a:srgbClr val="000000"/>
            </a:solidFill>
          </a:ln>
        </p:spPr>
        <p:txBody>
          <a:bodyPr vert="horz" wrap="square" lIns="0" tIns="1212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5"/>
              </a:spcBef>
            </a:pPr>
            <a:r>
              <a:rPr sz="1600" dirty="0">
                <a:latin typeface="Noto Sans CJK JP Regular"/>
                <a:cs typeface="Noto Sans CJK JP Regular"/>
              </a:rPr>
              <a:t>等待</a:t>
            </a:r>
            <a:r>
              <a:rPr sz="1600" spc="10" dirty="0">
                <a:latin typeface="Noto Sans CJK JP Regular"/>
                <a:cs typeface="Noto Sans CJK JP Regular"/>
              </a:rPr>
              <a:t>0.1</a:t>
            </a:r>
            <a:r>
              <a:rPr sz="1600" dirty="0">
                <a:latin typeface="Noto Sans CJK JP Regular"/>
                <a:cs typeface="Noto Sans CJK JP Regular"/>
              </a:rPr>
              <a:t>秒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102357" y="3633978"/>
            <a:ext cx="307086" cy="5196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55901" y="3654933"/>
            <a:ext cx="0" cy="300990"/>
          </a:xfrm>
          <a:custGeom>
            <a:avLst/>
            <a:gdLst/>
            <a:ahLst/>
            <a:cxnLst/>
            <a:rect l="l" t="t" r="r" b="b"/>
            <a:pathLst>
              <a:path h="300989">
                <a:moveTo>
                  <a:pt x="0" y="0"/>
                </a:moveTo>
                <a:lnTo>
                  <a:pt x="0" y="300545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11451" y="3879278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199"/>
                </a:lnTo>
                <a:lnTo>
                  <a:pt x="0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9155" y="3980307"/>
            <a:ext cx="2772410" cy="502920"/>
          </a:xfrm>
          <a:custGeom>
            <a:avLst/>
            <a:gdLst/>
            <a:ahLst/>
            <a:cxnLst/>
            <a:rect l="l" t="t" r="r" b="b"/>
            <a:pathLst>
              <a:path w="2772410" h="502920">
                <a:moveTo>
                  <a:pt x="0" y="0"/>
                </a:moveTo>
                <a:lnTo>
                  <a:pt x="2772156" y="0"/>
                </a:lnTo>
                <a:lnTo>
                  <a:pt x="2772156" y="502920"/>
                </a:lnTo>
                <a:lnTo>
                  <a:pt x="0" y="502920"/>
                </a:lnTo>
                <a:lnTo>
                  <a:pt x="0" y="0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73061" y="3980307"/>
            <a:ext cx="2772410" cy="502920"/>
          </a:xfrm>
          <a:prstGeom prst="rect">
            <a:avLst/>
          </a:prstGeom>
          <a:ln w="25146">
            <a:solidFill>
              <a:srgbClr val="000000"/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L="778510">
              <a:lnSpc>
                <a:spcPct val="100000"/>
              </a:lnSpc>
              <a:spcBef>
                <a:spcPts val="960"/>
              </a:spcBef>
            </a:pPr>
            <a:r>
              <a:rPr sz="1600" dirty="0">
                <a:latin typeface="Noto Sans CJK JP Regular"/>
                <a:cs typeface="Noto Sans CJK JP Regular"/>
              </a:rPr>
              <a:t>LED燈亮紅光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123694" y="4469129"/>
            <a:ext cx="307086" cy="5196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77236" y="4490084"/>
            <a:ext cx="0" cy="300990"/>
          </a:xfrm>
          <a:custGeom>
            <a:avLst/>
            <a:gdLst/>
            <a:ahLst/>
            <a:cxnLst/>
            <a:rect l="l" t="t" r="r" b="b"/>
            <a:pathLst>
              <a:path h="300989">
                <a:moveTo>
                  <a:pt x="0" y="0"/>
                </a:moveTo>
                <a:lnTo>
                  <a:pt x="0" y="300545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32786" y="4714430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199"/>
                </a:lnTo>
                <a:lnTo>
                  <a:pt x="0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81252" y="4815459"/>
            <a:ext cx="2772410" cy="502920"/>
          </a:xfrm>
          <a:custGeom>
            <a:avLst/>
            <a:gdLst/>
            <a:ahLst/>
            <a:cxnLst/>
            <a:rect l="l" t="t" r="r" b="b"/>
            <a:pathLst>
              <a:path w="2772410" h="502920">
                <a:moveTo>
                  <a:pt x="0" y="0"/>
                </a:moveTo>
                <a:lnTo>
                  <a:pt x="2772156" y="0"/>
                </a:lnTo>
                <a:lnTo>
                  <a:pt x="2772156" y="502920"/>
                </a:lnTo>
                <a:lnTo>
                  <a:pt x="0" y="502920"/>
                </a:lnTo>
                <a:lnTo>
                  <a:pt x="0" y="0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73061" y="4815459"/>
            <a:ext cx="2772410" cy="502920"/>
          </a:xfrm>
          <a:prstGeom prst="rect">
            <a:avLst/>
          </a:prstGeom>
          <a:ln w="25146">
            <a:solidFill>
              <a:srgbClr val="000000"/>
            </a:solidFill>
          </a:ln>
        </p:spPr>
        <p:txBody>
          <a:bodyPr vert="horz" wrap="square" lIns="0" tIns="121285" rIns="0" bIns="0" rtlCol="0">
            <a:spAutoFit/>
          </a:bodyPr>
          <a:lstStyle/>
          <a:p>
            <a:pPr marL="15240" algn="ctr">
              <a:lnSpc>
                <a:spcPct val="100000"/>
              </a:lnSpc>
              <a:spcBef>
                <a:spcPts val="955"/>
              </a:spcBef>
            </a:pPr>
            <a:r>
              <a:rPr sz="1600" dirty="0">
                <a:latin typeface="Noto Sans CJK JP Regular"/>
                <a:cs typeface="Noto Sans CJK JP Regular"/>
              </a:rPr>
              <a:t>等待</a:t>
            </a:r>
            <a:r>
              <a:rPr sz="1600" spc="10" dirty="0">
                <a:latin typeface="Noto Sans CJK JP Regular"/>
                <a:cs typeface="Noto Sans CJK JP Regular"/>
              </a:rPr>
              <a:t>0.1</a:t>
            </a:r>
            <a:r>
              <a:rPr sz="1600" dirty="0">
                <a:latin typeface="Noto Sans CJK JP Regular"/>
                <a:cs typeface="Noto Sans CJK JP Regular"/>
              </a:rPr>
              <a:t>秒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31876" y="2436876"/>
            <a:ext cx="502920" cy="3070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3405" y="2560701"/>
            <a:ext cx="283210" cy="8890"/>
          </a:xfrm>
          <a:custGeom>
            <a:avLst/>
            <a:gdLst/>
            <a:ahLst/>
            <a:cxnLst/>
            <a:rect l="l" t="t" r="r" b="b"/>
            <a:pathLst>
              <a:path w="283209" h="8889">
                <a:moveTo>
                  <a:pt x="0" y="0"/>
                </a:moveTo>
                <a:lnTo>
                  <a:pt x="283095" y="875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8954" y="2522664"/>
            <a:ext cx="78105" cy="88900"/>
          </a:xfrm>
          <a:custGeom>
            <a:avLst/>
            <a:gdLst/>
            <a:ahLst/>
            <a:cxnLst/>
            <a:rect l="l" t="t" r="r" b="b"/>
            <a:pathLst>
              <a:path w="78105" h="88900">
                <a:moveTo>
                  <a:pt x="2755" y="0"/>
                </a:moveTo>
                <a:lnTo>
                  <a:pt x="77546" y="46786"/>
                </a:lnTo>
                <a:lnTo>
                  <a:pt x="0" y="88861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3023" y="2560320"/>
            <a:ext cx="0" cy="3082925"/>
          </a:xfrm>
          <a:custGeom>
            <a:avLst/>
            <a:gdLst/>
            <a:ahLst/>
            <a:cxnLst/>
            <a:rect l="l" t="t" r="r" b="b"/>
            <a:pathLst>
              <a:path h="3082925">
                <a:moveTo>
                  <a:pt x="0" y="0"/>
                </a:moveTo>
                <a:lnTo>
                  <a:pt x="0" y="3082925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23694" y="5297423"/>
            <a:ext cx="307086" cy="5196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77236" y="5318378"/>
            <a:ext cx="0" cy="300990"/>
          </a:xfrm>
          <a:custGeom>
            <a:avLst/>
            <a:gdLst/>
            <a:ahLst/>
            <a:cxnLst/>
            <a:rect l="l" t="t" r="r" b="b"/>
            <a:pathLst>
              <a:path h="300989">
                <a:moveTo>
                  <a:pt x="0" y="0"/>
                </a:moveTo>
                <a:lnTo>
                  <a:pt x="0" y="300545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32786" y="5542724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3023" y="5643371"/>
            <a:ext cx="1703705" cy="0"/>
          </a:xfrm>
          <a:custGeom>
            <a:avLst/>
            <a:gdLst/>
            <a:ahLst/>
            <a:cxnLst/>
            <a:rect l="l" t="t" r="r" b="b"/>
            <a:pathLst>
              <a:path w="1703705">
                <a:moveTo>
                  <a:pt x="1703387" y="0"/>
                </a:moveTo>
                <a:lnTo>
                  <a:pt x="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26504" y="4142613"/>
            <a:ext cx="254000" cy="11226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400"/>
              </a:lnSpc>
              <a:spcBef>
                <a:spcPts val="90"/>
              </a:spcBef>
            </a:pPr>
            <a:r>
              <a:rPr sz="1800" dirty="0">
                <a:latin typeface="Noto Sans CJK JP Regular"/>
                <a:cs typeface="Noto Sans CJK JP Regular"/>
              </a:rPr>
              <a:t>重 複  </a:t>
            </a:r>
            <a:r>
              <a:rPr sz="1800" b="1" spc="-5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  <a:p>
            <a:pPr marL="12700" algn="just">
              <a:lnSpc>
                <a:spcPts val="2140"/>
              </a:lnSpc>
            </a:pPr>
            <a:r>
              <a:rPr sz="1800" dirty="0">
                <a:latin typeface="Noto Sans CJK JP Regular"/>
                <a:cs typeface="Noto Sans CJK JP Regular"/>
              </a:rPr>
              <a:t>次</a:t>
            </a:r>
            <a:endParaRPr sz="18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26860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33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070061" y="498601"/>
            <a:ext cx="48234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怎麼用按鈕讓蜂鳴器發</a:t>
            </a:r>
            <a:r>
              <a:rPr sz="2800" spc="-10" dirty="0"/>
              <a:t>出</a:t>
            </a:r>
            <a:r>
              <a:rPr sz="2800" dirty="0"/>
              <a:t>聲音</a:t>
            </a:r>
            <a:r>
              <a:rPr sz="2800" spc="30" dirty="0"/>
              <a:t>?</a:t>
            </a:r>
            <a:endParaRPr sz="2800"/>
          </a:p>
        </p:txBody>
      </p:sp>
      <p:sp>
        <p:nvSpPr>
          <p:cNvPr id="10" name="object 10"/>
          <p:cNvSpPr/>
          <p:nvPr/>
        </p:nvSpPr>
        <p:spPr>
          <a:xfrm>
            <a:off x="4029455" y="1844801"/>
            <a:ext cx="4680965" cy="28811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4637" y="2154554"/>
            <a:ext cx="3054350" cy="684530"/>
          </a:xfrm>
          <a:custGeom>
            <a:avLst/>
            <a:gdLst/>
            <a:ahLst/>
            <a:cxnLst/>
            <a:rect l="l" t="t" r="r" b="b"/>
            <a:pathLst>
              <a:path w="3054350" h="684530">
                <a:moveTo>
                  <a:pt x="0" y="114046"/>
                </a:moveTo>
                <a:lnTo>
                  <a:pt x="8963" y="69651"/>
                </a:lnTo>
                <a:lnTo>
                  <a:pt x="33405" y="33401"/>
                </a:lnTo>
                <a:lnTo>
                  <a:pt x="69656" y="8961"/>
                </a:lnTo>
                <a:lnTo>
                  <a:pt x="114046" y="0"/>
                </a:lnTo>
                <a:lnTo>
                  <a:pt x="2940050" y="0"/>
                </a:lnTo>
                <a:lnTo>
                  <a:pt x="2984444" y="8961"/>
                </a:lnTo>
                <a:lnTo>
                  <a:pt x="3020695" y="33401"/>
                </a:lnTo>
                <a:lnTo>
                  <a:pt x="3045134" y="69651"/>
                </a:lnTo>
                <a:lnTo>
                  <a:pt x="3054096" y="114046"/>
                </a:lnTo>
                <a:lnTo>
                  <a:pt x="3054096" y="570230"/>
                </a:lnTo>
                <a:lnTo>
                  <a:pt x="3045132" y="614624"/>
                </a:lnTo>
                <a:lnTo>
                  <a:pt x="3020690" y="650875"/>
                </a:lnTo>
                <a:lnTo>
                  <a:pt x="2984439" y="675314"/>
                </a:lnTo>
                <a:lnTo>
                  <a:pt x="2940050" y="684276"/>
                </a:lnTo>
                <a:lnTo>
                  <a:pt x="114046" y="684276"/>
                </a:lnTo>
                <a:lnTo>
                  <a:pt x="69656" y="675312"/>
                </a:lnTo>
                <a:lnTo>
                  <a:pt x="33405" y="650870"/>
                </a:lnTo>
                <a:lnTo>
                  <a:pt x="8963" y="614619"/>
                </a:lnTo>
                <a:lnTo>
                  <a:pt x="0" y="570230"/>
                </a:lnTo>
                <a:lnTo>
                  <a:pt x="0" y="114046"/>
                </a:lnTo>
                <a:close/>
              </a:path>
            </a:pathLst>
          </a:custGeom>
          <a:ln w="251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60063" y="2354109"/>
            <a:ext cx="258191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Noto Sans CJK JP Regular"/>
                <a:cs typeface="Noto Sans CJK JP Regular"/>
              </a:rPr>
              <a:t>「mBot主程式」</a:t>
            </a:r>
            <a:r>
              <a:rPr sz="1600" spc="-10" dirty="0">
                <a:latin typeface="Noto Sans CJK JP Regular"/>
                <a:cs typeface="Noto Sans CJK JP Regular"/>
              </a:rPr>
              <a:t>被</a:t>
            </a:r>
            <a:r>
              <a:rPr sz="1600" dirty="0">
                <a:latin typeface="Noto Sans CJK JP Regular"/>
                <a:cs typeface="Noto Sans CJK JP Regular"/>
              </a:rPr>
              <a:t>連點</a:t>
            </a:r>
            <a:r>
              <a:rPr sz="1600" spc="-10" dirty="0">
                <a:latin typeface="Noto Sans CJK JP Regular"/>
                <a:cs typeface="Noto Sans CJK JP Regular"/>
              </a:rPr>
              <a:t>兩</a:t>
            </a:r>
            <a:r>
              <a:rPr sz="1600" dirty="0">
                <a:latin typeface="Noto Sans CJK JP Regular"/>
                <a:cs typeface="Noto Sans CJK JP Regular"/>
              </a:rPr>
              <a:t>下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877567" y="2817876"/>
            <a:ext cx="307086" cy="518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31110" y="2838830"/>
            <a:ext cx="0" cy="299085"/>
          </a:xfrm>
          <a:custGeom>
            <a:avLst/>
            <a:gdLst/>
            <a:ahLst/>
            <a:cxnLst/>
            <a:rect l="l" t="t" r="r" b="b"/>
            <a:pathLst>
              <a:path h="299085">
                <a:moveTo>
                  <a:pt x="0" y="0"/>
                </a:moveTo>
                <a:lnTo>
                  <a:pt x="0" y="298958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86660" y="3061589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8561" y="3977259"/>
            <a:ext cx="2771775" cy="502920"/>
          </a:xfrm>
          <a:custGeom>
            <a:avLst/>
            <a:gdLst/>
            <a:ahLst/>
            <a:cxnLst/>
            <a:rect l="l" t="t" r="r" b="b"/>
            <a:pathLst>
              <a:path w="2771775" h="502920">
                <a:moveTo>
                  <a:pt x="0" y="0"/>
                </a:moveTo>
                <a:lnTo>
                  <a:pt x="2771393" y="0"/>
                </a:lnTo>
                <a:lnTo>
                  <a:pt x="2771393" y="502920"/>
                </a:lnTo>
                <a:lnTo>
                  <a:pt x="0" y="502920"/>
                </a:lnTo>
                <a:lnTo>
                  <a:pt x="0" y="0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78561" y="3977259"/>
            <a:ext cx="2771775" cy="502920"/>
          </a:xfrm>
          <a:prstGeom prst="rect">
            <a:avLst/>
          </a:prstGeom>
          <a:ln w="25146">
            <a:solidFill>
              <a:srgbClr val="000000"/>
            </a:solidFill>
          </a:ln>
        </p:spPr>
        <p:txBody>
          <a:bodyPr vert="horz" wrap="square" lIns="0" tIns="121285" rIns="0" bIns="0" rtlCol="0">
            <a:spAutoFit/>
          </a:bodyPr>
          <a:lstStyle/>
          <a:p>
            <a:pPr marL="672465">
              <a:lnSpc>
                <a:spcPct val="100000"/>
              </a:lnSpc>
              <a:spcBef>
                <a:spcPts val="955"/>
              </a:spcBef>
            </a:pPr>
            <a:r>
              <a:rPr sz="1600" dirty="0">
                <a:latin typeface="Noto Sans CJK JP Regular"/>
                <a:cs typeface="Noto Sans CJK JP Regular"/>
              </a:rPr>
              <a:t>蜂鳴器發出聲音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896617" y="3644646"/>
            <a:ext cx="307086" cy="5196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50160" y="3665601"/>
            <a:ext cx="0" cy="300990"/>
          </a:xfrm>
          <a:custGeom>
            <a:avLst/>
            <a:gdLst/>
            <a:ahLst/>
            <a:cxnLst/>
            <a:rect l="l" t="t" r="r" b="b"/>
            <a:pathLst>
              <a:path h="300989">
                <a:moveTo>
                  <a:pt x="0" y="0"/>
                </a:moveTo>
                <a:lnTo>
                  <a:pt x="0" y="300545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05710" y="3889946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6234" y="3175635"/>
            <a:ext cx="3389629" cy="568960"/>
          </a:xfrm>
          <a:custGeom>
            <a:avLst/>
            <a:gdLst/>
            <a:ahLst/>
            <a:cxnLst/>
            <a:rect l="l" t="t" r="r" b="b"/>
            <a:pathLst>
              <a:path w="3389629" h="568960">
                <a:moveTo>
                  <a:pt x="1694688" y="0"/>
                </a:moveTo>
                <a:lnTo>
                  <a:pt x="0" y="284225"/>
                </a:lnTo>
                <a:lnTo>
                  <a:pt x="1694688" y="568451"/>
                </a:lnTo>
                <a:lnTo>
                  <a:pt x="3389376" y="284225"/>
                </a:lnTo>
                <a:lnTo>
                  <a:pt x="16946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6234" y="3175635"/>
            <a:ext cx="3389629" cy="568960"/>
          </a:xfrm>
          <a:custGeom>
            <a:avLst/>
            <a:gdLst/>
            <a:ahLst/>
            <a:cxnLst/>
            <a:rect l="l" t="t" r="r" b="b"/>
            <a:pathLst>
              <a:path w="3389629" h="568960">
                <a:moveTo>
                  <a:pt x="0" y="284225"/>
                </a:moveTo>
                <a:lnTo>
                  <a:pt x="1694688" y="0"/>
                </a:lnTo>
                <a:lnTo>
                  <a:pt x="3389376" y="284225"/>
                </a:lnTo>
                <a:lnTo>
                  <a:pt x="1694688" y="568451"/>
                </a:lnTo>
                <a:lnTo>
                  <a:pt x="0" y="284225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325333" y="3316922"/>
            <a:ext cx="144970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Noto Sans CJK JP Regular"/>
                <a:cs typeface="Noto Sans CJK JP Regular"/>
              </a:rPr>
              <a:t>如果按鈕被按下</a:t>
            </a:r>
            <a:endParaRPr sz="16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26860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34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07199" y="247776"/>
            <a:ext cx="757872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練習</a:t>
            </a:r>
            <a:r>
              <a:rPr sz="2800" spc="-135" dirty="0"/>
              <a:t>:</a:t>
            </a:r>
            <a:r>
              <a:rPr sz="2800" dirty="0"/>
              <a:t>使用剛才練習，按鈕</a:t>
            </a:r>
            <a:r>
              <a:rPr sz="2800" spc="-10" dirty="0"/>
              <a:t>讓</a:t>
            </a:r>
            <a:r>
              <a:rPr sz="2800" dirty="0"/>
              <a:t>蜂鳴</a:t>
            </a:r>
            <a:r>
              <a:rPr sz="2800" spc="-10" dirty="0"/>
              <a:t>器</a:t>
            </a:r>
            <a:r>
              <a:rPr sz="2800" dirty="0"/>
              <a:t>發出</a:t>
            </a:r>
            <a:r>
              <a:rPr sz="2800" spc="-10" dirty="0"/>
              <a:t>聲</a:t>
            </a:r>
            <a:r>
              <a:rPr sz="2800" dirty="0"/>
              <a:t>音，並</a:t>
            </a:r>
            <a:endParaRPr sz="2800"/>
          </a:p>
          <a:p>
            <a:pPr marL="3252470">
              <a:lnSpc>
                <a:spcPct val="100000"/>
              </a:lnSpc>
            </a:pPr>
            <a:r>
              <a:rPr sz="2800" dirty="0"/>
              <a:t>執行閃爍</a:t>
            </a:r>
            <a:r>
              <a:rPr sz="2800" spc="70" dirty="0"/>
              <a:t>2</a:t>
            </a:r>
            <a:r>
              <a:rPr sz="2800" dirty="0"/>
              <a:t>次</a:t>
            </a:r>
            <a:endParaRPr sz="2800"/>
          </a:p>
        </p:txBody>
      </p:sp>
      <p:sp>
        <p:nvSpPr>
          <p:cNvPr id="10" name="object 10"/>
          <p:cNvSpPr/>
          <p:nvPr/>
        </p:nvSpPr>
        <p:spPr>
          <a:xfrm>
            <a:off x="1676780" y="4160901"/>
            <a:ext cx="2772410" cy="504190"/>
          </a:xfrm>
          <a:custGeom>
            <a:avLst/>
            <a:gdLst/>
            <a:ahLst/>
            <a:cxnLst/>
            <a:rect l="l" t="t" r="r" b="b"/>
            <a:pathLst>
              <a:path w="2772410" h="504189">
                <a:moveTo>
                  <a:pt x="0" y="0"/>
                </a:moveTo>
                <a:lnTo>
                  <a:pt x="2772156" y="0"/>
                </a:lnTo>
                <a:lnTo>
                  <a:pt x="2772156" y="503681"/>
                </a:lnTo>
                <a:lnTo>
                  <a:pt x="0" y="503681"/>
                </a:lnTo>
                <a:lnTo>
                  <a:pt x="0" y="0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456814" y="4270222"/>
            <a:ext cx="121031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60" dirty="0">
                <a:latin typeface="Noto Sans CJK JP Regular"/>
                <a:cs typeface="Noto Sans CJK JP Regular"/>
              </a:rPr>
              <a:t>L</a:t>
            </a:r>
            <a:r>
              <a:rPr sz="1600" spc="-55" dirty="0">
                <a:latin typeface="Noto Sans CJK JP Regular"/>
                <a:cs typeface="Noto Sans CJK JP Regular"/>
              </a:rPr>
              <a:t>E</a:t>
            </a:r>
            <a:r>
              <a:rPr sz="1600" spc="114" dirty="0">
                <a:latin typeface="Noto Sans CJK JP Regular"/>
                <a:cs typeface="Noto Sans CJK JP Regular"/>
              </a:rPr>
              <a:t>D</a:t>
            </a:r>
            <a:r>
              <a:rPr sz="1600" dirty="0">
                <a:latin typeface="Noto Sans CJK JP Regular"/>
                <a:cs typeface="Noto Sans CJK JP Regular"/>
              </a:rPr>
              <a:t>燈亮藍光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08064" y="4715255"/>
            <a:ext cx="307085" cy="8008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61606" y="4736210"/>
            <a:ext cx="0" cy="581660"/>
          </a:xfrm>
          <a:custGeom>
            <a:avLst/>
            <a:gdLst/>
            <a:ahLst/>
            <a:cxnLst/>
            <a:rect l="l" t="t" r="r" b="b"/>
            <a:pathLst>
              <a:path h="581660">
                <a:moveTo>
                  <a:pt x="0" y="0"/>
                </a:moveTo>
                <a:lnTo>
                  <a:pt x="0" y="581533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17156" y="5241544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199"/>
                </a:lnTo>
                <a:lnTo>
                  <a:pt x="0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42001" y="2570607"/>
            <a:ext cx="2772410" cy="502920"/>
          </a:xfrm>
          <a:custGeom>
            <a:avLst/>
            <a:gdLst/>
            <a:ahLst/>
            <a:cxnLst/>
            <a:rect l="l" t="t" r="r" b="b"/>
            <a:pathLst>
              <a:path w="2772409" h="502919">
                <a:moveTo>
                  <a:pt x="0" y="0"/>
                </a:moveTo>
                <a:lnTo>
                  <a:pt x="2772155" y="0"/>
                </a:lnTo>
                <a:lnTo>
                  <a:pt x="2772155" y="502920"/>
                </a:lnTo>
                <a:lnTo>
                  <a:pt x="0" y="502920"/>
                </a:lnTo>
                <a:lnTo>
                  <a:pt x="0" y="0"/>
                </a:lnTo>
                <a:close/>
              </a:path>
            </a:pathLst>
          </a:custGeom>
          <a:ln w="251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265633" y="2679547"/>
            <a:ext cx="92392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Noto Sans CJK JP Regular"/>
                <a:cs typeface="Noto Sans CJK JP Regular"/>
              </a:rPr>
              <a:t>等待</a:t>
            </a:r>
            <a:r>
              <a:rPr sz="1600" spc="50" dirty="0">
                <a:latin typeface="Noto Sans CJK JP Regular"/>
                <a:cs typeface="Noto Sans CJK JP Regular"/>
              </a:rPr>
              <a:t>0</a:t>
            </a:r>
            <a:r>
              <a:rPr sz="1600" spc="-10" dirty="0">
                <a:latin typeface="Noto Sans CJK JP Regular"/>
                <a:cs typeface="Noto Sans CJK JP Regular"/>
              </a:rPr>
              <a:t>.1</a:t>
            </a:r>
            <a:r>
              <a:rPr sz="1600" dirty="0">
                <a:latin typeface="Noto Sans CJK JP Regular"/>
                <a:cs typeface="Noto Sans CJK JP Regular"/>
              </a:rPr>
              <a:t>秒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74535" y="3052572"/>
            <a:ext cx="307085" cy="5196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28079" y="3073526"/>
            <a:ext cx="0" cy="300990"/>
          </a:xfrm>
          <a:custGeom>
            <a:avLst/>
            <a:gdLst/>
            <a:ahLst/>
            <a:cxnLst/>
            <a:rect l="l" t="t" r="r" b="b"/>
            <a:pathLst>
              <a:path h="300989">
                <a:moveTo>
                  <a:pt x="0" y="0"/>
                </a:moveTo>
                <a:lnTo>
                  <a:pt x="0" y="300545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83629" y="3297872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31333" y="3398901"/>
            <a:ext cx="2771775" cy="504190"/>
          </a:xfrm>
          <a:custGeom>
            <a:avLst/>
            <a:gdLst/>
            <a:ahLst/>
            <a:cxnLst/>
            <a:rect l="l" t="t" r="r" b="b"/>
            <a:pathLst>
              <a:path w="2771775" h="504189">
                <a:moveTo>
                  <a:pt x="0" y="0"/>
                </a:moveTo>
                <a:lnTo>
                  <a:pt x="2771393" y="0"/>
                </a:lnTo>
                <a:lnTo>
                  <a:pt x="2771393" y="503681"/>
                </a:lnTo>
                <a:lnTo>
                  <a:pt x="0" y="503681"/>
                </a:lnTo>
                <a:lnTo>
                  <a:pt x="0" y="0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111240" y="3508222"/>
            <a:ext cx="121031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60" dirty="0">
                <a:latin typeface="Noto Sans CJK JP Regular"/>
                <a:cs typeface="Noto Sans CJK JP Regular"/>
              </a:rPr>
              <a:t>L</a:t>
            </a:r>
            <a:r>
              <a:rPr sz="1600" spc="-55" dirty="0">
                <a:latin typeface="Noto Sans CJK JP Regular"/>
                <a:cs typeface="Noto Sans CJK JP Regular"/>
              </a:rPr>
              <a:t>E</a:t>
            </a:r>
            <a:r>
              <a:rPr sz="1600" spc="114" dirty="0">
                <a:latin typeface="Noto Sans CJK JP Regular"/>
                <a:cs typeface="Noto Sans CJK JP Regular"/>
              </a:rPr>
              <a:t>D</a:t>
            </a:r>
            <a:r>
              <a:rPr sz="1600" dirty="0">
                <a:latin typeface="Noto Sans CJK JP Regular"/>
                <a:cs typeface="Noto Sans CJK JP Regular"/>
              </a:rPr>
              <a:t>燈亮紅光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595109" y="3886200"/>
            <a:ext cx="307085" cy="5196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48653" y="3907154"/>
            <a:ext cx="0" cy="300990"/>
          </a:xfrm>
          <a:custGeom>
            <a:avLst/>
            <a:gdLst/>
            <a:ahLst/>
            <a:cxnLst/>
            <a:rect l="l" t="t" r="r" b="b"/>
            <a:pathLst>
              <a:path h="300989">
                <a:moveTo>
                  <a:pt x="0" y="0"/>
                </a:moveTo>
                <a:lnTo>
                  <a:pt x="0" y="300545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04203" y="4131500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53430" y="4232528"/>
            <a:ext cx="2772410" cy="504190"/>
          </a:xfrm>
          <a:custGeom>
            <a:avLst/>
            <a:gdLst/>
            <a:ahLst/>
            <a:cxnLst/>
            <a:rect l="l" t="t" r="r" b="b"/>
            <a:pathLst>
              <a:path w="2772409" h="504189">
                <a:moveTo>
                  <a:pt x="0" y="0"/>
                </a:moveTo>
                <a:lnTo>
                  <a:pt x="2772155" y="0"/>
                </a:lnTo>
                <a:lnTo>
                  <a:pt x="2772155" y="503682"/>
                </a:lnTo>
                <a:lnTo>
                  <a:pt x="0" y="503682"/>
                </a:lnTo>
                <a:lnTo>
                  <a:pt x="0" y="0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276746" y="4341660"/>
            <a:ext cx="92392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Noto Sans CJK JP Regular"/>
                <a:cs typeface="Noto Sans CJK JP Regular"/>
              </a:rPr>
              <a:t>等待</a:t>
            </a:r>
            <a:r>
              <a:rPr sz="1600" spc="50" dirty="0">
                <a:latin typeface="Noto Sans CJK JP Regular"/>
                <a:cs typeface="Noto Sans CJK JP Regular"/>
              </a:rPr>
              <a:t>0</a:t>
            </a:r>
            <a:r>
              <a:rPr sz="1600" spc="-10" dirty="0">
                <a:latin typeface="Noto Sans CJK JP Regular"/>
                <a:cs typeface="Noto Sans CJK JP Regular"/>
              </a:rPr>
              <a:t>.1</a:t>
            </a:r>
            <a:r>
              <a:rPr sz="1600" dirty="0">
                <a:latin typeface="Noto Sans CJK JP Regular"/>
                <a:cs typeface="Noto Sans CJK JP Regular"/>
              </a:rPr>
              <a:t>秒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004053" y="2699004"/>
            <a:ext cx="502920" cy="3070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45583" y="2822829"/>
            <a:ext cx="283210" cy="8890"/>
          </a:xfrm>
          <a:custGeom>
            <a:avLst/>
            <a:gdLst/>
            <a:ahLst/>
            <a:cxnLst/>
            <a:rect l="l" t="t" r="r" b="b"/>
            <a:pathLst>
              <a:path w="283210" h="8889">
                <a:moveTo>
                  <a:pt x="0" y="0"/>
                </a:moveTo>
                <a:lnTo>
                  <a:pt x="283095" y="875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51132" y="2784792"/>
            <a:ext cx="78105" cy="88900"/>
          </a:xfrm>
          <a:custGeom>
            <a:avLst/>
            <a:gdLst/>
            <a:ahLst/>
            <a:cxnLst/>
            <a:rect l="l" t="t" r="r" b="b"/>
            <a:pathLst>
              <a:path w="78104" h="88900">
                <a:moveTo>
                  <a:pt x="2755" y="0"/>
                </a:moveTo>
                <a:lnTo>
                  <a:pt x="77546" y="46786"/>
                </a:lnTo>
                <a:lnTo>
                  <a:pt x="0" y="88861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43221" y="4403597"/>
            <a:ext cx="601980" cy="0"/>
          </a:xfrm>
          <a:custGeom>
            <a:avLst/>
            <a:gdLst/>
            <a:ahLst/>
            <a:cxnLst/>
            <a:rect l="l" t="t" r="r" b="b"/>
            <a:pathLst>
              <a:path w="601979">
                <a:moveTo>
                  <a:pt x="601662" y="0"/>
                </a:moveTo>
                <a:lnTo>
                  <a:pt x="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002791" y="4209288"/>
            <a:ext cx="254000" cy="11226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400"/>
              </a:lnSpc>
              <a:spcBef>
                <a:spcPts val="90"/>
              </a:spcBef>
            </a:pPr>
            <a:r>
              <a:rPr sz="1800" dirty="0">
                <a:latin typeface="Noto Sans CJK JP Regular"/>
                <a:cs typeface="Noto Sans CJK JP Regular"/>
              </a:rPr>
              <a:t>重 複  </a:t>
            </a:r>
            <a:r>
              <a:rPr sz="1800" b="1" spc="-5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  <a:p>
            <a:pPr marL="12700" algn="just">
              <a:lnSpc>
                <a:spcPts val="2140"/>
              </a:lnSpc>
            </a:pPr>
            <a:r>
              <a:rPr sz="1800" dirty="0">
                <a:latin typeface="Noto Sans CJK JP Regular"/>
                <a:cs typeface="Noto Sans CJK JP Regular"/>
              </a:rPr>
              <a:t>次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518285" y="1518285"/>
            <a:ext cx="3054350" cy="684530"/>
          </a:xfrm>
          <a:custGeom>
            <a:avLst/>
            <a:gdLst/>
            <a:ahLst/>
            <a:cxnLst/>
            <a:rect l="l" t="t" r="r" b="b"/>
            <a:pathLst>
              <a:path w="3054350" h="684530">
                <a:moveTo>
                  <a:pt x="0" y="114046"/>
                </a:moveTo>
                <a:lnTo>
                  <a:pt x="8963" y="69651"/>
                </a:lnTo>
                <a:lnTo>
                  <a:pt x="33405" y="33401"/>
                </a:lnTo>
                <a:lnTo>
                  <a:pt x="69656" y="8961"/>
                </a:lnTo>
                <a:lnTo>
                  <a:pt x="114046" y="0"/>
                </a:lnTo>
                <a:lnTo>
                  <a:pt x="2940050" y="0"/>
                </a:lnTo>
                <a:lnTo>
                  <a:pt x="2984444" y="8961"/>
                </a:lnTo>
                <a:lnTo>
                  <a:pt x="3020695" y="33401"/>
                </a:lnTo>
                <a:lnTo>
                  <a:pt x="3045134" y="69651"/>
                </a:lnTo>
                <a:lnTo>
                  <a:pt x="3054096" y="114046"/>
                </a:lnTo>
                <a:lnTo>
                  <a:pt x="3054096" y="570230"/>
                </a:lnTo>
                <a:lnTo>
                  <a:pt x="3045132" y="614624"/>
                </a:lnTo>
                <a:lnTo>
                  <a:pt x="3020690" y="650875"/>
                </a:lnTo>
                <a:lnTo>
                  <a:pt x="2984439" y="675314"/>
                </a:lnTo>
                <a:lnTo>
                  <a:pt x="2940050" y="684276"/>
                </a:lnTo>
                <a:lnTo>
                  <a:pt x="114046" y="684276"/>
                </a:lnTo>
                <a:lnTo>
                  <a:pt x="69656" y="675312"/>
                </a:lnTo>
                <a:lnTo>
                  <a:pt x="33405" y="650870"/>
                </a:lnTo>
                <a:lnTo>
                  <a:pt x="8963" y="614619"/>
                </a:lnTo>
                <a:lnTo>
                  <a:pt x="0" y="570230"/>
                </a:lnTo>
                <a:lnTo>
                  <a:pt x="0" y="114046"/>
                </a:lnTo>
                <a:close/>
              </a:path>
            </a:pathLst>
          </a:custGeom>
          <a:ln w="251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753844" y="1717509"/>
            <a:ext cx="258191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Noto Sans CJK JP Regular"/>
                <a:cs typeface="Noto Sans CJK JP Regular"/>
              </a:rPr>
              <a:t>「mBot主程式」</a:t>
            </a:r>
            <a:r>
              <a:rPr sz="1600" spc="-10" dirty="0">
                <a:latin typeface="Noto Sans CJK JP Regular"/>
                <a:cs typeface="Noto Sans CJK JP Regular"/>
              </a:rPr>
              <a:t>被</a:t>
            </a:r>
            <a:r>
              <a:rPr sz="1600" dirty="0">
                <a:latin typeface="Noto Sans CJK JP Regular"/>
                <a:cs typeface="Noto Sans CJK JP Regular"/>
              </a:rPr>
              <a:t>連點</a:t>
            </a:r>
            <a:r>
              <a:rPr sz="1600" spc="-10" dirty="0">
                <a:latin typeface="Noto Sans CJK JP Regular"/>
                <a:cs typeface="Noto Sans CJK JP Regular"/>
              </a:rPr>
              <a:t>兩</a:t>
            </a:r>
            <a:r>
              <a:rPr sz="1600" dirty="0">
                <a:latin typeface="Noto Sans CJK JP Regular"/>
                <a:cs typeface="Noto Sans CJK JP Regular"/>
              </a:rPr>
              <a:t>下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871216" y="2181605"/>
            <a:ext cx="307086" cy="518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24758" y="2202560"/>
            <a:ext cx="0" cy="299085"/>
          </a:xfrm>
          <a:custGeom>
            <a:avLst/>
            <a:gdLst/>
            <a:ahLst/>
            <a:cxnLst/>
            <a:rect l="l" t="t" r="r" b="b"/>
            <a:pathLst>
              <a:path h="299085">
                <a:moveTo>
                  <a:pt x="0" y="0"/>
                </a:moveTo>
                <a:lnTo>
                  <a:pt x="0" y="298958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80308" y="2425319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72208" y="3340227"/>
            <a:ext cx="2771775" cy="504190"/>
          </a:xfrm>
          <a:custGeom>
            <a:avLst/>
            <a:gdLst/>
            <a:ahLst/>
            <a:cxnLst/>
            <a:rect l="l" t="t" r="r" b="b"/>
            <a:pathLst>
              <a:path w="2771775" h="504189">
                <a:moveTo>
                  <a:pt x="0" y="0"/>
                </a:moveTo>
                <a:lnTo>
                  <a:pt x="2771394" y="0"/>
                </a:lnTo>
                <a:lnTo>
                  <a:pt x="2771394" y="503681"/>
                </a:lnTo>
                <a:lnTo>
                  <a:pt x="0" y="503681"/>
                </a:lnTo>
                <a:lnTo>
                  <a:pt x="0" y="0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332418" y="3449485"/>
            <a:ext cx="144970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Noto Sans CJK JP Regular"/>
                <a:cs typeface="Noto Sans CJK JP Regular"/>
              </a:rPr>
              <a:t>蜂鳴器發出聲音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890266" y="3008376"/>
            <a:ext cx="307086" cy="5196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43808" y="3029330"/>
            <a:ext cx="0" cy="300990"/>
          </a:xfrm>
          <a:custGeom>
            <a:avLst/>
            <a:gdLst/>
            <a:ahLst/>
            <a:cxnLst/>
            <a:rect l="l" t="t" r="r" b="b"/>
            <a:pathLst>
              <a:path h="300989">
                <a:moveTo>
                  <a:pt x="0" y="0"/>
                </a:moveTo>
                <a:lnTo>
                  <a:pt x="0" y="300545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99358" y="3253676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49883" y="2538602"/>
            <a:ext cx="3389629" cy="568960"/>
          </a:xfrm>
          <a:custGeom>
            <a:avLst/>
            <a:gdLst/>
            <a:ahLst/>
            <a:cxnLst/>
            <a:rect l="l" t="t" r="r" b="b"/>
            <a:pathLst>
              <a:path w="3389629" h="568960">
                <a:moveTo>
                  <a:pt x="1694688" y="0"/>
                </a:moveTo>
                <a:lnTo>
                  <a:pt x="0" y="284225"/>
                </a:lnTo>
                <a:lnTo>
                  <a:pt x="1694688" y="568451"/>
                </a:lnTo>
                <a:lnTo>
                  <a:pt x="3389376" y="284225"/>
                </a:lnTo>
                <a:lnTo>
                  <a:pt x="16946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49883" y="2538602"/>
            <a:ext cx="3389629" cy="568960"/>
          </a:xfrm>
          <a:custGeom>
            <a:avLst/>
            <a:gdLst/>
            <a:ahLst/>
            <a:cxnLst/>
            <a:rect l="l" t="t" r="r" b="b"/>
            <a:pathLst>
              <a:path w="3389629" h="568960">
                <a:moveTo>
                  <a:pt x="0" y="284225"/>
                </a:moveTo>
                <a:lnTo>
                  <a:pt x="1694688" y="0"/>
                </a:lnTo>
                <a:lnTo>
                  <a:pt x="3389376" y="284225"/>
                </a:lnTo>
                <a:lnTo>
                  <a:pt x="1694688" y="568451"/>
                </a:lnTo>
                <a:lnTo>
                  <a:pt x="0" y="284225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319108" y="2680335"/>
            <a:ext cx="144970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Noto Sans CJK JP Regular"/>
                <a:cs typeface="Noto Sans CJK JP Regular"/>
              </a:rPr>
              <a:t>如果按鈕被按下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909316" y="3808476"/>
            <a:ext cx="307086" cy="5196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062858" y="3829430"/>
            <a:ext cx="0" cy="300990"/>
          </a:xfrm>
          <a:custGeom>
            <a:avLst/>
            <a:gdLst/>
            <a:ahLst/>
            <a:cxnLst/>
            <a:rect l="l" t="t" r="r" b="b"/>
            <a:pathLst>
              <a:path h="300989">
                <a:moveTo>
                  <a:pt x="0" y="0"/>
                </a:moveTo>
                <a:lnTo>
                  <a:pt x="0" y="300545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018408" y="4053776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058155" y="2832354"/>
            <a:ext cx="0" cy="1571625"/>
          </a:xfrm>
          <a:custGeom>
            <a:avLst/>
            <a:gdLst/>
            <a:ahLst/>
            <a:cxnLst/>
            <a:rect l="l" t="t" r="r" b="b"/>
            <a:pathLst>
              <a:path h="1571625">
                <a:moveTo>
                  <a:pt x="0" y="0"/>
                </a:moveTo>
                <a:lnTo>
                  <a:pt x="0" y="1571625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68552" y="5337047"/>
            <a:ext cx="5393055" cy="0"/>
          </a:xfrm>
          <a:custGeom>
            <a:avLst/>
            <a:gdLst/>
            <a:ahLst/>
            <a:cxnLst/>
            <a:rect l="l" t="t" r="r" b="b"/>
            <a:pathLst>
              <a:path w="5393055">
                <a:moveTo>
                  <a:pt x="5392737" y="0"/>
                </a:moveTo>
                <a:lnTo>
                  <a:pt x="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68552" y="4413503"/>
            <a:ext cx="0" cy="923925"/>
          </a:xfrm>
          <a:custGeom>
            <a:avLst/>
            <a:gdLst/>
            <a:ahLst/>
            <a:cxnLst/>
            <a:rect l="l" t="t" r="r" b="b"/>
            <a:pathLst>
              <a:path h="923925">
                <a:moveTo>
                  <a:pt x="0" y="0"/>
                </a:moveTo>
                <a:lnTo>
                  <a:pt x="0" y="923925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27403" y="4280153"/>
            <a:ext cx="502920" cy="3070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68933" y="4413884"/>
            <a:ext cx="283210" cy="0"/>
          </a:xfrm>
          <a:custGeom>
            <a:avLst/>
            <a:gdLst/>
            <a:ahLst/>
            <a:cxnLst/>
            <a:rect l="l" t="t" r="r" b="b"/>
            <a:pathLst>
              <a:path w="283210">
                <a:moveTo>
                  <a:pt x="0" y="0"/>
                </a:moveTo>
                <a:lnTo>
                  <a:pt x="283083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75816" y="4369434"/>
            <a:ext cx="76200" cy="88900"/>
          </a:xfrm>
          <a:custGeom>
            <a:avLst/>
            <a:gdLst/>
            <a:ahLst/>
            <a:cxnLst/>
            <a:rect l="l" t="t" r="r" b="b"/>
            <a:pathLst>
              <a:path w="76200" h="88900">
                <a:moveTo>
                  <a:pt x="0" y="0"/>
                </a:moveTo>
                <a:lnTo>
                  <a:pt x="76200" y="44450"/>
                </a:lnTo>
                <a:lnTo>
                  <a:pt x="0" y="8890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26860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35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38491" y="487489"/>
            <a:ext cx="686689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練習</a:t>
            </a:r>
            <a:r>
              <a:rPr sz="2800" spc="-135" dirty="0"/>
              <a:t>:</a:t>
            </a:r>
            <a:r>
              <a:rPr sz="2800" dirty="0"/>
              <a:t>使用剛才練習，按鈕</a:t>
            </a:r>
            <a:r>
              <a:rPr sz="2800" spc="-10" dirty="0"/>
              <a:t>讓</a:t>
            </a:r>
            <a:r>
              <a:rPr sz="2800" dirty="0"/>
              <a:t>蜂鳴</a:t>
            </a:r>
            <a:r>
              <a:rPr sz="2800" spc="-10" dirty="0"/>
              <a:t>器</a:t>
            </a:r>
            <a:r>
              <a:rPr sz="2800" dirty="0"/>
              <a:t>發出</a:t>
            </a:r>
            <a:r>
              <a:rPr sz="2800" spc="-10" dirty="0"/>
              <a:t>聲</a:t>
            </a:r>
            <a:r>
              <a:rPr sz="2800" dirty="0"/>
              <a:t>音</a:t>
            </a:r>
            <a:endParaRPr sz="2800"/>
          </a:p>
          <a:p>
            <a:pPr marL="2541270">
              <a:lnSpc>
                <a:spcPct val="100000"/>
              </a:lnSpc>
            </a:pPr>
            <a:r>
              <a:rPr sz="2800" dirty="0"/>
              <a:t>，並執行閃爍</a:t>
            </a:r>
            <a:r>
              <a:rPr sz="2800" spc="70" dirty="0"/>
              <a:t>2</a:t>
            </a:r>
            <a:r>
              <a:rPr sz="2800" dirty="0"/>
              <a:t>次</a:t>
            </a:r>
            <a:endParaRPr sz="2800"/>
          </a:p>
        </p:txBody>
      </p:sp>
      <p:sp>
        <p:nvSpPr>
          <p:cNvPr id="10" name="object 10"/>
          <p:cNvSpPr/>
          <p:nvPr/>
        </p:nvSpPr>
        <p:spPr>
          <a:xfrm>
            <a:off x="1846326" y="1520952"/>
            <a:ext cx="5451348" cy="42245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26860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36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71738" y="498601"/>
            <a:ext cx="50190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試題</a:t>
            </a:r>
            <a:r>
              <a:rPr sz="2800" spc="-135" dirty="0"/>
              <a:t>:</a:t>
            </a:r>
            <a:r>
              <a:rPr sz="2800" dirty="0"/>
              <a:t>使用按鈕控制</a:t>
            </a:r>
            <a:r>
              <a:rPr sz="2800" spc="-20" dirty="0"/>
              <a:t>LED</a:t>
            </a:r>
            <a:r>
              <a:rPr sz="2800" dirty="0"/>
              <a:t>和蜂</a:t>
            </a:r>
            <a:r>
              <a:rPr sz="2800" spc="-10" dirty="0"/>
              <a:t>鳴</a:t>
            </a:r>
            <a:r>
              <a:rPr sz="2800" dirty="0"/>
              <a:t>器</a:t>
            </a:r>
            <a:endParaRPr sz="2800"/>
          </a:p>
        </p:txBody>
      </p:sp>
      <p:sp>
        <p:nvSpPr>
          <p:cNvPr id="10" name="object 10"/>
          <p:cNvSpPr/>
          <p:nvPr/>
        </p:nvSpPr>
        <p:spPr>
          <a:xfrm>
            <a:off x="3653028" y="1773173"/>
            <a:ext cx="1696974" cy="15460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11217" y="3154679"/>
            <a:ext cx="307086" cy="8039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64760" y="3175635"/>
            <a:ext cx="0" cy="584835"/>
          </a:xfrm>
          <a:custGeom>
            <a:avLst/>
            <a:gdLst/>
            <a:ahLst/>
            <a:cxnLst/>
            <a:rect l="l" t="t" r="r" b="b"/>
            <a:pathLst>
              <a:path h="584835">
                <a:moveTo>
                  <a:pt x="0" y="0"/>
                </a:moveTo>
                <a:lnTo>
                  <a:pt x="0" y="584708"/>
                </a:lnTo>
              </a:path>
            </a:pathLst>
          </a:custGeom>
          <a:ln w="25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20310" y="3684142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199"/>
                </a:lnTo>
                <a:lnTo>
                  <a:pt x="0" y="0"/>
                </a:lnTo>
              </a:path>
            </a:pathLst>
          </a:custGeom>
          <a:ln w="25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982086" y="3824859"/>
            <a:ext cx="3167380" cy="1205230"/>
          </a:xfrm>
          <a:prstGeom prst="rect">
            <a:avLst/>
          </a:prstGeom>
          <a:ln w="25146">
            <a:solidFill>
              <a:srgbClr val="FF0000"/>
            </a:solidFill>
          </a:ln>
        </p:spPr>
        <p:txBody>
          <a:bodyPr vert="horz" wrap="square" lIns="0" tIns="181610" rIns="0" bIns="0" rtlCol="0">
            <a:spAutoFit/>
          </a:bodyPr>
          <a:lstStyle/>
          <a:p>
            <a:pPr marL="96520" marR="90170" algn="ctr">
              <a:lnSpc>
                <a:spcPct val="100000"/>
              </a:lnSpc>
              <a:spcBef>
                <a:spcPts val="1430"/>
              </a:spcBef>
            </a:pPr>
            <a:r>
              <a:rPr sz="1800" dirty="0">
                <a:latin typeface="Noto Sans CJK JP Regular"/>
                <a:cs typeface="Noto Sans CJK JP Regular"/>
              </a:rPr>
              <a:t>作一個判斷式成立的話就執行 如果下面的程式，不成立的話 就執行否則下面的程式</a:t>
            </a:r>
            <a:endParaRPr sz="18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26860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37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71738" y="498601"/>
            <a:ext cx="50190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試題</a:t>
            </a:r>
            <a:r>
              <a:rPr sz="2800" spc="-135" dirty="0"/>
              <a:t>:</a:t>
            </a:r>
            <a:r>
              <a:rPr sz="2800" dirty="0"/>
              <a:t>使用按鈕控制</a:t>
            </a:r>
            <a:r>
              <a:rPr sz="2800" spc="-20" dirty="0"/>
              <a:t>LED</a:t>
            </a:r>
            <a:r>
              <a:rPr sz="2800" dirty="0"/>
              <a:t>和蜂</a:t>
            </a:r>
            <a:r>
              <a:rPr sz="2800" spc="-10" dirty="0"/>
              <a:t>鳴</a:t>
            </a:r>
            <a:r>
              <a:rPr sz="2800" dirty="0"/>
              <a:t>器</a:t>
            </a:r>
            <a:endParaRPr sz="2800"/>
          </a:p>
        </p:txBody>
      </p:sp>
      <p:sp>
        <p:nvSpPr>
          <p:cNvPr id="10" name="object 10"/>
          <p:cNvSpPr/>
          <p:nvPr/>
        </p:nvSpPr>
        <p:spPr>
          <a:xfrm>
            <a:off x="3065907" y="1413128"/>
            <a:ext cx="2819400" cy="797560"/>
          </a:xfrm>
          <a:custGeom>
            <a:avLst/>
            <a:gdLst/>
            <a:ahLst/>
            <a:cxnLst/>
            <a:rect l="l" t="t" r="r" b="b"/>
            <a:pathLst>
              <a:path w="2819400" h="797560">
                <a:moveTo>
                  <a:pt x="0" y="132841"/>
                </a:moveTo>
                <a:lnTo>
                  <a:pt x="6772" y="90853"/>
                </a:lnTo>
                <a:lnTo>
                  <a:pt x="25630" y="54386"/>
                </a:lnTo>
                <a:lnTo>
                  <a:pt x="54386" y="25630"/>
                </a:lnTo>
                <a:lnTo>
                  <a:pt x="90853" y="6772"/>
                </a:lnTo>
                <a:lnTo>
                  <a:pt x="132842" y="0"/>
                </a:lnTo>
                <a:lnTo>
                  <a:pt x="2686558" y="0"/>
                </a:lnTo>
                <a:lnTo>
                  <a:pt x="2728546" y="6772"/>
                </a:lnTo>
                <a:lnTo>
                  <a:pt x="2765013" y="25630"/>
                </a:lnTo>
                <a:lnTo>
                  <a:pt x="2793769" y="54386"/>
                </a:lnTo>
                <a:lnTo>
                  <a:pt x="2812627" y="90853"/>
                </a:lnTo>
                <a:lnTo>
                  <a:pt x="2819400" y="132841"/>
                </a:lnTo>
                <a:lnTo>
                  <a:pt x="2819400" y="664197"/>
                </a:lnTo>
                <a:lnTo>
                  <a:pt x="2812627" y="706187"/>
                </a:lnTo>
                <a:lnTo>
                  <a:pt x="2793769" y="742657"/>
                </a:lnTo>
                <a:lnTo>
                  <a:pt x="2765013" y="771417"/>
                </a:lnTo>
                <a:lnTo>
                  <a:pt x="2728546" y="790278"/>
                </a:lnTo>
                <a:lnTo>
                  <a:pt x="2686558" y="797051"/>
                </a:lnTo>
                <a:lnTo>
                  <a:pt x="132842" y="797051"/>
                </a:lnTo>
                <a:lnTo>
                  <a:pt x="90853" y="790278"/>
                </a:lnTo>
                <a:lnTo>
                  <a:pt x="54386" y="771417"/>
                </a:lnTo>
                <a:lnTo>
                  <a:pt x="25630" y="742657"/>
                </a:lnTo>
                <a:lnTo>
                  <a:pt x="6772" y="706187"/>
                </a:lnTo>
                <a:lnTo>
                  <a:pt x="0" y="664197"/>
                </a:lnTo>
                <a:lnTo>
                  <a:pt x="0" y="132841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183737" y="1669097"/>
            <a:ext cx="258191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Noto Sans CJK JP Regular"/>
                <a:cs typeface="Noto Sans CJK JP Regular"/>
              </a:rPr>
              <a:t>「mBot主程式」</a:t>
            </a:r>
            <a:r>
              <a:rPr sz="1600" spc="-10" dirty="0">
                <a:latin typeface="Noto Sans CJK JP Regular"/>
                <a:cs typeface="Noto Sans CJK JP Regular"/>
              </a:rPr>
              <a:t>被</a:t>
            </a:r>
            <a:r>
              <a:rPr sz="1600" dirty="0">
                <a:latin typeface="Noto Sans CJK JP Regular"/>
                <a:cs typeface="Noto Sans CJK JP Regular"/>
              </a:rPr>
              <a:t>連點</a:t>
            </a:r>
            <a:r>
              <a:rPr sz="1600" spc="-10" dirty="0">
                <a:latin typeface="Noto Sans CJK JP Regular"/>
                <a:cs typeface="Noto Sans CJK JP Regular"/>
              </a:rPr>
              <a:t>兩</a:t>
            </a:r>
            <a:r>
              <a:rPr sz="1600" dirty="0">
                <a:latin typeface="Noto Sans CJK JP Regular"/>
                <a:cs typeface="Noto Sans CJK JP Regular"/>
              </a:rPr>
              <a:t>下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5052" y="4375784"/>
            <a:ext cx="2794635" cy="568960"/>
          </a:xfrm>
          <a:prstGeom prst="rect">
            <a:avLst/>
          </a:prstGeom>
          <a:ln w="25146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89330" marR="85090" indent="-897890">
              <a:lnSpc>
                <a:spcPct val="100000"/>
              </a:lnSpc>
              <a:spcBef>
                <a:spcPts val="254"/>
              </a:spcBef>
            </a:pPr>
            <a:r>
              <a:rPr sz="1600" spc="-55" dirty="0">
                <a:latin typeface="Noto Sans CJK JP Regular"/>
                <a:cs typeface="Noto Sans CJK JP Regular"/>
              </a:rPr>
              <a:t>L</a:t>
            </a:r>
            <a:r>
              <a:rPr sz="1600" spc="-60" dirty="0">
                <a:latin typeface="Noto Sans CJK JP Regular"/>
                <a:cs typeface="Noto Sans CJK JP Regular"/>
              </a:rPr>
              <a:t>E</a:t>
            </a:r>
            <a:r>
              <a:rPr sz="1600" spc="114" dirty="0">
                <a:latin typeface="Noto Sans CJK JP Regular"/>
                <a:cs typeface="Noto Sans CJK JP Regular"/>
              </a:rPr>
              <a:t>D</a:t>
            </a:r>
            <a:r>
              <a:rPr sz="1600" spc="50" dirty="0">
                <a:latin typeface="Noto Sans CJK JP Regular"/>
                <a:cs typeface="Noto Sans CJK JP Regular"/>
              </a:rPr>
              <a:t>1</a:t>
            </a:r>
            <a:r>
              <a:rPr sz="1600" dirty="0">
                <a:latin typeface="Noto Sans CJK JP Regular"/>
                <a:cs typeface="Noto Sans CJK JP Regular"/>
              </a:rPr>
              <a:t>與</a:t>
            </a:r>
            <a:r>
              <a:rPr sz="1600" spc="-55" dirty="0">
                <a:latin typeface="Noto Sans CJK JP Regular"/>
                <a:cs typeface="Noto Sans CJK JP Regular"/>
              </a:rPr>
              <a:t>L</a:t>
            </a:r>
            <a:r>
              <a:rPr sz="1600" spc="-60" dirty="0">
                <a:latin typeface="Noto Sans CJK JP Regular"/>
                <a:cs typeface="Noto Sans CJK JP Regular"/>
              </a:rPr>
              <a:t>E</a:t>
            </a:r>
            <a:r>
              <a:rPr sz="1600" spc="114" dirty="0">
                <a:latin typeface="Noto Sans CJK JP Regular"/>
                <a:cs typeface="Noto Sans CJK JP Regular"/>
              </a:rPr>
              <a:t>D</a:t>
            </a:r>
            <a:r>
              <a:rPr sz="1600" spc="50" dirty="0">
                <a:latin typeface="Noto Sans CJK JP Regular"/>
                <a:cs typeface="Noto Sans CJK JP Regular"/>
              </a:rPr>
              <a:t>2</a:t>
            </a:r>
            <a:r>
              <a:rPr sz="1600" dirty="0">
                <a:latin typeface="Noto Sans CJK JP Regular"/>
                <a:cs typeface="Noto Sans CJK JP Regular"/>
              </a:rPr>
              <a:t>都會亮紅燈並發 出警告聲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94984" y="4362830"/>
            <a:ext cx="2740660" cy="549910"/>
          </a:xfrm>
          <a:prstGeom prst="rect">
            <a:avLst/>
          </a:prstGeom>
          <a:ln w="25146">
            <a:solidFill>
              <a:srgbClr val="000000"/>
            </a:solidFill>
          </a:ln>
        </p:spPr>
        <p:txBody>
          <a:bodyPr vert="horz" wrap="square" lIns="0" tIns="144780" rIns="0" bIns="0" rtlCol="0">
            <a:spAutoFit/>
          </a:bodyPr>
          <a:lstStyle/>
          <a:p>
            <a:pPr marL="368935">
              <a:lnSpc>
                <a:spcPct val="100000"/>
              </a:lnSpc>
              <a:spcBef>
                <a:spcPts val="1140"/>
              </a:spcBef>
            </a:pPr>
            <a:r>
              <a:rPr sz="1600" spc="10" dirty="0">
                <a:latin typeface="Noto Sans CJK JP Regular"/>
                <a:cs typeface="Noto Sans CJK JP Regular"/>
              </a:rPr>
              <a:t>LED1</a:t>
            </a:r>
            <a:r>
              <a:rPr sz="1600" dirty="0">
                <a:latin typeface="Noto Sans CJK JP Regular"/>
                <a:cs typeface="Noto Sans CJK JP Regular"/>
              </a:rPr>
              <a:t>與</a:t>
            </a:r>
            <a:r>
              <a:rPr sz="1600" spc="10" dirty="0">
                <a:latin typeface="Noto Sans CJK JP Regular"/>
                <a:cs typeface="Noto Sans CJK JP Regular"/>
              </a:rPr>
              <a:t>LED2</a:t>
            </a:r>
            <a:r>
              <a:rPr sz="1600" dirty="0">
                <a:latin typeface="Noto Sans CJK JP Regular"/>
                <a:cs typeface="Noto Sans CJK JP Regular"/>
              </a:rPr>
              <a:t>都不會亮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475226" y="2209800"/>
            <a:ext cx="0" cy="478155"/>
          </a:xfrm>
          <a:custGeom>
            <a:avLst/>
            <a:gdLst/>
            <a:ahLst/>
            <a:cxnLst/>
            <a:rect l="l" t="t" r="r" b="b"/>
            <a:pathLst>
              <a:path h="478155">
                <a:moveTo>
                  <a:pt x="0" y="0"/>
                </a:moveTo>
                <a:lnTo>
                  <a:pt x="0" y="477837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18063" y="2668587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33600" y="3068573"/>
            <a:ext cx="697230" cy="1184275"/>
          </a:xfrm>
          <a:custGeom>
            <a:avLst/>
            <a:gdLst/>
            <a:ahLst/>
            <a:cxnLst/>
            <a:rect l="l" t="t" r="r" b="b"/>
            <a:pathLst>
              <a:path w="697230" h="1184275">
                <a:moveTo>
                  <a:pt x="696912" y="0"/>
                </a:moveTo>
                <a:lnTo>
                  <a:pt x="0" y="0"/>
                </a:lnTo>
                <a:lnTo>
                  <a:pt x="0" y="1184275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76450" y="4233798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95821" y="3083051"/>
            <a:ext cx="768350" cy="1184275"/>
          </a:xfrm>
          <a:custGeom>
            <a:avLst/>
            <a:gdLst/>
            <a:ahLst/>
            <a:cxnLst/>
            <a:rect l="l" t="t" r="r" b="b"/>
            <a:pathLst>
              <a:path w="768350" h="1184275">
                <a:moveTo>
                  <a:pt x="0" y="0"/>
                </a:moveTo>
                <a:lnTo>
                  <a:pt x="0" y="520"/>
                </a:lnTo>
                <a:lnTo>
                  <a:pt x="768350" y="520"/>
                </a:lnTo>
                <a:lnTo>
                  <a:pt x="768350" y="1184275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07021" y="4248277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690052" y="3207575"/>
            <a:ext cx="254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Noto Sans CJK JP Regular"/>
                <a:cs typeface="Noto Sans CJK JP Regular"/>
              </a:rPr>
              <a:t>正 確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39876" y="3283699"/>
            <a:ext cx="254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Noto Sans CJK JP Regular"/>
                <a:cs typeface="Noto Sans CJK JP Regular"/>
              </a:rPr>
              <a:t>錯 誤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831210" y="2783204"/>
            <a:ext cx="3375025" cy="601980"/>
          </a:xfrm>
          <a:custGeom>
            <a:avLst/>
            <a:gdLst/>
            <a:ahLst/>
            <a:cxnLst/>
            <a:rect l="l" t="t" r="r" b="b"/>
            <a:pathLst>
              <a:path w="3375025" h="601979">
                <a:moveTo>
                  <a:pt x="1687449" y="0"/>
                </a:moveTo>
                <a:lnTo>
                  <a:pt x="0" y="300989"/>
                </a:lnTo>
                <a:lnTo>
                  <a:pt x="1687449" y="601979"/>
                </a:lnTo>
                <a:lnTo>
                  <a:pt x="3374898" y="300989"/>
                </a:lnTo>
                <a:lnTo>
                  <a:pt x="16874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31210" y="2783204"/>
            <a:ext cx="3375025" cy="601980"/>
          </a:xfrm>
          <a:custGeom>
            <a:avLst/>
            <a:gdLst/>
            <a:ahLst/>
            <a:cxnLst/>
            <a:rect l="l" t="t" r="r" b="b"/>
            <a:pathLst>
              <a:path w="3375025" h="601979">
                <a:moveTo>
                  <a:pt x="0" y="300989"/>
                </a:moveTo>
                <a:lnTo>
                  <a:pt x="1687449" y="0"/>
                </a:lnTo>
                <a:lnTo>
                  <a:pt x="3374898" y="300989"/>
                </a:lnTo>
                <a:lnTo>
                  <a:pt x="1687449" y="601979"/>
                </a:lnTo>
                <a:lnTo>
                  <a:pt x="0" y="300989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793299" y="2941484"/>
            <a:ext cx="144970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Noto Sans CJK JP Regular"/>
                <a:cs typeface="Noto Sans CJK JP Regular"/>
              </a:rPr>
              <a:t>判斷按鈕被按下</a:t>
            </a:r>
            <a:endParaRPr sz="16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26860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38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098544" y="459105"/>
            <a:ext cx="10420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Noto Sans CJK JP Regular"/>
                <a:cs typeface="Noto Sans CJK JP Regular"/>
              </a:rPr>
              <a:t>答案</a:t>
            </a:r>
            <a:endParaRPr sz="4000">
              <a:latin typeface="Noto Sans CJK JP Regular"/>
              <a:cs typeface="Noto Sans CJK JP Regular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20774" y="1773173"/>
            <a:ext cx="6003798" cy="3456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06523" y="1732606"/>
            <a:ext cx="2964843" cy="26704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44640" y="6380405"/>
            <a:ext cx="26860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39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172777" y="282828"/>
            <a:ext cx="2768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超音波感應器</a:t>
            </a:r>
            <a:endParaRPr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134620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4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96252" y="1241933"/>
            <a:ext cx="8190230" cy="3522979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355600" marR="5080" indent="-342900">
              <a:lnSpc>
                <a:spcPct val="79500"/>
              </a:lnSpc>
              <a:spcBef>
                <a:spcPts val="790"/>
              </a:spcBef>
              <a:buFont typeface="Wingdings"/>
              <a:buChar char=""/>
              <a:tabLst>
                <a:tab pos="356235" algn="l"/>
              </a:tabLst>
            </a:pPr>
            <a:r>
              <a:rPr sz="2800" dirty="0">
                <a:latin typeface="Noto Sans CJK JP Regular"/>
                <a:cs typeface="Noto Sans CJK JP Regular"/>
              </a:rPr>
              <a:t>每</a:t>
            </a:r>
            <a:r>
              <a:rPr sz="2800" spc="-10" dirty="0">
                <a:latin typeface="Noto Sans CJK JP Regular"/>
                <a:cs typeface="Noto Sans CJK JP Regular"/>
              </a:rPr>
              <a:t>個</a:t>
            </a:r>
            <a:r>
              <a:rPr sz="2800" dirty="0">
                <a:latin typeface="Noto Sans CJK JP Regular"/>
                <a:cs typeface="Noto Sans CJK JP Regular"/>
              </a:rPr>
              <a:t>感</a:t>
            </a:r>
            <a:r>
              <a:rPr sz="2800" spc="-10" dirty="0">
                <a:latin typeface="Noto Sans CJK JP Regular"/>
                <a:cs typeface="Noto Sans CJK JP Regular"/>
              </a:rPr>
              <a:t>測</a:t>
            </a:r>
            <a:r>
              <a:rPr sz="2800" dirty="0">
                <a:latin typeface="Noto Sans CJK JP Regular"/>
                <a:cs typeface="Noto Sans CJK JP Regular"/>
              </a:rPr>
              <a:t>器</a:t>
            </a:r>
            <a:r>
              <a:rPr sz="2800" spc="-10" dirty="0">
                <a:latin typeface="Noto Sans CJK JP Regular"/>
                <a:cs typeface="Noto Sans CJK JP Regular"/>
              </a:rPr>
              <a:t>由</a:t>
            </a:r>
            <a:r>
              <a:rPr sz="2800" dirty="0">
                <a:latin typeface="Noto Sans CJK JP Regular"/>
                <a:cs typeface="Noto Sans CJK JP Regular"/>
              </a:rPr>
              <a:t>兩</a:t>
            </a:r>
            <a:r>
              <a:rPr sz="2800" spc="-10" dirty="0">
                <a:latin typeface="Noto Sans CJK JP Regular"/>
                <a:cs typeface="Noto Sans CJK JP Regular"/>
              </a:rPr>
              <a:t>個</a:t>
            </a:r>
            <a:r>
              <a:rPr sz="2800" dirty="0">
                <a:latin typeface="Noto Sans CJK JP Regular"/>
                <a:cs typeface="Noto Sans CJK JP Regular"/>
              </a:rPr>
              <a:t>元</a:t>
            </a:r>
            <a:r>
              <a:rPr sz="2800" spc="-10" dirty="0">
                <a:latin typeface="Noto Sans CJK JP Regular"/>
                <a:cs typeface="Noto Sans CJK JP Regular"/>
              </a:rPr>
              <a:t>件</a:t>
            </a:r>
            <a:r>
              <a:rPr sz="2800" dirty="0">
                <a:latin typeface="Noto Sans CJK JP Regular"/>
                <a:cs typeface="Noto Sans CJK JP Regular"/>
              </a:rPr>
              <a:t>組</a:t>
            </a:r>
            <a:r>
              <a:rPr sz="2800" spc="-10" dirty="0">
                <a:latin typeface="Noto Sans CJK JP Regular"/>
                <a:cs typeface="Noto Sans CJK JP Regular"/>
              </a:rPr>
              <a:t>成</a:t>
            </a:r>
            <a:r>
              <a:rPr sz="2800" dirty="0">
                <a:latin typeface="Noto Sans CJK JP Regular"/>
                <a:cs typeface="Noto Sans CJK JP Regular"/>
              </a:rPr>
              <a:t>，</a:t>
            </a:r>
            <a:r>
              <a:rPr sz="2800" spc="-10" dirty="0">
                <a:latin typeface="Noto Sans CJK JP Regular"/>
                <a:cs typeface="Noto Sans CJK JP Regular"/>
              </a:rPr>
              <a:t>一</a:t>
            </a:r>
            <a:r>
              <a:rPr sz="2800" dirty="0">
                <a:latin typeface="Noto Sans CJK JP Regular"/>
                <a:cs typeface="Noto Sans CJK JP Regular"/>
              </a:rPr>
              <a:t>個</a:t>
            </a:r>
            <a:r>
              <a:rPr sz="2800" spc="-10" dirty="0">
                <a:latin typeface="Noto Sans CJK JP Regular"/>
                <a:cs typeface="Noto Sans CJK JP Regular"/>
              </a:rPr>
              <a:t>是</a:t>
            </a:r>
            <a:r>
              <a:rPr sz="2800" dirty="0">
                <a:latin typeface="Noto Sans CJK JP Regular"/>
                <a:cs typeface="Noto Sans CJK JP Regular"/>
              </a:rPr>
              <a:t>紅</a:t>
            </a:r>
            <a:r>
              <a:rPr sz="2800" spc="-10" dirty="0">
                <a:latin typeface="Noto Sans CJK JP Regular"/>
                <a:cs typeface="Noto Sans CJK JP Regular"/>
              </a:rPr>
              <a:t>外</a:t>
            </a:r>
            <a:r>
              <a:rPr sz="2800" dirty="0">
                <a:latin typeface="Noto Sans CJK JP Regular"/>
                <a:cs typeface="Noto Sans CJK JP Regular"/>
              </a:rPr>
              <a:t>線</a:t>
            </a:r>
            <a:r>
              <a:rPr sz="2800" spc="-10" dirty="0">
                <a:latin typeface="Noto Sans CJK JP Regular"/>
                <a:cs typeface="Noto Sans CJK JP Regular"/>
              </a:rPr>
              <a:t>發</a:t>
            </a:r>
            <a:r>
              <a:rPr sz="2800" dirty="0">
                <a:latin typeface="Noto Sans CJK JP Regular"/>
                <a:cs typeface="Noto Sans CJK JP Regular"/>
              </a:rPr>
              <a:t>射， 一</a:t>
            </a:r>
            <a:r>
              <a:rPr sz="2800" spc="-10" dirty="0">
                <a:latin typeface="Noto Sans CJK JP Regular"/>
                <a:cs typeface="Noto Sans CJK JP Regular"/>
              </a:rPr>
              <a:t>個</a:t>
            </a:r>
            <a:r>
              <a:rPr sz="2800" dirty="0">
                <a:latin typeface="Noto Sans CJK JP Regular"/>
                <a:cs typeface="Noto Sans CJK JP Regular"/>
              </a:rPr>
              <a:t>是</a:t>
            </a:r>
            <a:r>
              <a:rPr sz="2800" spc="-10" dirty="0">
                <a:latin typeface="Noto Sans CJK JP Regular"/>
                <a:cs typeface="Noto Sans CJK JP Regular"/>
              </a:rPr>
              <a:t>接</a:t>
            </a:r>
            <a:r>
              <a:rPr sz="2800" dirty="0">
                <a:latin typeface="Noto Sans CJK JP Regular"/>
                <a:cs typeface="Noto Sans CJK JP Regular"/>
              </a:rPr>
              <a:t>收。</a:t>
            </a:r>
            <a:endParaRPr sz="28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3500">
              <a:latin typeface="Times New Roman"/>
              <a:cs typeface="Times New Roman"/>
            </a:endParaRPr>
          </a:p>
          <a:p>
            <a:pPr marL="355600" marR="360680" indent="-342900" algn="just">
              <a:lnSpc>
                <a:spcPct val="79500"/>
              </a:lnSpc>
              <a:buFont typeface="Wingdings"/>
              <a:buChar char=""/>
              <a:tabLst>
                <a:tab pos="356235" algn="l"/>
              </a:tabLst>
            </a:pPr>
            <a:r>
              <a:rPr sz="2800" dirty="0">
                <a:latin typeface="Noto Sans CJK JP Regular"/>
                <a:cs typeface="Noto Sans CJK JP Regular"/>
              </a:rPr>
              <a:t>當</a:t>
            </a:r>
            <a:r>
              <a:rPr sz="2800" spc="-10" dirty="0">
                <a:latin typeface="Noto Sans CJK JP Regular"/>
                <a:cs typeface="Noto Sans CJK JP Regular"/>
              </a:rPr>
              <a:t>紅</a:t>
            </a:r>
            <a:r>
              <a:rPr sz="2800" dirty="0">
                <a:latin typeface="Noto Sans CJK JP Regular"/>
                <a:cs typeface="Noto Sans CJK JP Regular"/>
              </a:rPr>
              <a:t>外</a:t>
            </a:r>
            <a:r>
              <a:rPr sz="2800" spc="-10" dirty="0">
                <a:latin typeface="Noto Sans CJK JP Regular"/>
                <a:cs typeface="Noto Sans CJK JP Regular"/>
              </a:rPr>
              <a:t>線</a:t>
            </a:r>
            <a:r>
              <a:rPr sz="2800" dirty="0">
                <a:latin typeface="Noto Sans CJK JP Regular"/>
                <a:cs typeface="Noto Sans CJK JP Regular"/>
              </a:rPr>
              <a:t>發</a:t>
            </a:r>
            <a:r>
              <a:rPr sz="2800" spc="-10" dirty="0">
                <a:latin typeface="Noto Sans CJK JP Regular"/>
                <a:cs typeface="Noto Sans CJK JP Regular"/>
              </a:rPr>
              <a:t>出</a:t>
            </a:r>
            <a:r>
              <a:rPr sz="2800" dirty="0">
                <a:latin typeface="Noto Sans CJK JP Regular"/>
                <a:cs typeface="Noto Sans CJK JP Regular"/>
              </a:rPr>
              <a:t>光</a:t>
            </a:r>
            <a:r>
              <a:rPr sz="2800" spc="-10" dirty="0">
                <a:latin typeface="Noto Sans CJK JP Regular"/>
                <a:cs typeface="Noto Sans CJK JP Regular"/>
              </a:rPr>
              <a:t>線</a:t>
            </a:r>
            <a:r>
              <a:rPr sz="2800" dirty="0">
                <a:latin typeface="Noto Sans CJK JP Regular"/>
                <a:cs typeface="Noto Sans CJK JP Regular"/>
              </a:rPr>
              <a:t>，</a:t>
            </a:r>
            <a:r>
              <a:rPr sz="2800" spc="-10" dirty="0">
                <a:latin typeface="Noto Sans CJK JP Regular"/>
                <a:cs typeface="Noto Sans CJK JP Regular"/>
              </a:rPr>
              <a:t>遇</a:t>
            </a:r>
            <a:r>
              <a:rPr sz="2800" dirty="0">
                <a:latin typeface="Noto Sans CJK JP Regular"/>
                <a:cs typeface="Noto Sans CJK JP Regular"/>
              </a:rPr>
              <a:t>到</a:t>
            </a:r>
            <a:r>
              <a:rPr sz="2800" spc="-10" dirty="0">
                <a:latin typeface="Noto Sans CJK JP Regular"/>
                <a:cs typeface="Noto Sans CJK JP Regular"/>
              </a:rPr>
              <a:t>白</a:t>
            </a:r>
            <a:r>
              <a:rPr sz="2800" dirty="0">
                <a:latin typeface="Noto Sans CJK JP Regular"/>
                <a:cs typeface="Noto Sans CJK JP Regular"/>
              </a:rPr>
              <a:t>色</a:t>
            </a:r>
            <a:r>
              <a:rPr sz="2800" spc="-10" dirty="0">
                <a:latin typeface="Noto Sans CJK JP Regular"/>
                <a:cs typeface="Noto Sans CJK JP Regular"/>
              </a:rPr>
              <a:t>時</a:t>
            </a:r>
            <a:r>
              <a:rPr sz="2800" dirty="0">
                <a:latin typeface="Noto Sans CJK JP Regular"/>
                <a:cs typeface="Noto Sans CJK JP Regular"/>
              </a:rPr>
              <a:t>，</a:t>
            </a:r>
            <a:r>
              <a:rPr sz="2800" spc="-10" dirty="0">
                <a:latin typeface="Noto Sans CJK JP Regular"/>
                <a:cs typeface="Noto Sans CJK JP Regular"/>
              </a:rPr>
              <a:t>白</a:t>
            </a:r>
            <a:r>
              <a:rPr sz="2800" spc="-5" dirty="0">
                <a:latin typeface="Noto Sans CJK JP Regular"/>
                <a:cs typeface="Noto Sans CJK JP Regular"/>
              </a:rPr>
              <a:t>色</a:t>
            </a:r>
            <a:r>
              <a:rPr sz="2800" spc="-10" dirty="0">
                <a:latin typeface="Noto Sans CJK JP Regular"/>
                <a:cs typeface="Noto Sans CJK JP Regular"/>
              </a:rPr>
              <a:t>會</a:t>
            </a:r>
            <a:r>
              <a:rPr sz="2800" dirty="0">
                <a:latin typeface="Noto Sans CJK JP Regular"/>
                <a:cs typeface="Noto Sans CJK JP Regular"/>
              </a:rPr>
              <a:t>反</a:t>
            </a:r>
            <a:r>
              <a:rPr sz="2800" spc="-10" dirty="0">
                <a:latin typeface="Noto Sans CJK JP Regular"/>
                <a:cs typeface="Noto Sans CJK JP Regular"/>
              </a:rPr>
              <a:t>射三 </a:t>
            </a:r>
            <a:r>
              <a:rPr sz="2800" dirty="0">
                <a:latin typeface="Noto Sans CJK JP Regular"/>
                <a:cs typeface="Noto Sans CJK JP Regular"/>
              </a:rPr>
              <a:t>原</a:t>
            </a:r>
            <a:r>
              <a:rPr sz="2800" spc="-10" dirty="0">
                <a:latin typeface="Noto Sans CJK JP Regular"/>
                <a:cs typeface="Noto Sans CJK JP Regular"/>
              </a:rPr>
              <a:t>色</a:t>
            </a:r>
            <a:r>
              <a:rPr sz="2800" dirty="0">
                <a:latin typeface="Noto Sans CJK JP Regular"/>
                <a:cs typeface="Noto Sans CJK JP Regular"/>
              </a:rPr>
              <a:t>中</a:t>
            </a:r>
            <a:r>
              <a:rPr sz="2800" spc="-10" dirty="0">
                <a:latin typeface="Noto Sans CJK JP Regular"/>
                <a:cs typeface="Noto Sans CJK JP Regular"/>
              </a:rPr>
              <a:t>所</a:t>
            </a:r>
            <a:r>
              <a:rPr sz="2800" dirty="0">
                <a:latin typeface="Noto Sans CJK JP Regular"/>
                <a:cs typeface="Noto Sans CJK JP Regular"/>
              </a:rPr>
              <a:t>有</a:t>
            </a:r>
            <a:r>
              <a:rPr sz="2800" spc="-10" dirty="0">
                <a:latin typeface="Noto Sans CJK JP Regular"/>
                <a:cs typeface="Noto Sans CJK JP Regular"/>
              </a:rPr>
              <a:t>的</a:t>
            </a:r>
            <a:r>
              <a:rPr sz="2800" dirty="0">
                <a:latin typeface="Noto Sans CJK JP Regular"/>
                <a:cs typeface="Noto Sans CJK JP Regular"/>
              </a:rPr>
              <a:t>光</a:t>
            </a:r>
            <a:r>
              <a:rPr sz="2800" spc="-10" dirty="0">
                <a:latin typeface="Noto Sans CJK JP Regular"/>
                <a:cs typeface="Noto Sans CJK JP Regular"/>
              </a:rPr>
              <a:t>，</a:t>
            </a:r>
            <a:r>
              <a:rPr sz="2800" dirty="0">
                <a:latin typeface="Noto Sans CJK JP Regular"/>
                <a:cs typeface="Noto Sans CJK JP Regular"/>
              </a:rPr>
              <a:t>所</a:t>
            </a:r>
            <a:r>
              <a:rPr sz="2800" spc="-10" dirty="0">
                <a:latin typeface="Noto Sans CJK JP Regular"/>
                <a:cs typeface="Noto Sans CJK JP Regular"/>
              </a:rPr>
              <a:t>以</a:t>
            </a:r>
            <a:r>
              <a:rPr sz="2800" dirty="0">
                <a:latin typeface="Noto Sans CJK JP Regular"/>
                <a:cs typeface="Noto Sans CJK JP Regular"/>
              </a:rPr>
              <a:t>我</a:t>
            </a:r>
            <a:r>
              <a:rPr sz="2800" spc="-10" dirty="0">
                <a:latin typeface="Noto Sans CJK JP Regular"/>
                <a:cs typeface="Noto Sans CJK JP Regular"/>
              </a:rPr>
              <a:t>們</a:t>
            </a:r>
            <a:r>
              <a:rPr sz="2800" dirty="0">
                <a:latin typeface="Noto Sans CJK JP Regular"/>
                <a:cs typeface="Noto Sans CJK JP Regular"/>
              </a:rPr>
              <a:t>會</a:t>
            </a:r>
            <a:r>
              <a:rPr sz="2800" spc="-10" dirty="0">
                <a:latin typeface="Noto Sans CJK JP Regular"/>
                <a:cs typeface="Noto Sans CJK JP Regular"/>
              </a:rPr>
              <a:t>看</a:t>
            </a:r>
            <a:r>
              <a:rPr sz="2800" dirty="0">
                <a:latin typeface="Noto Sans CJK JP Regular"/>
                <a:cs typeface="Noto Sans CJK JP Regular"/>
              </a:rPr>
              <a:t>到</a:t>
            </a:r>
            <a:r>
              <a:rPr sz="2800" spc="-10" dirty="0">
                <a:latin typeface="Noto Sans CJK JP Regular"/>
                <a:cs typeface="Noto Sans CJK JP Regular"/>
              </a:rPr>
              <a:t>白</a:t>
            </a:r>
            <a:r>
              <a:rPr sz="2800" dirty="0">
                <a:latin typeface="Noto Sans CJK JP Regular"/>
                <a:cs typeface="Noto Sans CJK JP Regular"/>
              </a:rPr>
              <a:t>色。</a:t>
            </a:r>
            <a:endParaRPr sz="28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3500">
              <a:latin typeface="Times New Roman"/>
              <a:cs typeface="Times New Roman"/>
            </a:endParaRPr>
          </a:p>
          <a:p>
            <a:pPr marL="355600" marR="360680" indent="-342900" algn="just">
              <a:lnSpc>
                <a:spcPct val="79700"/>
              </a:lnSpc>
              <a:buFont typeface="Wingdings"/>
              <a:buChar char=""/>
              <a:tabLst>
                <a:tab pos="356235" algn="l"/>
              </a:tabLst>
            </a:pPr>
            <a:r>
              <a:rPr sz="2800" dirty="0">
                <a:latin typeface="Noto Sans CJK JP Regular"/>
                <a:cs typeface="Noto Sans CJK JP Regular"/>
              </a:rPr>
              <a:t>當</a:t>
            </a:r>
            <a:r>
              <a:rPr sz="2800" spc="-10" dirty="0">
                <a:latin typeface="Noto Sans CJK JP Regular"/>
                <a:cs typeface="Noto Sans CJK JP Regular"/>
              </a:rPr>
              <a:t>遇</a:t>
            </a:r>
            <a:r>
              <a:rPr sz="2800" dirty="0">
                <a:latin typeface="Noto Sans CJK JP Regular"/>
                <a:cs typeface="Noto Sans CJK JP Regular"/>
              </a:rPr>
              <a:t>到</a:t>
            </a:r>
            <a:r>
              <a:rPr sz="2800" spc="-10" dirty="0">
                <a:latin typeface="Noto Sans CJK JP Regular"/>
                <a:cs typeface="Noto Sans CJK JP Regular"/>
              </a:rPr>
              <a:t>黑</a:t>
            </a:r>
            <a:r>
              <a:rPr sz="2800" dirty="0">
                <a:latin typeface="Noto Sans CJK JP Regular"/>
                <a:cs typeface="Noto Sans CJK JP Regular"/>
              </a:rPr>
              <a:t>色</a:t>
            </a:r>
            <a:r>
              <a:rPr sz="2800" spc="-10" dirty="0">
                <a:latin typeface="Noto Sans CJK JP Regular"/>
                <a:cs typeface="Noto Sans CJK JP Regular"/>
              </a:rPr>
              <a:t>或</a:t>
            </a:r>
            <a:r>
              <a:rPr sz="2800" dirty="0">
                <a:latin typeface="Noto Sans CJK JP Regular"/>
                <a:cs typeface="Noto Sans CJK JP Regular"/>
              </a:rPr>
              <a:t>是</a:t>
            </a:r>
            <a:r>
              <a:rPr sz="2800" spc="-10" dirty="0">
                <a:latin typeface="Noto Sans CJK JP Regular"/>
                <a:cs typeface="Noto Sans CJK JP Regular"/>
              </a:rPr>
              <a:t>根</a:t>
            </a:r>
            <a:r>
              <a:rPr sz="2800" dirty="0">
                <a:latin typeface="Noto Sans CJK JP Regular"/>
                <a:cs typeface="Noto Sans CJK JP Regular"/>
              </a:rPr>
              <a:t>本</a:t>
            </a:r>
            <a:r>
              <a:rPr sz="2800" spc="-10" dirty="0">
                <a:latin typeface="Noto Sans CJK JP Regular"/>
                <a:cs typeface="Noto Sans CJK JP Regular"/>
              </a:rPr>
              <a:t>沒</a:t>
            </a:r>
            <a:r>
              <a:rPr sz="2800" dirty="0">
                <a:latin typeface="Noto Sans CJK JP Regular"/>
                <a:cs typeface="Noto Sans CJK JP Regular"/>
              </a:rPr>
              <a:t>有</a:t>
            </a:r>
            <a:r>
              <a:rPr sz="2800" spc="-10" dirty="0">
                <a:latin typeface="Noto Sans CJK JP Regular"/>
                <a:cs typeface="Noto Sans CJK JP Regular"/>
              </a:rPr>
              <a:t>任</a:t>
            </a:r>
            <a:r>
              <a:rPr sz="2800" dirty="0">
                <a:latin typeface="Noto Sans CJK JP Regular"/>
                <a:cs typeface="Noto Sans CJK JP Regular"/>
              </a:rPr>
              <a:t>何</a:t>
            </a:r>
            <a:r>
              <a:rPr sz="2800" spc="-10" dirty="0">
                <a:latin typeface="Noto Sans CJK JP Regular"/>
                <a:cs typeface="Noto Sans CJK JP Regular"/>
              </a:rPr>
              <a:t>反</a:t>
            </a:r>
            <a:r>
              <a:rPr sz="2800" dirty="0">
                <a:latin typeface="Noto Sans CJK JP Regular"/>
                <a:cs typeface="Noto Sans CJK JP Regular"/>
              </a:rPr>
              <a:t>射</a:t>
            </a:r>
            <a:r>
              <a:rPr sz="2800" spc="-10" dirty="0">
                <a:latin typeface="Noto Sans CJK JP Regular"/>
                <a:cs typeface="Noto Sans CJK JP Regular"/>
              </a:rPr>
              <a:t>面</a:t>
            </a:r>
            <a:r>
              <a:rPr sz="2800" spc="-5" dirty="0">
                <a:latin typeface="Noto Sans CJK JP Regular"/>
                <a:cs typeface="Noto Sans CJK JP Regular"/>
              </a:rPr>
              <a:t>時</a:t>
            </a:r>
            <a:r>
              <a:rPr sz="2800" spc="-10" dirty="0">
                <a:latin typeface="Noto Sans CJK JP Regular"/>
                <a:cs typeface="Noto Sans CJK JP Regular"/>
              </a:rPr>
              <a:t>，</a:t>
            </a:r>
            <a:r>
              <a:rPr sz="2800" dirty="0">
                <a:latin typeface="Noto Sans CJK JP Regular"/>
                <a:cs typeface="Noto Sans CJK JP Regular"/>
              </a:rPr>
              <a:t>紅</a:t>
            </a:r>
            <a:r>
              <a:rPr sz="2800" spc="-10" dirty="0">
                <a:latin typeface="Noto Sans CJK JP Regular"/>
                <a:cs typeface="Noto Sans CJK JP Regular"/>
              </a:rPr>
              <a:t>外線 </a:t>
            </a:r>
            <a:r>
              <a:rPr sz="2800" dirty="0">
                <a:latin typeface="Noto Sans CJK JP Regular"/>
                <a:cs typeface="Noto Sans CJK JP Regular"/>
              </a:rPr>
              <a:t>不</a:t>
            </a:r>
            <a:r>
              <a:rPr sz="2800" spc="-10" dirty="0">
                <a:latin typeface="Noto Sans CJK JP Regular"/>
                <a:cs typeface="Noto Sans CJK JP Regular"/>
              </a:rPr>
              <a:t>會</a:t>
            </a:r>
            <a:r>
              <a:rPr sz="2800" dirty="0">
                <a:latin typeface="Noto Sans CJK JP Regular"/>
                <a:cs typeface="Noto Sans CJK JP Regular"/>
              </a:rPr>
              <a:t>被</a:t>
            </a:r>
            <a:r>
              <a:rPr sz="2800" spc="-10" dirty="0">
                <a:latin typeface="Noto Sans CJK JP Regular"/>
                <a:cs typeface="Noto Sans CJK JP Regular"/>
              </a:rPr>
              <a:t>反</a:t>
            </a:r>
            <a:r>
              <a:rPr sz="2800" dirty="0">
                <a:latin typeface="Noto Sans CJK JP Regular"/>
                <a:cs typeface="Noto Sans CJK JP Regular"/>
              </a:rPr>
              <a:t>射</a:t>
            </a:r>
            <a:r>
              <a:rPr sz="2800" spc="-10" dirty="0">
                <a:latin typeface="Noto Sans CJK JP Regular"/>
                <a:cs typeface="Noto Sans CJK JP Regular"/>
              </a:rPr>
              <a:t>，</a:t>
            </a:r>
            <a:r>
              <a:rPr sz="2800" dirty="0">
                <a:latin typeface="Noto Sans CJK JP Regular"/>
                <a:cs typeface="Noto Sans CJK JP Regular"/>
              </a:rPr>
              <a:t>光</a:t>
            </a:r>
            <a:r>
              <a:rPr sz="2800" spc="-10" dirty="0">
                <a:latin typeface="Noto Sans CJK JP Regular"/>
                <a:cs typeface="Noto Sans CJK JP Regular"/>
              </a:rPr>
              <a:t>敏</a:t>
            </a:r>
            <a:r>
              <a:rPr sz="2800" dirty="0">
                <a:latin typeface="Noto Sans CJK JP Regular"/>
                <a:cs typeface="Noto Sans CJK JP Regular"/>
              </a:rPr>
              <a:t>二</a:t>
            </a:r>
            <a:r>
              <a:rPr sz="2800" spc="-10" dirty="0">
                <a:latin typeface="Noto Sans CJK JP Regular"/>
                <a:cs typeface="Noto Sans CJK JP Regular"/>
              </a:rPr>
              <a:t>極</a:t>
            </a:r>
            <a:r>
              <a:rPr sz="2800" dirty="0">
                <a:latin typeface="Noto Sans CJK JP Regular"/>
                <a:cs typeface="Noto Sans CJK JP Regular"/>
              </a:rPr>
              <a:t>體</a:t>
            </a:r>
            <a:r>
              <a:rPr sz="2800" spc="-10" dirty="0">
                <a:latin typeface="Noto Sans CJK JP Regular"/>
                <a:cs typeface="Noto Sans CJK JP Regular"/>
              </a:rPr>
              <a:t>就</a:t>
            </a:r>
            <a:r>
              <a:rPr sz="2800" dirty="0">
                <a:latin typeface="Noto Sans CJK JP Regular"/>
                <a:cs typeface="Noto Sans CJK JP Regular"/>
              </a:rPr>
              <a:t>接</a:t>
            </a:r>
            <a:r>
              <a:rPr sz="2800" spc="-10" dirty="0">
                <a:latin typeface="Noto Sans CJK JP Regular"/>
                <a:cs typeface="Noto Sans CJK JP Regular"/>
              </a:rPr>
              <a:t>收</a:t>
            </a:r>
            <a:r>
              <a:rPr sz="2800" dirty="0">
                <a:latin typeface="Noto Sans CJK JP Regular"/>
                <a:cs typeface="Noto Sans CJK JP Regular"/>
              </a:rPr>
              <a:t>不</a:t>
            </a:r>
            <a:r>
              <a:rPr sz="2800" spc="-10" dirty="0">
                <a:latin typeface="Noto Sans CJK JP Regular"/>
                <a:cs typeface="Noto Sans CJK JP Regular"/>
              </a:rPr>
              <a:t>到</a:t>
            </a:r>
            <a:r>
              <a:rPr sz="2800" spc="-5" dirty="0">
                <a:latin typeface="Noto Sans CJK JP Regular"/>
                <a:cs typeface="Noto Sans CJK JP Regular"/>
              </a:rPr>
              <a:t>反</a:t>
            </a:r>
            <a:r>
              <a:rPr sz="2800" spc="-10" dirty="0">
                <a:latin typeface="Noto Sans CJK JP Regular"/>
                <a:cs typeface="Noto Sans CJK JP Regular"/>
              </a:rPr>
              <a:t>射</a:t>
            </a:r>
            <a:r>
              <a:rPr sz="2800" dirty="0">
                <a:latin typeface="Noto Sans CJK JP Regular"/>
                <a:cs typeface="Noto Sans CJK JP Regular"/>
              </a:rPr>
              <a:t>光</a:t>
            </a:r>
            <a:r>
              <a:rPr sz="2800" spc="-10" dirty="0">
                <a:latin typeface="Noto Sans CJK JP Regular"/>
                <a:cs typeface="Noto Sans CJK JP Regular"/>
              </a:rPr>
              <a:t>了。 </a:t>
            </a:r>
            <a:r>
              <a:rPr sz="2800" dirty="0">
                <a:latin typeface="Noto Sans CJK JP Regular"/>
                <a:cs typeface="Noto Sans CJK JP Regular"/>
              </a:rPr>
              <a:t>藉</a:t>
            </a:r>
            <a:r>
              <a:rPr sz="2800" spc="-10" dirty="0">
                <a:latin typeface="Noto Sans CJK JP Regular"/>
                <a:cs typeface="Noto Sans CJK JP Regular"/>
              </a:rPr>
              <a:t>此</a:t>
            </a:r>
            <a:r>
              <a:rPr sz="2800" dirty="0">
                <a:latin typeface="Noto Sans CJK JP Regular"/>
                <a:cs typeface="Noto Sans CJK JP Regular"/>
              </a:rPr>
              <a:t>，</a:t>
            </a:r>
            <a:r>
              <a:rPr sz="2800" spc="-10" dirty="0">
                <a:latin typeface="Noto Sans CJK JP Regular"/>
                <a:cs typeface="Noto Sans CJK JP Regular"/>
              </a:rPr>
              <a:t>感</a:t>
            </a:r>
            <a:r>
              <a:rPr sz="2800" dirty="0">
                <a:latin typeface="Noto Sans CJK JP Regular"/>
                <a:cs typeface="Noto Sans CJK JP Regular"/>
              </a:rPr>
              <a:t>測</a:t>
            </a:r>
            <a:r>
              <a:rPr sz="2800" spc="-10" dirty="0">
                <a:latin typeface="Noto Sans CJK JP Regular"/>
                <a:cs typeface="Noto Sans CJK JP Regular"/>
              </a:rPr>
              <a:t>器</a:t>
            </a:r>
            <a:r>
              <a:rPr sz="2800" dirty="0">
                <a:latin typeface="Noto Sans CJK JP Regular"/>
                <a:cs typeface="Noto Sans CJK JP Regular"/>
              </a:rPr>
              <a:t>能</a:t>
            </a:r>
            <a:r>
              <a:rPr sz="2800" spc="-10" dirty="0">
                <a:latin typeface="Noto Sans CJK JP Regular"/>
                <a:cs typeface="Noto Sans CJK JP Regular"/>
              </a:rPr>
              <a:t>辨</a:t>
            </a:r>
            <a:r>
              <a:rPr sz="2800" dirty="0">
                <a:latin typeface="Noto Sans CJK JP Regular"/>
                <a:cs typeface="Noto Sans CJK JP Regular"/>
              </a:rPr>
              <a:t>識</a:t>
            </a:r>
            <a:r>
              <a:rPr sz="2800" spc="-10" dirty="0">
                <a:latin typeface="Noto Sans CJK JP Regular"/>
                <a:cs typeface="Noto Sans CJK JP Regular"/>
              </a:rPr>
              <a:t>黑</a:t>
            </a:r>
            <a:r>
              <a:rPr sz="2800" dirty="0">
                <a:latin typeface="Noto Sans CJK JP Regular"/>
                <a:cs typeface="Noto Sans CJK JP Regular"/>
              </a:rPr>
              <a:t>色</a:t>
            </a:r>
            <a:r>
              <a:rPr sz="2800" spc="-10" dirty="0">
                <a:latin typeface="Noto Sans CJK JP Regular"/>
                <a:cs typeface="Noto Sans CJK JP Regular"/>
              </a:rPr>
              <a:t>與</a:t>
            </a:r>
            <a:r>
              <a:rPr sz="2800" dirty="0">
                <a:latin typeface="Noto Sans CJK JP Regular"/>
                <a:cs typeface="Noto Sans CJK JP Regular"/>
              </a:rPr>
              <a:t>白</a:t>
            </a:r>
            <a:r>
              <a:rPr sz="2800" spc="-10" dirty="0">
                <a:latin typeface="Noto Sans CJK JP Regular"/>
                <a:cs typeface="Noto Sans CJK JP Regular"/>
              </a:rPr>
              <a:t>色。</a:t>
            </a:r>
            <a:endParaRPr sz="2800">
              <a:latin typeface="Noto Sans CJK JP Regular"/>
              <a:cs typeface="Noto Sans CJK JP Regular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860039" y="270128"/>
            <a:ext cx="3683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巡線感應器的原理</a:t>
            </a:r>
            <a:endParaRPr sz="36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26860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40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07464" y="1512062"/>
            <a:ext cx="643001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Noto Sans CJK JP Regular"/>
                <a:cs typeface="Noto Sans CJK JP Regular"/>
              </a:rPr>
              <a:t>說明</a:t>
            </a:r>
            <a:r>
              <a:rPr sz="2000" spc="-100" dirty="0">
                <a:latin typeface="Noto Sans CJK JP Regular"/>
                <a:cs typeface="Noto Sans CJK JP Regular"/>
              </a:rPr>
              <a:t>:</a:t>
            </a:r>
            <a:r>
              <a:rPr sz="2000" spc="-5" dirty="0">
                <a:latin typeface="Noto Sans CJK JP Regular"/>
                <a:cs typeface="Noto Sans CJK JP Regular"/>
              </a:rPr>
              <a:t>超音波感應器的前端部分為「</a:t>
            </a:r>
            <a:r>
              <a:rPr sz="2000" dirty="0">
                <a:latin typeface="Noto Sans CJK JP Regular"/>
                <a:cs typeface="Noto Sans CJK JP Regular"/>
              </a:rPr>
              <a:t>發</a:t>
            </a:r>
            <a:r>
              <a:rPr sz="2000" spc="-5" dirty="0">
                <a:latin typeface="Noto Sans CJK JP Regular"/>
                <a:cs typeface="Noto Sans CJK JP Regular"/>
              </a:rPr>
              <a:t>射」</a:t>
            </a:r>
            <a:r>
              <a:rPr sz="2000" dirty="0">
                <a:latin typeface="Noto Sans CJK JP Regular"/>
                <a:cs typeface="Noto Sans CJK JP Regular"/>
              </a:rPr>
              <a:t>與</a:t>
            </a:r>
            <a:r>
              <a:rPr sz="2000" spc="-5" dirty="0">
                <a:latin typeface="Noto Sans CJK JP Regular"/>
                <a:cs typeface="Noto Sans CJK JP Regular"/>
              </a:rPr>
              <a:t>「接</a:t>
            </a:r>
            <a:r>
              <a:rPr sz="2000" dirty="0">
                <a:latin typeface="Noto Sans CJK JP Regular"/>
                <a:cs typeface="Noto Sans CJK JP Regular"/>
              </a:rPr>
              <a:t>收</a:t>
            </a:r>
            <a:r>
              <a:rPr sz="2000" spc="-5" dirty="0">
                <a:latin typeface="Noto Sans CJK JP Regular"/>
                <a:cs typeface="Noto Sans CJK JP Regular"/>
              </a:rPr>
              <a:t>」兩端</a:t>
            </a:r>
            <a:endParaRPr sz="2000">
              <a:latin typeface="Noto Sans CJK JP Regular"/>
              <a:cs typeface="Noto Sans CJK JP Regular"/>
            </a:endParaRPr>
          </a:p>
          <a:p>
            <a:pPr marL="926465">
              <a:lnSpc>
                <a:spcPct val="100000"/>
              </a:lnSpc>
            </a:pPr>
            <a:r>
              <a:rPr sz="2000" spc="-5" dirty="0">
                <a:latin typeface="Noto Sans CJK JP Regular"/>
                <a:cs typeface="Noto Sans CJK JP Regular"/>
              </a:rPr>
              <a:t>，感應器主要是作為偵測前方物體</a:t>
            </a:r>
            <a:r>
              <a:rPr sz="2000" dirty="0">
                <a:latin typeface="Noto Sans CJK JP Regular"/>
                <a:cs typeface="Noto Sans CJK JP Regular"/>
              </a:rPr>
              <a:t>的</a:t>
            </a:r>
            <a:r>
              <a:rPr sz="2000" spc="-5" dirty="0">
                <a:latin typeface="Noto Sans CJK JP Regular"/>
                <a:cs typeface="Noto Sans CJK JP Regular"/>
              </a:rPr>
              <a:t>距離。</a:t>
            </a:r>
            <a:endParaRPr sz="2000">
              <a:latin typeface="Noto Sans CJK JP Regular"/>
              <a:cs typeface="Noto Sans CJK JP Regular"/>
            </a:endParaRPr>
          </a:p>
          <a:p>
            <a:pPr marL="926465">
              <a:lnSpc>
                <a:spcPct val="100000"/>
              </a:lnSpc>
            </a:pPr>
            <a:r>
              <a:rPr sz="2000" spc="-5" dirty="0">
                <a:latin typeface="Noto Sans CJK JP Regular"/>
                <a:cs typeface="Noto Sans CJK JP Regular"/>
              </a:rPr>
              <a:t>【回傳資訊】</a:t>
            </a:r>
            <a:r>
              <a:rPr sz="2000" spc="-100" dirty="0">
                <a:latin typeface="Noto Sans CJK JP Regular"/>
                <a:cs typeface="Noto Sans CJK JP Regular"/>
              </a:rPr>
              <a:t>:</a:t>
            </a:r>
            <a:r>
              <a:rPr sz="2000" spc="55" dirty="0">
                <a:latin typeface="Noto Sans CJK JP Regular"/>
                <a:cs typeface="Noto Sans CJK JP Regular"/>
              </a:rPr>
              <a:t> </a:t>
            </a:r>
            <a:r>
              <a:rPr sz="2000" spc="-25" dirty="0">
                <a:latin typeface="Noto Sans CJK JP Regular"/>
                <a:cs typeface="Noto Sans CJK JP Regular"/>
              </a:rPr>
              <a:t>cm(</a:t>
            </a:r>
            <a:r>
              <a:rPr sz="2000" spc="-5" dirty="0">
                <a:latin typeface="Noto Sans CJK JP Regular"/>
                <a:cs typeface="Noto Sans CJK JP Regular"/>
              </a:rPr>
              <a:t>公分</a:t>
            </a:r>
            <a:r>
              <a:rPr sz="2000" spc="-35" dirty="0">
                <a:latin typeface="Noto Sans CJK JP Regular"/>
                <a:cs typeface="Noto Sans CJK JP Regular"/>
              </a:rPr>
              <a:t>)</a:t>
            </a:r>
            <a:r>
              <a:rPr sz="2000" spc="55" dirty="0">
                <a:latin typeface="Noto Sans CJK JP Regular"/>
                <a:cs typeface="Noto Sans CJK JP Regular"/>
              </a:rPr>
              <a:t> </a:t>
            </a:r>
            <a:r>
              <a:rPr sz="2000" spc="-5" dirty="0">
                <a:latin typeface="Noto Sans CJK JP Regular"/>
                <a:cs typeface="Noto Sans CJK JP Regular"/>
              </a:rPr>
              <a:t>的距離單位。</a:t>
            </a:r>
            <a:endParaRPr sz="2000">
              <a:latin typeface="Noto Sans CJK JP Regular"/>
              <a:cs typeface="Noto Sans CJK JP Regular"/>
            </a:endParaRPr>
          </a:p>
          <a:p>
            <a:pPr marL="926465">
              <a:lnSpc>
                <a:spcPct val="100000"/>
              </a:lnSpc>
            </a:pPr>
            <a:r>
              <a:rPr sz="2000" spc="-5" dirty="0">
                <a:latin typeface="Noto Sans CJK JP Regular"/>
                <a:cs typeface="Noto Sans CJK JP Regular"/>
              </a:rPr>
              <a:t>【量測距離】</a:t>
            </a:r>
            <a:r>
              <a:rPr sz="2000" spc="-100" dirty="0">
                <a:latin typeface="Noto Sans CJK JP Regular"/>
                <a:cs typeface="Noto Sans CJK JP Regular"/>
              </a:rPr>
              <a:t>:</a:t>
            </a:r>
            <a:r>
              <a:rPr sz="2000" spc="-5" dirty="0">
                <a:latin typeface="Noto Sans CJK JP Regular"/>
                <a:cs typeface="Noto Sans CJK JP Regular"/>
              </a:rPr>
              <a:t>約</a:t>
            </a:r>
            <a:r>
              <a:rPr sz="2000" spc="110" dirty="0">
                <a:latin typeface="Noto Sans CJK JP Regular"/>
                <a:cs typeface="Noto Sans CJK JP Regular"/>
              </a:rPr>
              <a:t>1~400</a:t>
            </a:r>
            <a:r>
              <a:rPr sz="2000" spc="-5" dirty="0">
                <a:latin typeface="Noto Sans CJK JP Regular"/>
                <a:cs typeface="Noto Sans CJK JP Regular"/>
              </a:rPr>
              <a:t>公分。</a:t>
            </a:r>
            <a:endParaRPr sz="2000">
              <a:latin typeface="Noto Sans CJK JP Regular"/>
              <a:cs typeface="Noto Sans CJK JP Regular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01206" y="3216388"/>
            <a:ext cx="2142744" cy="20665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2480" y="2781300"/>
            <a:ext cx="5715000" cy="30670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29486" y="2818257"/>
            <a:ext cx="4566920" cy="241935"/>
          </a:xfrm>
          <a:custGeom>
            <a:avLst/>
            <a:gdLst/>
            <a:ahLst/>
            <a:cxnLst/>
            <a:rect l="l" t="t" r="r" b="b"/>
            <a:pathLst>
              <a:path w="4566920" h="241935">
                <a:moveTo>
                  <a:pt x="0" y="0"/>
                </a:moveTo>
                <a:lnTo>
                  <a:pt x="4566666" y="0"/>
                </a:lnTo>
                <a:lnTo>
                  <a:pt x="4566666" y="241553"/>
                </a:lnTo>
                <a:lnTo>
                  <a:pt x="0" y="24155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62909" y="3329559"/>
            <a:ext cx="936625" cy="173355"/>
          </a:xfrm>
          <a:custGeom>
            <a:avLst/>
            <a:gdLst/>
            <a:ahLst/>
            <a:cxnLst/>
            <a:rect l="l" t="t" r="r" b="b"/>
            <a:pathLst>
              <a:path w="936625" h="173354">
                <a:moveTo>
                  <a:pt x="0" y="0"/>
                </a:moveTo>
                <a:lnTo>
                  <a:pt x="936498" y="0"/>
                </a:lnTo>
                <a:lnTo>
                  <a:pt x="936498" y="172974"/>
                </a:lnTo>
                <a:lnTo>
                  <a:pt x="0" y="1729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46928" y="3059810"/>
            <a:ext cx="936625" cy="171450"/>
          </a:xfrm>
          <a:custGeom>
            <a:avLst/>
            <a:gdLst/>
            <a:ahLst/>
            <a:cxnLst/>
            <a:rect l="l" t="t" r="r" b="b"/>
            <a:pathLst>
              <a:path w="936625" h="171450">
                <a:moveTo>
                  <a:pt x="0" y="0"/>
                </a:moveTo>
                <a:lnTo>
                  <a:pt x="936498" y="0"/>
                </a:lnTo>
                <a:lnTo>
                  <a:pt x="936498" y="171450"/>
                </a:lnTo>
                <a:lnTo>
                  <a:pt x="0" y="171450"/>
                </a:lnTo>
                <a:lnTo>
                  <a:pt x="0" y="0"/>
                </a:lnTo>
                <a:close/>
              </a:path>
            </a:pathLst>
          </a:custGeom>
          <a:ln w="251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15786" y="3856101"/>
            <a:ext cx="592455" cy="360680"/>
          </a:xfrm>
          <a:custGeom>
            <a:avLst/>
            <a:gdLst/>
            <a:ahLst/>
            <a:cxnLst/>
            <a:rect l="l" t="t" r="r" b="b"/>
            <a:pathLst>
              <a:path w="592454" h="360679">
                <a:moveTo>
                  <a:pt x="0" y="0"/>
                </a:moveTo>
                <a:lnTo>
                  <a:pt x="592073" y="0"/>
                </a:lnTo>
                <a:lnTo>
                  <a:pt x="592073" y="360425"/>
                </a:lnTo>
                <a:lnTo>
                  <a:pt x="0" y="3604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40532" y="5303901"/>
            <a:ext cx="1373505" cy="181610"/>
          </a:xfrm>
          <a:custGeom>
            <a:avLst/>
            <a:gdLst/>
            <a:ahLst/>
            <a:cxnLst/>
            <a:rect l="l" t="t" r="r" b="b"/>
            <a:pathLst>
              <a:path w="1373504" h="181610">
                <a:moveTo>
                  <a:pt x="0" y="0"/>
                </a:moveTo>
                <a:lnTo>
                  <a:pt x="1373123" y="0"/>
                </a:lnTo>
                <a:lnTo>
                  <a:pt x="1373123" y="181356"/>
                </a:lnTo>
                <a:lnTo>
                  <a:pt x="0" y="18135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40532" y="5303901"/>
            <a:ext cx="1373505" cy="181610"/>
          </a:xfrm>
          <a:custGeom>
            <a:avLst/>
            <a:gdLst/>
            <a:ahLst/>
            <a:cxnLst/>
            <a:rect l="l" t="t" r="r" b="b"/>
            <a:pathLst>
              <a:path w="1373504" h="181610">
                <a:moveTo>
                  <a:pt x="0" y="0"/>
                </a:moveTo>
                <a:lnTo>
                  <a:pt x="1373123" y="0"/>
                </a:lnTo>
                <a:lnTo>
                  <a:pt x="1373123" y="181356"/>
                </a:lnTo>
                <a:lnTo>
                  <a:pt x="0" y="181356"/>
                </a:lnTo>
                <a:lnTo>
                  <a:pt x="0" y="0"/>
                </a:lnTo>
                <a:close/>
              </a:path>
            </a:pathLst>
          </a:custGeom>
          <a:ln w="251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92861" y="3502533"/>
            <a:ext cx="592455" cy="1801495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80340" marR="175260">
              <a:lnSpc>
                <a:spcPct val="100000"/>
              </a:lnSpc>
              <a:spcBef>
                <a:spcPts val="2100"/>
              </a:spcBef>
            </a:pPr>
            <a:r>
              <a:rPr sz="180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牆 壁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993760" y="5013578"/>
            <a:ext cx="826769" cy="381000"/>
          </a:xfrm>
          <a:custGeom>
            <a:avLst/>
            <a:gdLst/>
            <a:ahLst/>
            <a:cxnLst/>
            <a:rect l="l" t="t" r="r" b="b"/>
            <a:pathLst>
              <a:path w="826770" h="381000">
                <a:moveTo>
                  <a:pt x="0" y="0"/>
                </a:moveTo>
                <a:lnTo>
                  <a:pt x="826770" y="0"/>
                </a:lnTo>
                <a:lnTo>
                  <a:pt x="82677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203325" y="287083"/>
            <a:ext cx="67373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55" dirty="0"/>
              <a:t>mbot</a:t>
            </a:r>
            <a:r>
              <a:rPr sz="4400" spc="-5" dirty="0"/>
              <a:t>相關積木說明</a:t>
            </a:r>
            <a:r>
              <a:rPr sz="4400" spc="370" dirty="0"/>
              <a:t>-</a:t>
            </a:r>
            <a:r>
              <a:rPr sz="4400" spc="-5" dirty="0"/>
              <a:t>超音波</a:t>
            </a:r>
            <a:endParaRPr sz="4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1975" y="1648205"/>
            <a:ext cx="2397252" cy="39220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44640" y="6380405"/>
            <a:ext cx="26860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41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46547" y="2781300"/>
            <a:ext cx="2808731" cy="12031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32201" y="1681352"/>
            <a:ext cx="2194560" cy="432434"/>
          </a:xfrm>
          <a:custGeom>
            <a:avLst/>
            <a:gdLst/>
            <a:ahLst/>
            <a:cxnLst/>
            <a:rect l="l" t="t" r="r" b="b"/>
            <a:pathLst>
              <a:path w="2194560" h="432435">
                <a:moveTo>
                  <a:pt x="0" y="0"/>
                </a:moveTo>
                <a:lnTo>
                  <a:pt x="2194560" y="0"/>
                </a:lnTo>
                <a:lnTo>
                  <a:pt x="2194560" y="432053"/>
                </a:lnTo>
                <a:lnTo>
                  <a:pt x="0" y="43205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32201" y="1681352"/>
            <a:ext cx="2194560" cy="432434"/>
          </a:xfrm>
          <a:custGeom>
            <a:avLst/>
            <a:gdLst/>
            <a:ahLst/>
            <a:cxnLst/>
            <a:rect l="l" t="t" r="r" b="b"/>
            <a:pathLst>
              <a:path w="2194560" h="432435">
                <a:moveTo>
                  <a:pt x="0" y="0"/>
                </a:moveTo>
                <a:lnTo>
                  <a:pt x="2194560" y="0"/>
                </a:lnTo>
                <a:lnTo>
                  <a:pt x="2194560" y="432053"/>
                </a:lnTo>
                <a:lnTo>
                  <a:pt x="0" y="432053"/>
                </a:lnTo>
                <a:lnTo>
                  <a:pt x="0" y="0"/>
                </a:lnTo>
                <a:close/>
              </a:path>
            </a:pathLst>
          </a:custGeom>
          <a:ln w="2514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132201" y="1681352"/>
            <a:ext cx="2194560" cy="432434"/>
          </a:xfrm>
          <a:prstGeom prst="rect">
            <a:avLst/>
          </a:prstGeom>
          <a:ln w="25146">
            <a:solidFill>
              <a:srgbClr val="FFC000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296545">
              <a:lnSpc>
                <a:spcPct val="100000"/>
              </a:lnSpc>
              <a:spcBef>
                <a:spcPts val="550"/>
              </a:spcBef>
            </a:pPr>
            <a:r>
              <a:rPr sz="1800" dirty="0">
                <a:latin typeface="Noto Sans CJK JP Regular"/>
                <a:cs typeface="Noto Sans CJK JP Regular"/>
              </a:rPr>
              <a:t>設定做一個變數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369057" y="1764029"/>
            <a:ext cx="917447" cy="3070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10586" y="1897760"/>
            <a:ext cx="697865" cy="0"/>
          </a:xfrm>
          <a:custGeom>
            <a:avLst/>
            <a:gdLst/>
            <a:ahLst/>
            <a:cxnLst/>
            <a:rect l="l" t="t" r="r" b="b"/>
            <a:pathLst>
              <a:path w="697864">
                <a:moveTo>
                  <a:pt x="0" y="0"/>
                </a:moveTo>
                <a:lnTo>
                  <a:pt x="697420" y="0"/>
                </a:lnTo>
              </a:path>
            </a:pathLst>
          </a:custGeom>
          <a:ln w="2514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31807" y="1853310"/>
            <a:ext cx="76200" cy="88900"/>
          </a:xfrm>
          <a:custGeom>
            <a:avLst/>
            <a:gdLst/>
            <a:ahLst/>
            <a:cxnLst/>
            <a:rect l="l" t="t" r="r" b="b"/>
            <a:pathLst>
              <a:path w="76200" h="88900">
                <a:moveTo>
                  <a:pt x="0" y="0"/>
                </a:moveTo>
                <a:lnTo>
                  <a:pt x="76200" y="44450"/>
                </a:lnTo>
                <a:lnTo>
                  <a:pt x="0" y="88900"/>
                </a:lnTo>
              </a:path>
            </a:pathLst>
          </a:custGeom>
          <a:ln w="2514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15786" y="2113407"/>
            <a:ext cx="2193925" cy="432434"/>
          </a:xfrm>
          <a:custGeom>
            <a:avLst/>
            <a:gdLst/>
            <a:ahLst/>
            <a:cxnLst/>
            <a:rect l="l" t="t" r="r" b="b"/>
            <a:pathLst>
              <a:path w="2193925" h="432435">
                <a:moveTo>
                  <a:pt x="0" y="0"/>
                </a:moveTo>
                <a:lnTo>
                  <a:pt x="2193797" y="0"/>
                </a:lnTo>
                <a:lnTo>
                  <a:pt x="2193797" y="432053"/>
                </a:lnTo>
                <a:lnTo>
                  <a:pt x="0" y="432053"/>
                </a:lnTo>
                <a:lnTo>
                  <a:pt x="0" y="0"/>
                </a:lnTo>
                <a:close/>
              </a:path>
            </a:pathLst>
          </a:custGeom>
          <a:ln w="2514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313678" y="2170620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Noto Sans CJK JP Regular"/>
                <a:cs typeface="Noto Sans CJK JP Regular"/>
              </a:rPr>
              <a:t>超音波感測器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307073" y="2451354"/>
            <a:ext cx="649985" cy="5006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55460" y="2598788"/>
            <a:ext cx="427355" cy="281940"/>
          </a:xfrm>
          <a:custGeom>
            <a:avLst/>
            <a:gdLst/>
            <a:ahLst/>
            <a:cxnLst/>
            <a:rect l="l" t="t" r="r" b="b"/>
            <a:pathLst>
              <a:path w="427354" h="281939">
                <a:moveTo>
                  <a:pt x="0" y="281571"/>
                </a:moveTo>
                <a:lnTo>
                  <a:pt x="426897" y="0"/>
                </a:lnTo>
              </a:path>
            </a:pathLst>
          </a:custGeom>
          <a:ln w="2514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94271" y="2598801"/>
            <a:ext cx="88265" cy="79375"/>
          </a:xfrm>
          <a:custGeom>
            <a:avLst/>
            <a:gdLst/>
            <a:ahLst/>
            <a:cxnLst/>
            <a:rect l="l" t="t" r="r" b="b"/>
            <a:pathLst>
              <a:path w="88265" h="79375">
                <a:moveTo>
                  <a:pt x="48945" y="79057"/>
                </a:moveTo>
                <a:lnTo>
                  <a:pt x="88074" y="0"/>
                </a:lnTo>
                <a:lnTo>
                  <a:pt x="0" y="4851"/>
                </a:lnTo>
              </a:path>
            </a:pathLst>
          </a:custGeom>
          <a:ln w="2514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82209" y="4353686"/>
            <a:ext cx="2193925" cy="431800"/>
          </a:xfrm>
          <a:custGeom>
            <a:avLst/>
            <a:gdLst/>
            <a:ahLst/>
            <a:cxnLst/>
            <a:rect l="l" t="t" r="r" b="b"/>
            <a:pathLst>
              <a:path w="2193925" h="431800">
                <a:moveTo>
                  <a:pt x="0" y="0"/>
                </a:moveTo>
                <a:lnTo>
                  <a:pt x="2193798" y="0"/>
                </a:lnTo>
                <a:lnTo>
                  <a:pt x="2193798" y="431292"/>
                </a:lnTo>
                <a:lnTo>
                  <a:pt x="0" y="431292"/>
                </a:lnTo>
                <a:lnTo>
                  <a:pt x="0" y="0"/>
                </a:lnTo>
                <a:close/>
              </a:path>
            </a:pathLst>
          </a:custGeom>
          <a:ln w="2514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108890" y="4410582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Noto Sans CJK JP Regular"/>
                <a:cs typeface="Noto Sans CJK JP Regular"/>
              </a:rPr>
              <a:t>四捨五入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036564" y="3953255"/>
            <a:ext cx="669036" cy="5494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84951" y="3984878"/>
            <a:ext cx="447040" cy="330200"/>
          </a:xfrm>
          <a:custGeom>
            <a:avLst/>
            <a:gdLst/>
            <a:ahLst/>
            <a:cxnLst/>
            <a:rect l="l" t="t" r="r" b="b"/>
            <a:pathLst>
              <a:path w="447040" h="330200">
                <a:moveTo>
                  <a:pt x="0" y="0"/>
                </a:moveTo>
                <a:lnTo>
                  <a:pt x="446697" y="329704"/>
                </a:lnTo>
              </a:path>
            </a:pathLst>
          </a:custGeom>
          <a:ln w="2514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43941" y="4233570"/>
            <a:ext cx="88265" cy="81280"/>
          </a:xfrm>
          <a:custGeom>
            <a:avLst/>
            <a:gdLst/>
            <a:ahLst/>
            <a:cxnLst/>
            <a:rect l="l" t="t" r="r" b="b"/>
            <a:pathLst>
              <a:path w="88265" h="81279">
                <a:moveTo>
                  <a:pt x="52793" y="0"/>
                </a:moveTo>
                <a:lnTo>
                  <a:pt x="87706" y="81013"/>
                </a:lnTo>
                <a:lnTo>
                  <a:pt x="0" y="71526"/>
                </a:lnTo>
              </a:path>
            </a:pathLst>
          </a:custGeom>
          <a:ln w="2514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3602037" y="352678"/>
            <a:ext cx="1854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方塊說明</a:t>
            </a:r>
            <a:endParaRPr sz="36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26860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42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16554" y="1813179"/>
            <a:ext cx="3054350" cy="684530"/>
          </a:xfrm>
          <a:custGeom>
            <a:avLst/>
            <a:gdLst/>
            <a:ahLst/>
            <a:cxnLst/>
            <a:rect l="l" t="t" r="r" b="b"/>
            <a:pathLst>
              <a:path w="3054350" h="684530">
                <a:moveTo>
                  <a:pt x="0" y="114046"/>
                </a:moveTo>
                <a:lnTo>
                  <a:pt x="8963" y="69651"/>
                </a:lnTo>
                <a:lnTo>
                  <a:pt x="33405" y="33401"/>
                </a:lnTo>
                <a:lnTo>
                  <a:pt x="69656" y="8961"/>
                </a:lnTo>
                <a:lnTo>
                  <a:pt x="114046" y="0"/>
                </a:lnTo>
                <a:lnTo>
                  <a:pt x="2940050" y="0"/>
                </a:lnTo>
                <a:lnTo>
                  <a:pt x="2984444" y="8961"/>
                </a:lnTo>
                <a:lnTo>
                  <a:pt x="3020695" y="33401"/>
                </a:lnTo>
                <a:lnTo>
                  <a:pt x="3045134" y="69651"/>
                </a:lnTo>
                <a:lnTo>
                  <a:pt x="3054096" y="114046"/>
                </a:lnTo>
                <a:lnTo>
                  <a:pt x="3054096" y="570230"/>
                </a:lnTo>
                <a:lnTo>
                  <a:pt x="3045132" y="614624"/>
                </a:lnTo>
                <a:lnTo>
                  <a:pt x="3020690" y="650875"/>
                </a:lnTo>
                <a:lnTo>
                  <a:pt x="2984439" y="675314"/>
                </a:lnTo>
                <a:lnTo>
                  <a:pt x="2940050" y="684276"/>
                </a:lnTo>
                <a:lnTo>
                  <a:pt x="114046" y="684276"/>
                </a:lnTo>
                <a:lnTo>
                  <a:pt x="69656" y="675312"/>
                </a:lnTo>
                <a:lnTo>
                  <a:pt x="33405" y="650870"/>
                </a:lnTo>
                <a:lnTo>
                  <a:pt x="8963" y="614619"/>
                </a:lnTo>
                <a:lnTo>
                  <a:pt x="0" y="570230"/>
                </a:lnTo>
                <a:lnTo>
                  <a:pt x="0" y="114046"/>
                </a:lnTo>
                <a:close/>
              </a:path>
            </a:pathLst>
          </a:custGeom>
          <a:ln w="251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152419" y="2012797"/>
            <a:ext cx="258191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Noto Sans CJK JP Regular"/>
                <a:cs typeface="Noto Sans CJK JP Regular"/>
              </a:rPr>
              <a:t>「mBot主程式」</a:t>
            </a:r>
            <a:r>
              <a:rPr sz="1600" spc="-10" dirty="0">
                <a:latin typeface="Noto Sans CJK JP Regular"/>
                <a:cs typeface="Noto Sans CJK JP Regular"/>
              </a:rPr>
              <a:t>被</a:t>
            </a:r>
            <a:r>
              <a:rPr sz="1600" dirty="0">
                <a:latin typeface="Noto Sans CJK JP Regular"/>
                <a:cs typeface="Noto Sans CJK JP Regular"/>
              </a:rPr>
              <a:t>連點</a:t>
            </a:r>
            <a:r>
              <a:rPr sz="1600" spc="-10" dirty="0">
                <a:latin typeface="Noto Sans CJK JP Regular"/>
                <a:cs typeface="Noto Sans CJK JP Regular"/>
              </a:rPr>
              <a:t>兩</a:t>
            </a:r>
            <a:r>
              <a:rPr sz="1600" dirty="0">
                <a:latin typeface="Noto Sans CJK JP Regular"/>
                <a:cs typeface="Noto Sans CJK JP Regular"/>
              </a:rPr>
              <a:t>下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99335" y="3650360"/>
            <a:ext cx="4248150" cy="502920"/>
          </a:xfrm>
          <a:custGeom>
            <a:avLst/>
            <a:gdLst/>
            <a:ahLst/>
            <a:cxnLst/>
            <a:rect l="l" t="t" r="r" b="b"/>
            <a:pathLst>
              <a:path w="4248150" h="502920">
                <a:moveTo>
                  <a:pt x="0" y="0"/>
                </a:moveTo>
                <a:lnTo>
                  <a:pt x="4248149" y="0"/>
                </a:lnTo>
                <a:lnTo>
                  <a:pt x="4248149" y="502919"/>
                </a:lnTo>
                <a:lnTo>
                  <a:pt x="0" y="502919"/>
                </a:lnTo>
                <a:lnTo>
                  <a:pt x="0" y="0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99335" y="3650360"/>
            <a:ext cx="4248150" cy="502920"/>
          </a:xfrm>
          <a:prstGeom prst="rect">
            <a:avLst/>
          </a:prstGeom>
          <a:ln w="25146">
            <a:solidFill>
              <a:srgbClr val="000000"/>
            </a:solidFill>
          </a:ln>
        </p:spPr>
        <p:txBody>
          <a:bodyPr vert="horz" wrap="square" lIns="0" tIns="121285" rIns="0" bIns="0" rtlCol="0">
            <a:spAutoFit/>
          </a:bodyPr>
          <a:lstStyle/>
          <a:p>
            <a:pPr marL="217804">
              <a:lnSpc>
                <a:spcPct val="100000"/>
              </a:lnSpc>
              <a:spcBef>
                <a:spcPts val="955"/>
              </a:spcBef>
            </a:pPr>
            <a:r>
              <a:rPr sz="1600" dirty="0">
                <a:latin typeface="Noto Sans CJK JP Regular"/>
                <a:cs typeface="Noto Sans CJK JP Regular"/>
              </a:rPr>
              <a:t>距離</a:t>
            </a:r>
            <a:r>
              <a:rPr sz="1600" spc="300" dirty="0">
                <a:latin typeface="Noto Sans CJK JP Regular"/>
                <a:cs typeface="Noto Sans CJK JP Regular"/>
              </a:rPr>
              <a:t>=</a:t>
            </a:r>
            <a:r>
              <a:rPr sz="1600" dirty="0">
                <a:latin typeface="Noto Sans CJK JP Regular"/>
                <a:cs typeface="Noto Sans CJK JP Regular"/>
              </a:rPr>
              <a:t>超音波感應器數值</a:t>
            </a:r>
            <a:r>
              <a:rPr sz="1600" spc="-10" dirty="0">
                <a:latin typeface="Noto Sans CJK JP Regular"/>
                <a:cs typeface="Noto Sans CJK JP Regular"/>
              </a:rPr>
              <a:t>四</a:t>
            </a:r>
            <a:r>
              <a:rPr sz="1600" dirty="0">
                <a:latin typeface="Noto Sans CJK JP Regular"/>
                <a:cs typeface="Noto Sans CJK JP Regular"/>
              </a:rPr>
              <a:t>捨五</a:t>
            </a:r>
            <a:r>
              <a:rPr sz="1600" spc="-10" dirty="0">
                <a:latin typeface="Noto Sans CJK JP Regular"/>
                <a:cs typeface="Noto Sans CJK JP Regular"/>
              </a:rPr>
              <a:t>入</a:t>
            </a:r>
            <a:r>
              <a:rPr sz="1600" dirty="0">
                <a:latin typeface="Noto Sans CJK JP Regular"/>
                <a:cs typeface="Noto Sans CJK JP Regular"/>
              </a:rPr>
              <a:t>並回</a:t>
            </a:r>
            <a:r>
              <a:rPr sz="1600" spc="-10" dirty="0">
                <a:latin typeface="Noto Sans CJK JP Regular"/>
                <a:cs typeface="Noto Sans CJK JP Regular"/>
              </a:rPr>
              <a:t>傳</a:t>
            </a:r>
            <a:r>
              <a:rPr sz="1600" dirty="0">
                <a:latin typeface="Noto Sans CJK JP Regular"/>
                <a:cs typeface="Noto Sans CJK JP Regular"/>
              </a:rPr>
              <a:t>值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78860" y="2821304"/>
            <a:ext cx="2771775" cy="505459"/>
          </a:xfrm>
          <a:custGeom>
            <a:avLst/>
            <a:gdLst/>
            <a:ahLst/>
            <a:cxnLst/>
            <a:rect l="l" t="t" r="r" b="b"/>
            <a:pathLst>
              <a:path w="2771775" h="505460">
                <a:moveTo>
                  <a:pt x="0" y="0"/>
                </a:moveTo>
                <a:lnTo>
                  <a:pt x="2771393" y="0"/>
                </a:lnTo>
                <a:lnTo>
                  <a:pt x="2771393" y="505205"/>
                </a:lnTo>
                <a:lnTo>
                  <a:pt x="0" y="505205"/>
                </a:lnTo>
                <a:lnTo>
                  <a:pt x="0" y="0"/>
                </a:lnTo>
                <a:close/>
              </a:path>
            </a:pathLst>
          </a:custGeom>
          <a:ln w="251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078860" y="2821304"/>
            <a:ext cx="2771775" cy="505459"/>
          </a:xfrm>
          <a:prstGeom prst="rect">
            <a:avLst/>
          </a:prstGeom>
          <a:ln w="25146">
            <a:solidFill>
              <a:srgbClr val="000000"/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marL="842644">
              <a:lnSpc>
                <a:spcPct val="100000"/>
              </a:lnSpc>
              <a:spcBef>
                <a:spcPts val="965"/>
              </a:spcBef>
            </a:pPr>
            <a:r>
              <a:rPr sz="1600" dirty="0">
                <a:latin typeface="Noto Sans CJK JP Regular"/>
                <a:cs typeface="Noto Sans CJK JP Regular"/>
              </a:rPr>
              <a:t>設定距離</a:t>
            </a:r>
            <a:r>
              <a:rPr sz="1600" spc="175" dirty="0">
                <a:latin typeface="Noto Sans CJK JP Regular"/>
                <a:cs typeface="Noto Sans CJK JP Regular"/>
              </a:rPr>
              <a:t>=0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269485" y="2476500"/>
            <a:ext cx="307086" cy="518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23028" y="2497454"/>
            <a:ext cx="0" cy="299085"/>
          </a:xfrm>
          <a:custGeom>
            <a:avLst/>
            <a:gdLst/>
            <a:ahLst/>
            <a:cxnLst/>
            <a:rect l="l" t="t" r="r" b="b"/>
            <a:pathLst>
              <a:path h="299085">
                <a:moveTo>
                  <a:pt x="0" y="0"/>
                </a:moveTo>
                <a:lnTo>
                  <a:pt x="0" y="298958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78578" y="2720213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90059" y="3305555"/>
            <a:ext cx="307086" cy="518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43603" y="3326510"/>
            <a:ext cx="0" cy="299085"/>
          </a:xfrm>
          <a:custGeom>
            <a:avLst/>
            <a:gdLst/>
            <a:ahLst/>
            <a:cxnLst/>
            <a:rect l="l" t="t" r="r" b="b"/>
            <a:pathLst>
              <a:path h="299085">
                <a:moveTo>
                  <a:pt x="0" y="0"/>
                </a:moveTo>
                <a:lnTo>
                  <a:pt x="0" y="298958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99153" y="3549269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483131" y="424116"/>
            <a:ext cx="61887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範例</a:t>
            </a:r>
            <a:r>
              <a:rPr sz="3600" spc="-180" dirty="0"/>
              <a:t>:</a:t>
            </a:r>
            <a:r>
              <a:rPr sz="3600" dirty="0"/>
              <a:t>超音波感測器數值 流程圖</a:t>
            </a:r>
            <a:endParaRPr sz="36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26860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43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02942" y="316166"/>
            <a:ext cx="4702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範例</a:t>
            </a:r>
            <a:r>
              <a:rPr sz="3600" spc="-180" dirty="0"/>
              <a:t>:</a:t>
            </a:r>
            <a:r>
              <a:rPr sz="3600" dirty="0"/>
              <a:t>超音波感測器數值</a:t>
            </a:r>
            <a:endParaRPr sz="3600"/>
          </a:p>
        </p:txBody>
      </p:sp>
      <p:sp>
        <p:nvSpPr>
          <p:cNvPr id="10" name="object 10"/>
          <p:cNvSpPr/>
          <p:nvPr/>
        </p:nvSpPr>
        <p:spPr>
          <a:xfrm>
            <a:off x="925779" y="3089444"/>
            <a:ext cx="2160663" cy="18458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02067" y="3074974"/>
            <a:ext cx="2247526" cy="18464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50975" y="3499103"/>
            <a:ext cx="1203198" cy="3680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02302" y="3443478"/>
            <a:ext cx="1241298" cy="4061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310764" y="3080511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Noto Sans CJK JP Regular"/>
                <a:cs typeface="Noto Sans CJK JP Regular"/>
              </a:rPr>
              <a:t>手較近時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76239" y="3018561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Noto Sans CJK JP Regular"/>
                <a:cs typeface="Noto Sans CJK JP Regular"/>
              </a:rPr>
              <a:t>手離開時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520690" y="1405127"/>
            <a:ext cx="1447800" cy="5105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63690" y="1405127"/>
            <a:ext cx="357377" cy="5105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16268" y="1405127"/>
            <a:ext cx="2362200" cy="5105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20690" y="1679448"/>
            <a:ext cx="2590800" cy="5105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655627" y="1464436"/>
            <a:ext cx="32785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使用小叮嚀</a:t>
            </a:r>
            <a:r>
              <a:rPr sz="1800" spc="-9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:</a:t>
            </a:r>
            <a:r>
              <a:rPr sz="180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用手放在超音波感應 器前方，手慢慢地移動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42950" y="1197102"/>
            <a:ext cx="4756404" cy="14394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52500" y="3121151"/>
            <a:ext cx="207152" cy="1203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60703" y="3600450"/>
            <a:ext cx="291578" cy="16955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24221" y="3563873"/>
            <a:ext cx="290013" cy="16955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42103" y="3121153"/>
            <a:ext cx="168846" cy="992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96874" y="3044951"/>
            <a:ext cx="723900" cy="318135"/>
          </a:xfrm>
          <a:custGeom>
            <a:avLst/>
            <a:gdLst/>
            <a:ahLst/>
            <a:cxnLst/>
            <a:rect l="l" t="t" r="r" b="b"/>
            <a:pathLst>
              <a:path w="723900" h="318135">
                <a:moveTo>
                  <a:pt x="0" y="0"/>
                </a:moveTo>
                <a:lnTo>
                  <a:pt x="723900" y="0"/>
                </a:lnTo>
                <a:lnTo>
                  <a:pt x="723900" y="317753"/>
                </a:lnTo>
                <a:lnTo>
                  <a:pt x="0" y="31775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04003" y="3044951"/>
            <a:ext cx="723900" cy="318135"/>
          </a:xfrm>
          <a:custGeom>
            <a:avLst/>
            <a:gdLst/>
            <a:ahLst/>
            <a:cxnLst/>
            <a:rect l="l" t="t" r="r" b="b"/>
            <a:pathLst>
              <a:path w="723900" h="318135">
                <a:moveTo>
                  <a:pt x="0" y="0"/>
                </a:moveTo>
                <a:lnTo>
                  <a:pt x="723900" y="0"/>
                </a:lnTo>
                <a:lnTo>
                  <a:pt x="723900" y="317753"/>
                </a:lnTo>
                <a:lnTo>
                  <a:pt x="0" y="31775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26860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44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24482" y="460628"/>
            <a:ext cx="5969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超音波感測器的三種常用方法</a:t>
            </a:r>
            <a:endParaRPr sz="3600"/>
          </a:p>
        </p:txBody>
      </p:sp>
      <p:sp>
        <p:nvSpPr>
          <p:cNvPr id="10" name="object 10"/>
          <p:cNvSpPr/>
          <p:nvPr/>
        </p:nvSpPr>
        <p:spPr>
          <a:xfrm>
            <a:off x="458723" y="1978151"/>
            <a:ext cx="5064252" cy="31348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97727" y="2002154"/>
            <a:ext cx="2083435" cy="577850"/>
          </a:xfrm>
          <a:custGeom>
            <a:avLst/>
            <a:gdLst/>
            <a:ahLst/>
            <a:cxnLst/>
            <a:rect l="l" t="t" r="r" b="b"/>
            <a:pathLst>
              <a:path w="2083434" h="577850">
                <a:moveTo>
                  <a:pt x="0" y="0"/>
                </a:moveTo>
                <a:lnTo>
                  <a:pt x="2083307" y="0"/>
                </a:lnTo>
                <a:lnTo>
                  <a:pt x="2083307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ln w="25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46853" y="2157222"/>
            <a:ext cx="1805177" cy="3070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88383" y="2292083"/>
            <a:ext cx="1584960" cy="72390"/>
          </a:xfrm>
          <a:custGeom>
            <a:avLst/>
            <a:gdLst/>
            <a:ahLst/>
            <a:cxnLst/>
            <a:rect l="l" t="t" r="r" b="b"/>
            <a:pathLst>
              <a:path w="1584960" h="72389">
                <a:moveTo>
                  <a:pt x="0" y="71894"/>
                </a:moveTo>
                <a:lnTo>
                  <a:pt x="1584858" y="0"/>
                </a:lnTo>
              </a:path>
            </a:pathLst>
          </a:custGeom>
          <a:ln w="25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95098" y="2251138"/>
            <a:ext cx="78740" cy="88900"/>
          </a:xfrm>
          <a:custGeom>
            <a:avLst/>
            <a:gdLst/>
            <a:ahLst/>
            <a:cxnLst/>
            <a:rect l="l" t="t" r="r" b="b"/>
            <a:pathLst>
              <a:path w="78739" h="88900">
                <a:moveTo>
                  <a:pt x="4038" y="88811"/>
                </a:moveTo>
                <a:lnTo>
                  <a:pt x="78143" y="40944"/>
                </a:lnTo>
                <a:lnTo>
                  <a:pt x="0" y="0"/>
                </a:lnTo>
              </a:path>
            </a:pathLst>
          </a:custGeom>
          <a:ln w="25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87059" y="2846451"/>
            <a:ext cx="2193925" cy="511809"/>
          </a:xfrm>
          <a:custGeom>
            <a:avLst/>
            <a:gdLst/>
            <a:ahLst/>
            <a:cxnLst/>
            <a:rect l="l" t="t" r="r" b="b"/>
            <a:pathLst>
              <a:path w="2193925" h="511810">
                <a:moveTo>
                  <a:pt x="0" y="0"/>
                </a:moveTo>
                <a:lnTo>
                  <a:pt x="2193798" y="0"/>
                </a:lnTo>
                <a:lnTo>
                  <a:pt x="2193798" y="511301"/>
                </a:lnTo>
                <a:lnTo>
                  <a:pt x="0" y="511301"/>
                </a:lnTo>
                <a:lnTo>
                  <a:pt x="0" y="0"/>
                </a:lnTo>
                <a:close/>
              </a:path>
            </a:pathLst>
          </a:custGeom>
          <a:ln w="25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38571" y="2968751"/>
            <a:ext cx="1001268" cy="3070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80101" y="3062858"/>
            <a:ext cx="781685" cy="38735"/>
          </a:xfrm>
          <a:custGeom>
            <a:avLst/>
            <a:gdLst/>
            <a:ahLst/>
            <a:cxnLst/>
            <a:rect l="l" t="t" r="r" b="b"/>
            <a:pathLst>
              <a:path w="781685" h="38735">
                <a:moveTo>
                  <a:pt x="0" y="0"/>
                </a:moveTo>
                <a:lnTo>
                  <a:pt x="781583" y="38468"/>
                </a:lnTo>
              </a:path>
            </a:pathLst>
          </a:custGeom>
          <a:ln w="25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83401" y="3053181"/>
            <a:ext cx="78740" cy="88900"/>
          </a:xfrm>
          <a:custGeom>
            <a:avLst/>
            <a:gdLst/>
            <a:ahLst/>
            <a:cxnLst/>
            <a:rect l="l" t="t" r="r" b="b"/>
            <a:pathLst>
              <a:path w="78739" h="88900">
                <a:moveTo>
                  <a:pt x="4368" y="0"/>
                </a:moveTo>
                <a:lnTo>
                  <a:pt x="78295" y="48145"/>
                </a:lnTo>
                <a:lnTo>
                  <a:pt x="0" y="88798"/>
                </a:lnTo>
              </a:path>
            </a:pathLst>
          </a:custGeom>
          <a:ln w="25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87059" y="3968877"/>
            <a:ext cx="2707005" cy="1144905"/>
          </a:xfrm>
          <a:custGeom>
            <a:avLst/>
            <a:gdLst/>
            <a:ahLst/>
            <a:cxnLst/>
            <a:rect l="l" t="t" r="r" b="b"/>
            <a:pathLst>
              <a:path w="2707004" h="1144904">
                <a:moveTo>
                  <a:pt x="0" y="0"/>
                </a:moveTo>
                <a:lnTo>
                  <a:pt x="2706623" y="0"/>
                </a:lnTo>
                <a:lnTo>
                  <a:pt x="2706623" y="1144524"/>
                </a:lnTo>
                <a:lnTo>
                  <a:pt x="0" y="1144524"/>
                </a:lnTo>
                <a:lnTo>
                  <a:pt x="0" y="0"/>
                </a:lnTo>
                <a:close/>
              </a:path>
            </a:pathLst>
          </a:custGeom>
          <a:ln w="251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269697" y="1995360"/>
            <a:ext cx="2540000" cy="309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10" marR="64833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Noto Sans CJK JP Regular"/>
                <a:cs typeface="Noto Sans CJK JP Regular"/>
              </a:rPr>
              <a:t>等待到某個條件發 生才繼續往下執行</a:t>
            </a:r>
            <a:endParaRPr sz="1800">
              <a:latin typeface="Noto Sans CJK JP Regular"/>
              <a:cs typeface="Noto Sans CJK JP Regular"/>
            </a:endParaRPr>
          </a:p>
          <a:p>
            <a:pPr marL="99060" marR="603885" algn="ctr">
              <a:lnSpc>
                <a:spcPct val="100000"/>
              </a:lnSpc>
              <a:spcBef>
                <a:spcPts val="2065"/>
              </a:spcBef>
            </a:pPr>
            <a:r>
              <a:rPr sz="1800" dirty="0">
                <a:latin typeface="Noto Sans CJK JP Regular"/>
                <a:cs typeface="Noto Sans CJK JP Regular"/>
              </a:rPr>
              <a:t>不斷執行到某個條 件發生為止</a:t>
            </a:r>
            <a:endParaRPr sz="18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  <a:spcBef>
                <a:spcPts val="2095"/>
              </a:spcBef>
            </a:pPr>
            <a:r>
              <a:rPr sz="1800" dirty="0">
                <a:latin typeface="Noto Sans CJK JP Regular"/>
                <a:cs typeface="Noto Sans CJK JP Regular"/>
              </a:rPr>
              <a:t>作一個判斷式成立的話就 執行如果下面的程式，不 成立的話就執行否則下面 的程式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28565" y="4152138"/>
            <a:ext cx="1812036" cy="5623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72380" y="4185284"/>
            <a:ext cx="1590675" cy="350520"/>
          </a:xfrm>
          <a:custGeom>
            <a:avLst/>
            <a:gdLst/>
            <a:ahLst/>
            <a:cxnLst/>
            <a:rect l="l" t="t" r="r" b="b"/>
            <a:pathLst>
              <a:path w="1590675" h="350520">
                <a:moveTo>
                  <a:pt x="0" y="0"/>
                </a:moveTo>
                <a:lnTo>
                  <a:pt x="1590179" y="350240"/>
                </a:lnTo>
              </a:path>
            </a:pathLst>
          </a:custGeom>
          <a:ln w="2514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78575" y="4475721"/>
            <a:ext cx="84455" cy="86995"/>
          </a:xfrm>
          <a:custGeom>
            <a:avLst/>
            <a:gdLst/>
            <a:ahLst/>
            <a:cxnLst/>
            <a:rect l="l" t="t" r="r" b="b"/>
            <a:pathLst>
              <a:path w="84454" h="86995">
                <a:moveTo>
                  <a:pt x="19126" y="0"/>
                </a:moveTo>
                <a:lnTo>
                  <a:pt x="83972" y="59804"/>
                </a:lnTo>
                <a:lnTo>
                  <a:pt x="0" y="86817"/>
                </a:lnTo>
              </a:path>
            </a:pathLst>
          </a:custGeom>
          <a:ln w="2514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26860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45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87182" y="424116"/>
            <a:ext cx="5969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機器人偵測到障礙物自動停止</a:t>
            </a:r>
            <a:endParaRPr sz="3600"/>
          </a:p>
        </p:txBody>
      </p:sp>
      <p:sp>
        <p:nvSpPr>
          <p:cNvPr id="10" name="object 10"/>
          <p:cNvSpPr/>
          <p:nvPr/>
        </p:nvSpPr>
        <p:spPr>
          <a:xfrm>
            <a:off x="5813678" y="1446657"/>
            <a:ext cx="2186305" cy="592455"/>
          </a:xfrm>
          <a:custGeom>
            <a:avLst/>
            <a:gdLst/>
            <a:ahLst/>
            <a:cxnLst/>
            <a:rect l="l" t="t" r="r" b="b"/>
            <a:pathLst>
              <a:path w="2186304" h="592455">
                <a:moveTo>
                  <a:pt x="0" y="98678"/>
                </a:moveTo>
                <a:lnTo>
                  <a:pt x="7755" y="60270"/>
                </a:lnTo>
                <a:lnTo>
                  <a:pt x="28903" y="28903"/>
                </a:lnTo>
                <a:lnTo>
                  <a:pt x="60270" y="7755"/>
                </a:lnTo>
                <a:lnTo>
                  <a:pt x="98679" y="0"/>
                </a:lnTo>
                <a:lnTo>
                  <a:pt x="2087499" y="0"/>
                </a:lnTo>
                <a:lnTo>
                  <a:pt x="2125907" y="7755"/>
                </a:lnTo>
                <a:lnTo>
                  <a:pt x="2157274" y="28903"/>
                </a:lnTo>
                <a:lnTo>
                  <a:pt x="2178422" y="60270"/>
                </a:lnTo>
                <a:lnTo>
                  <a:pt x="2186178" y="98678"/>
                </a:lnTo>
                <a:lnTo>
                  <a:pt x="2186178" y="493394"/>
                </a:lnTo>
                <a:lnTo>
                  <a:pt x="2178422" y="531803"/>
                </a:lnTo>
                <a:lnTo>
                  <a:pt x="2157274" y="563170"/>
                </a:lnTo>
                <a:lnTo>
                  <a:pt x="2125907" y="584318"/>
                </a:lnTo>
                <a:lnTo>
                  <a:pt x="2087499" y="592073"/>
                </a:lnTo>
                <a:lnTo>
                  <a:pt x="98679" y="592073"/>
                </a:lnTo>
                <a:lnTo>
                  <a:pt x="60270" y="584318"/>
                </a:lnTo>
                <a:lnTo>
                  <a:pt x="28903" y="563170"/>
                </a:lnTo>
                <a:lnTo>
                  <a:pt x="7755" y="531803"/>
                </a:lnTo>
                <a:lnTo>
                  <a:pt x="0" y="493394"/>
                </a:lnTo>
                <a:lnTo>
                  <a:pt x="0" y="98678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32652" y="1448409"/>
            <a:ext cx="1747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1625" marR="5080" indent="-28956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Noto Sans CJK JP Regular"/>
                <a:cs typeface="Noto Sans CJK JP Regular"/>
              </a:rPr>
              <a:t>「m</a:t>
            </a:r>
            <a:r>
              <a:rPr sz="1800" spc="-30" dirty="0">
                <a:latin typeface="Noto Sans CJK JP Regular"/>
                <a:cs typeface="Noto Sans CJK JP Regular"/>
              </a:rPr>
              <a:t>Bo</a:t>
            </a:r>
            <a:r>
              <a:rPr sz="1800" spc="-15" dirty="0">
                <a:latin typeface="Noto Sans CJK JP Regular"/>
                <a:cs typeface="Noto Sans CJK JP Regular"/>
              </a:rPr>
              <a:t>t</a:t>
            </a:r>
            <a:r>
              <a:rPr sz="1800" dirty="0">
                <a:latin typeface="Noto Sans CJK JP Regular"/>
                <a:cs typeface="Noto Sans CJK JP Regular"/>
              </a:rPr>
              <a:t>主程式」 被連點兩下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749795" y="2020061"/>
            <a:ext cx="312420" cy="7086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06006" y="2038350"/>
            <a:ext cx="0" cy="415925"/>
          </a:xfrm>
          <a:custGeom>
            <a:avLst/>
            <a:gdLst/>
            <a:ahLst/>
            <a:cxnLst/>
            <a:rect l="l" t="t" r="r" b="b"/>
            <a:pathLst>
              <a:path h="415925">
                <a:moveTo>
                  <a:pt x="0" y="0"/>
                </a:moveTo>
                <a:lnTo>
                  <a:pt x="0" y="415925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48868" y="2435225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13678" y="2527935"/>
            <a:ext cx="2186305" cy="421005"/>
          </a:xfrm>
          <a:custGeom>
            <a:avLst/>
            <a:gdLst/>
            <a:ahLst/>
            <a:cxnLst/>
            <a:rect l="l" t="t" r="r" b="b"/>
            <a:pathLst>
              <a:path w="2186304" h="421005">
                <a:moveTo>
                  <a:pt x="0" y="0"/>
                </a:moveTo>
                <a:lnTo>
                  <a:pt x="2186178" y="0"/>
                </a:lnTo>
                <a:lnTo>
                  <a:pt x="2186178" y="420624"/>
                </a:lnTo>
                <a:lnTo>
                  <a:pt x="0" y="420624"/>
                </a:lnTo>
                <a:lnTo>
                  <a:pt x="0" y="0"/>
                </a:lnTo>
                <a:close/>
              </a:path>
            </a:pathLst>
          </a:custGeom>
          <a:ln w="251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813678" y="2527935"/>
            <a:ext cx="2186305" cy="421005"/>
          </a:xfrm>
          <a:prstGeom prst="rect">
            <a:avLst/>
          </a:prstGeom>
          <a:ln w="25146">
            <a:solidFill>
              <a:srgbClr val="000000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L="406400">
              <a:lnSpc>
                <a:spcPct val="100000"/>
              </a:lnSpc>
              <a:spcBef>
                <a:spcPts val="515"/>
              </a:spcBef>
            </a:pPr>
            <a:r>
              <a:rPr sz="1800" dirty="0">
                <a:latin typeface="Noto Sans CJK JP Regular"/>
                <a:cs typeface="Noto Sans CJK JP Regular"/>
              </a:rPr>
              <a:t>機器人往前走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59577" y="3459860"/>
            <a:ext cx="2294890" cy="708025"/>
          </a:xfrm>
          <a:custGeom>
            <a:avLst/>
            <a:gdLst/>
            <a:ahLst/>
            <a:cxnLst/>
            <a:rect l="l" t="t" r="r" b="b"/>
            <a:pathLst>
              <a:path w="2294890" h="708025">
                <a:moveTo>
                  <a:pt x="0" y="353949"/>
                </a:moveTo>
                <a:lnTo>
                  <a:pt x="8294" y="311167"/>
                </a:lnTo>
                <a:lnTo>
                  <a:pt x="32538" y="269901"/>
                </a:lnTo>
                <a:lnTo>
                  <a:pt x="71770" y="230445"/>
                </a:lnTo>
                <a:lnTo>
                  <a:pt x="125032" y="193096"/>
                </a:lnTo>
                <a:lnTo>
                  <a:pt x="191364" y="158151"/>
                </a:lnTo>
                <a:lnTo>
                  <a:pt x="229130" y="141672"/>
                </a:lnTo>
                <a:lnTo>
                  <a:pt x="269804" y="125905"/>
                </a:lnTo>
                <a:lnTo>
                  <a:pt x="313265" y="110886"/>
                </a:lnTo>
                <a:lnTo>
                  <a:pt x="359394" y="96654"/>
                </a:lnTo>
                <a:lnTo>
                  <a:pt x="408069" y="83245"/>
                </a:lnTo>
                <a:lnTo>
                  <a:pt x="459172" y="70695"/>
                </a:lnTo>
                <a:lnTo>
                  <a:pt x="512583" y="59043"/>
                </a:lnTo>
                <a:lnTo>
                  <a:pt x="568181" y="48324"/>
                </a:lnTo>
                <a:lnTo>
                  <a:pt x="625846" y="38577"/>
                </a:lnTo>
                <a:lnTo>
                  <a:pt x="685458" y="29838"/>
                </a:lnTo>
                <a:lnTo>
                  <a:pt x="746898" y="22144"/>
                </a:lnTo>
                <a:lnTo>
                  <a:pt x="810045" y="15532"/>
                </a:lnTo>
                <a:lnTo>
                  <a:pt x="874779" y="10039"/>
                </a:lnTo>
                <a:lnTo>
                  <a:pt x="940981" y="5702"/>
                </a:lnTo>
                <a:lnTo>
                  <a:pt x="1008530" y="2559"/>
                </a:lnTo>
                <a:lnTo>
                  <a:pt x="1077307" y="645"/>
                </a:lnTo>
                <a:lnTo>
                  <a:pt x="1147191" y="0"/>
                </a:lnTo>
                <a:lnTo>
                  <a:pt x="1217074" y="645"/>
                </a:lnTo>
                <a:lnTo>
                  <a:pt x="1285851" y="2559"/>
                </a:lnTo>
                <a:lnTo>
                  <a:pt x="1353400" y="5702"/>
                </a:lnTo>
                <a:lnTo>
                  <a:pt x="1419602" y="10039"/>
                </a:lnTo>
                <a:lnTo>
                  <a:pt x="1484336" y="15532"/>
                </a:lnTo>
                <a:lnTo>
                  <a:pt x="1547483" y="22144"/>
                </a:lnTo>
                <a:lnTo>
                  <a:pt x="1608923" y="29838"/>
                </a:lnTo>
                <a:lnTo>
                  <a:pt x="1668535" y="38577"/>
                </a:lnTo>
                <a:lnTo>
                  <a:pt x="1726200" y="48324"/>
                </a:lnTo>
                <a:lnTo>
                  <a:pt x="1781798" y="59043"/>
                </a:lnTo>
                <a:lnTo>
                  <a:pt x="1835209" y="70695"/>
                </a:lnTo>
                <a:lnTo>
                  <a:pt x="1886312" y="83245"/>
                </a:lnTo>
                <a:lnTo>
                  <a:pt x="1934987" y="96654"/>
                </a:lnTo>
                <a:lnTo>
                  <a:pt x="1981116" y="110886"/>
                </a:lnTo>
                <a:lnTo>
                  <a:pt x="2024577" y="125905"/>
                </a:lnTo>
                <a:lnTo>
                  <a:pt x="2065251" y="141672"/>
                </a:lnTo>
                <a:lnTo>
                  <a:pt x="2103017" y="158151"/>
                </a:lnTo>
                <a:lnTo>
                  <a:pt x="2137757" y="175305"/>
                </a:lnTo>
                <a:lnTo>
                  <a:pt x="2197673" y="211489"/>
                </a:lnTo>
                <a:lnTo>
                  <a:pt x="2244041" y="249928"/>
                </a:lnTo>
                <a:lnTo>
                  <a:pt x="2275899" y="290326"/>
                </a:lnTo>
                <a:lnTo>
                  <a:pt x="2292288" y="332387"/>
                </a:lnTo>
                <a:lnTo>
                  <a:pt x="2294382" y="353949"/>
                </a:lnTo>
                <a:lnTo>
                  <a:pt x="2292288" y="375510"/>
                </a:lnTo>
                <a:lnTo>
                  <a:pt x="2275899" y="417571"/>
                </a:lnTo>
                <a:lnTo>
                  <a:pt x="2244041" y="457969"/>
                </a:lnTo>
                <a:lnTo>
                  <a:pt x="2197673" y="496408"/>
                </a:lnTo>
                <a:lnTo>
                  <a:pt x="2137757" y="532592"/>
                </a:lnTo>
                <a:lnTo>
                  <a:pt x="2103017" y="549746"/>
                </a:lnTo>
                <a:lnTo>
                  <a:pt x="2065251" y="566225"/>
                </a:lnTo>
                <a:lnTo>
                  <a:pt x="2024577" y="581992"/>
                </a:lnTo>
                <a:lnTo>
                  <a:pt x="1981116" y="597011"/>
                </a:lnTo>
                <a:lnTo>
                  <a:pt x="1934987" y="611243"/>
                </a:lnTo>
                <a:lnTo>
                  <a:pt x="1886312" y="624652"/>
                </a:lnTo>
                <a:lnTo>
                  <a:pt x="1835209" y="637202"/>
                </a:lnTo>
                <a:lnTo>
                  <a:pt x="1781798" y="648854"/>
                </a:lnTo>
                <a:lnTo>
                  <a:pt x="1726200" y="659573"/>
                </a:lnTo>
                <a:lnTo>
                  <a:pt x="1668535" y="669320"/>
                </a:lnTo>
                <a:lnTo>
                  <a:pt x="1608923" y="678059"/>
                </a:lnTo>
                <a:lnTo>
                  <a:pt x="1547483" y="685753"/>
                </a:lnTo>
                <a:lnTo>
                  <a:pt x="1484336" y="692365"/>
                </a:lnTo>
                <a:lnTo>
                  <a:pt x="1419602" y="697858"/>
                </a:lnTo>
                <a:lnTo>
                  <a:pt x="1353400" y="702195"/>
                </a:lnTo>
                <a:lnTo>
                  <a:pt x="1285851" y="705338"/>
                </a:lnTo>
                <a:lnTo>
                  <a:pt x="1217074" y="707252"/>
                </a:lnTo>
                <a:lnTo>
                  <a:pt x="1147191" y="707898"/>
                </a:lnTo>
                <a:lnTo>
                  <a:pt x="1077307" y="707252"/>
                </a:lnTo>
                <a:lnTo>
                  <a:pt x="1008530" y="705338"/>
                </a:lnTo>
                <a:lnTo>
                  <a:pt x="940981" y="702195"/>
                </a:lnTo>
                <a:lnTo>
                  <a:pt x="874779" y="697858"/>
                </a:lnTo>
                <a:lnTo>
                  <a:pt x="810045" y="692365"/>
                </a:lnTo>
                <a:lnTo>
                  <a:pt x="746898" y="685753"/>
                </a:lnTo>
                <a:lnTo>
                  <a:pt x="685458" y="678059"/>
                </a:lnTo>
                <a:lnTo>
                  <a:pt x="625846" y="669320"/>
                </a:lnTo>
                <a:lnTo>
                  <a:pt x="568181" y="659573"/>
                </a:lnTo>
                <a:lnTo>
                  <a:pt x="512583" y="648854"/>
                </a:lnTo>
                <a:lnTo>
                  <a:pt x="459172" y="637202"/>
                </a:lnTo>
                <a:lnTo>
                  <a:pt x="408069" y="624652"/>
                </a:lnTo>
                <a:lnTo>
                  <a:pt x="359394" y="611243"/>
                </a:lnTo>
                <a:lnTo>
                  <a:pt x="313265" y="597011"/>
                </a:lnTo>
                <a:lnTo>
                  <a:pt x="269804" y="581992"/>
                </a:lnTo>
                <a:lnTo>
                  <a:pt x="229130" y="566225"/>
                </a:lnTo>
                <a:lnTo>
                  <a:pt x="191364" y="549746"/>
                </a:lnTo>
                <a:lnTo>
                  <a:pt x="156624" y="532592"/>
                </a:lnTo>
                <a:lnTo>
                  <a:pt x="96708" y="496408"/>
                </a:lnTo>
                <a:lnTo>
                  <a:pt x="50340" y="457969"/>
                </a:lnTo>
                <a:lnTo>
                  <a:pt x="18482" y="417571"/>
                </a:lnTo>
                <a:lnTo>
                  <a:pt x="2093" y="375510"/>
                </a:lnTo>
                <a:lnTo>
                  <a:pt x="0" y="353949"/>
                </a:lnTo>
                <a:close/>
              </a:path>
            </a:pathLst>
          </a:custGeom>
          <a:ln w="251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41414" y="2925317"/>
            <a:ext cx="312420" cy="7086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97623" y="2943605"/>
            <a:ext cx="0" cy="415925"/>
          </a:xfrm>
          <a:custGeom>
            <a:avLst/>
            <a:gdLst/>
            <a:ahLst/>
            <a:cxnLst/>
            <a:rect l="l" t="t" r="r" b="b"/>
            <a:pathLst>
              <a:path h="415925">
                <a:moveTo>
                  <a:pt x="0" y="0"/>
                </a:moveTo>
                <a:lnTo>
                  <a:pt x="0" y="415925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40486" y="334048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30176" y="2739008"/>
            <a:ext cx="229870" cy="1075055"/>
          </a:xfrm>
          <a:custGeom>
            <a:avLst/>
            <a:gdLst/>
            <a:ahLst/>
            <a:cxnLst/>
            <a:rect l="l" t="t" r="r" b="b"/>
            <a:pathLst>
              <a:path w="229870" h="1075054">
                <a:moveTo>
                  <a:pt x="229400" y="1074737"/>
                </a:moveTo>
                <a:lnTo>
                  <a:pt x="0" y="1074737"/>
                </a:lnTo>
                <a:lnTo>
                  <a:pt x="0" y="0"/>
                </a:lnTo>
                <a:lnTo>
                  <a:pt x="219875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37352" y="2700908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210949" y="2981007"/>
            <a:ext cx="254000" cy="48260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800" dirty="0">
                <a:latin typeface="Noto Sans CJK JP Regular"/>
                <a:cs typeface="Noto Sans CJK JP Regular"/>
              </a:rPr>
              <a:t>錯誤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529453" y="4677536"/>
            <a:ext cx="2737485" cy="825500"/>
          </a:xfrm>
          <a:custGeom>
            <a:avLst/>
            <a:gdLst/>
            <a:ahLst/>
            <a:cxnLst/>
            <a:rect l="l" t="t" r="r" b="b"/>
            <a:pathLst>
              <a:path w="2737484" h="825500">
                <a:moveTo>
                  <a:pt x="0" y="0"/>
                </a:moveTo>
                <a:lnTo>
                  <a:pt x="2737104" y="0"/>
                </a:lnTo>
                <a:lnTo>
                  <a:pt x="2737104" y="825246"/>
                </a:lnTo>
                <a:lnTo>
                  <a:pt x="0" y="825246"/>
                </a:lnTo>
                <a:lnTo>
                  <a:pt x="0" y="0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41414" y="4149090"/>
            <a:ext cx="312420" cy="7086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97623" y="4167378"/>
            <a:ext cx="0" cy="415925"/>
          </a:xfrm>
          <a:custGeom>
            <a:avLst/>
            <a:gdLst/>
            <a:ahLst/>
            <a:cxnLst/>
            <a:rect l="l" t="t" r="r" b="b"/>
            <a:pathLst>
              <a:path h="415925">
                <a:moveTo>
                  <a:pt x="0" y="0"/>
                </a:moveTo>
                <a:lnTo>
                  <a:pt x="0" y="415925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40486" y="4564253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023927" y="3656457"/>
            <a:ext cx="1747520" cy="1576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Noto Sans CJK JP Regular"/>
                <a:cs typeface="Noto Sans CJK JP Regular"/>
              </a:rPr>
              <a:t>偵測到障礙物</a:t>
            </a:r>
            <a:r>
              <a:rPr sz="1800" spc="15" dirty="0">
                <a:latin typeface="Noto Sans CJK JP Regular"/>
                <a:cs typeface="Noto Sans CJK JP Regular"/>
              </a:rPr>
              <a:t>?</a:t>
            </a:r>
            <a:endParaRPr sz="18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50">
              <a:latin typeface="Times New Roman"/>
              <a:cs typeface="Times New Roman"/>
            </a:endParaRPr>
          </a:p>
          <a:p>
            <a:pPr marL="206375">
              <a:lnSpc>
                <a:spcPct val="100000"/>
              </a:lnSpc>
            </a:pPr>
            <a:r>
              <a:rPr sz="1800" dirty="0">
                <a:latin typeface="Noto Sans CJK JP Regular"/>
                <a:cs typeface="Noto Sans CJK JP Regular"/>
              </a:rPr>
              <a:t>正確</a:t>
            </a:r>
            <a:endParaRPr sz="18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Noto Sans CJK JP Regular"/>
                <a:cs typeface="Noto Sans CJK JP Regular"/>
              </a:rPr>
              <a:t>m</a:t>
            </a:r>
            <a:r>
              <a:rPr sz="1800" spc="-30" dirty="0">
                <a:latin typeface="Noto Sans CJK JP Regular"/>
                <a:cs typeface="Noto Sans CJK JP Regular"/>
              </a:rPr>
              <a:t>Bo</a:t>
            </a:r>
            <a:r>
              <a:rPr sz="1800" spc="-15" dirty="0">
                <a:latin typeface="Noto Sans CJK JP Regular"/>
                <a:cs typeface="Noto Sans CJK JP Regular"/>
              </a:rPr>
              <a:t>t</a:t>
            </a:r>
            <a:r>
              <a:rPr sz="1800" dirty="0">
                <a:latin typeface="Noto Sans CJK JP Regular"/>
                <a:cs typeface="Noto Sans CJK JP Regular"/>
              </a:rPr>
              <a:t>機器人停止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235202" y="1552194"/>
            <a:ext cx="3109722" cy="6614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12085" y="2133600"/>
            <a:ext cx="1155191" cy="655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95400" y="1592580"/>
            <a:ext cx="2989580" cy="541020"/>
          </a:xfrm>
          <a:custGeom>
            <a:avLst/>
            <a:gdLst/>
            <a:ahLst/>
            <a:cxnLst/>
            <a:rect l="l" t="t" r="r" b="b"/>
            <a:pathLst>
              <a:path w="2989579" h="541019">
                <a:moveTo>
                  <a:pt x="0" y="0"/>
                </a:moveTo>
                <a:lnTo>
                  <a:pt x="2989326" y="0"/>
                </a:lnTo>
                <a:lnTo>
                  <a:pt x="2989326" y="541020"/>
                </a:lnTo>
                <a:lnTo>
                  <a:pt x="0" y="54102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95400" y="1592580"/>
            <a:ext cx="2989580" cy="541020"/>
          </a:xfrm>
          <a:custGeom>
            <a:avLst/>
            <a:gdLst/>
            <a:ahLst/>
            <a:cxnLst/>
            <a:rect l="l" t="t" r="r" b="b"/>
            <a:pathLst>
              <a:path w="2989579" h="541019">
                <a:moveTo>
                  <a:pt x="0" y="0"/>
                </a:moveTo>
                <a:lnTo>
                  <a:pt x="2989326" y="0"/>
                </a:lnTo>
                <a:lnTo>
                  <a:pt x="2989326" y="541020"/>
                </a:lnTo>
                <a:lnTo>
                  <a:pt x="0" y="54102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295400" y="1704695"/>
            <a:ext cx="2989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569595" algn="l"/>
              </a:tabLst>
            </a:pPr>
            <a:r>
              <a:rPr sz="1800" dirty="0">
                <a:latin typeface="Noto Sans CJK JP Regular"/>
                <a:cs typeface="Noto Sans CJK JP Regular"/>
              </a:rPr>
              <a:t>牆	壁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788920" y="2171319"/>
            <a:ext cx="0" cy="1283335"/>
          </a:xfrm>
          <a:custGeom>
            <a:avLst/>
            <a:gdLst/>
            <a:ahLst/>
            <a:cxnLst/>
            <a:rect l="l" t="t" r="r" b="b"/>
            <a:pathLst>
              <a:path h="1283335">
                <a:moveTo>
                  <a:pt x="0" y="128308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22257" y="2171319"/>
            <a:ext cx="133350" cy="114300"/>
          </a:xfrm>
          <a:custGeom>
            <a:avLst/>
            <a:gdLst/>
            <a:ahLst/>
            <a:cxnLst/>
            <a:rect l="l" t="t" r="r" b="b"/>
            <a:pathLst>
              <a:path w="133350" h="114300">
                <a:moveTo>
                  <a:pt x="133350" y="114300"/>
                </a:moveTo>
                <a:lnTo>
                  <a:pt x="66675" y="0"/>
                </a:lnTo>
                <a:lnTo>
                  <a:pt x="0" y="11430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07870" y="3640081"/>
            <a:ext cx="1822429" cy="11521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933064" y="2697988"/>
            <a:ext cx="737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25</a:t>
            </a:r>
            <a:r>
              <a:rPr sz="1800" spc="-5" dirty="0">
                <a:latin typeface="Noto Sans CJK JP Regular"/>
                <a:cs typeface="Noto Sans CJK JP Regular"/>
              </a:rPr>
              <a:t>公分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983610" y="2397632"/>
            <a:ext cx="620395" cy="260985"/>
          </a:xfrm>
          <a:custGeom>
            <a:avLst/>
            <a:gdLst/>
            <a:ahLst/>
            <a:cxnLst/>
            <a:rect l="l" t="t" r="r" b="b"/>
            <a:pathLst>
              <a:path w="620395" h="260985">
                <a:moveTo>
                  <a:pt x="0" y="260603"/>
                </a:moveTo>
                <a:lnTo>
                  <a:pt x="1707" y="209886"/>
                </a:lnTo>
                <a:lnTo>
                  <a:pt x="6362" y="168468"/>
                </a:lnTo>
                <a:lnTo>
                  <a:pt x="13265" y="140542"/>
                </a:lnTo>
                <a:lnTo>
                  <a:pt x="21717" y="130301"/>
                </a:lnTo>
                <a:lnTo>
                  <a:pt x="288417" y="130301"/>
                </a:lnTo>
                <a:lnTo>
                  <a:pt x="296868" y="120061"/>
                </a:lnTo>
                <a:lnTo>
                  <a:pt x="303771" y="92135"/>
                </a:lnTo>
                <a:lnTo>
                  <a:pt x="308426" y="50717"/>
                </a:lnTo>
                <a:lnTo>
                  <a:pt x="310134" y="0"/>
                </a:lnTo>
                <a:lnTo>
                  <a:pt x="311841" y="50717"/>
                </a:lnTo>
                <a:lnTo>
                  <a:pt x="316496" y="92135"/>
                </a:lnTo>
                <a:lnTo>
                  <a:pt x="323399" y="120061"/>
                </a:lnTo>
                <a:lnTo>
                  <a:pt x="331851" y="130301"/>
                </a:lnTo>
                <a:lnTo>
                  <a:pt x="598551" y="130301"/>
                </a:lnTo>
                <a:lnTo>
                  <a:pt x="607002" y="140542"/>
                </a:lnTo>
                <a:lnTo>
                  <a:pt x="613905" y="168468"/>
                </a:lnTo>
                <a:lnTo>
                  <a:pt x="618560" y="209886"/>
                </a:lnTo>
                <a:lnTo>
                  <a:pt x="620268" y="260603"/>
                </a:lnTo>
              </a:path>
            </a:pathLst>
          </a:custGeom>
          <a:ln w="990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024758" y="3081908"/>
            <a:ext cx="579120" cy="234950"/>
          </a:xfrm>
          <a:custGeom>
            <a:avLst/>
            <a:gdLst/>
            <a:ahLst/>
            <a:cxnLst/>
            <a:rect l="l" t="t" r="r" b="b"/>
            <a:pathLst>
              <a:path w="579120" h="234950">
                <a:moveTo>
                  <a:pt x="579119" y="0"/>
                </a:moveTo>
                <a:lnTo>
                  <a:pt x="577583" y="45676"/>
                </a:lnTo>
                <a:lnTo>
                  <a:pt x="573393" y="82977"/>
                </a:lnTo>
                <a:lnTo>
                  <a:pt x="567177" y="108126"/>
                </a:lnTo>
                <a:lnTo>
                  <a:pt x="559561" y="117348"/>
                </a:lnTo>
                <a:lnTo>
                  <a:pt x="309117" y="117348"/>
                </a:lnTo>
                <a:lnTo>
                  <a:pt x="301502" y="126569"/>
                </a:lnTo>
                <a:lnTo>
                  <a:pt x="295286" y="151718"/>
                </a:lnTo>
                <a:lnTo>
                  <a:pt x="291096" y="189019"/>
                </a:lnTo>
                <a:lnTo>
                  <a:pt x="289559" y="234696"/>
                </a:lnTo>
                <a:lnTo>
                  <a:pt x="288023" y="189019"/>
                </a:lnTo>
                <a:lnTo>
                  <a:pt x="283833" y="151718"/>
                </a:lnTo>
                <a:lnTo>
                  <a:pt x="277617" y="126569"/>
                </a:lnTo>
                <a:lnTo>
                  <a:pt x="270001" y="117348"/>
                </a:lnTo>
                <a:lnTo>
                  <a:pt x="19557" y="117348"/>
                </a:lnTo>
                <a:lnTo>
                  <a:pt x="11942" y="108126"/>
                </a:lnTo>
                <a:lnTo>
                  <a:pt x="5726" y="82977"/>
                </a:lnTo>
                <a:lnTo>
                  <a:pt x="1536" y="45676"/>
                </a:lnTo>
                <a:lnTo>
                  <a:pt x="0" y="0"/>
                </a:lnTo>
              </a:path>
            </a:pathLst>
          </a:custGeom>
          <a:ln w="990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26860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46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644709" y="387603"/>
            <a:ext cx="1854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程式說明</a:t>
            </a:r>
            <a:endParaRPr sz="3600"/>
          </a:p>
        </p:txBody>
      </p:sp>
      <p:sp>
        <p:nvSpPr>
          <p:cNvPr id="10" name="object 10"/>
          <p:cNvSpPr txBox="1"/>
          <p:nvPr/>
        </p:nvSpPr>
        <p:spPr>
          <a:xfrm>
            <a:off x="2548508" y="4977003"/>
            <a:ext cx="3649345" cy="760730"/>
          </a:xfrm>
          <a:prstGeom prst="rect">
            <a:avLst/>
          </a:prstGeom>
          <a:ln w="25146">
            <a:solidFill>
              <a:srgbClr val="000000"/>
            </a:solidFill>
          </a:ln>
        </p:spPr>
        <p:txBody>
          <a:bodyPr vert="horz" wrap="square" lIns="0" tIns="984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75"/>
              </a:spcBef>
            </a:pPr>
            <a:r>
              <a:rPr sz="1800" dirty="0">
                <a:latin typeface="Noto Sans CJK JP Regular"/>
                <a:cs typeface="Noto Sans CJK JP Regular"/>
              </a:rPr>
              <a:t>練習</a:t>
            </a:r>
            <a:r>
              <a:rPr sz="1800" spc="-90" dirty="0">
                <a:latin typeface="Noto Sans CJK JP Regular"/>
                <a:cs typeface="Noto Sans CJK JP Regular"/>
              </a:rPr>
              <a:t>:</a:t>
            </a:r>
            <a:endParaRPr sz="1800">
              <a:latin typeface="Noto Sans CJK JP Regular"/>
              <a:cs typeface="Noto Sans CJK JP Regular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Noto Sans CJK JP Regular"/>
                <a:cs typeface="Noto Sans CJK JP Regular"/>
              </a:rPr>
              <a:t>如何使用其他方式更改以上程式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71422" y="1557527"/>
            <a:ext cx="6075413" cy="27287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26860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47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14362" y="396239"/>
            <a:ext cx="78371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練習</a:t>
            </a:r>
            <a:r>
              <a:rPr spc="-155" dirty="0"/>
              <a:t>:</a:t>
            </a:r>
            <a:r>
              <a:rPr spc="-5" dirty="0"/>
              <a:t>偵測到障礙物機器人停止並發</a:t>
            </a:r>
            <a:r>
              <a:rPr dirty="0"/>
              <a:t>出</a:t>
            </a:r>
            <a:r>
              <a:rPr spc="-5" dirty="0"/>
              <a:t>警鈴聲</a:t>
            </a:r>
          </a:p>
        </p:txBody>
      </p:sp>
      <p:sp>
        <p:nvSpPr>
          <p:cNvPr id="10" name="object 10"/>
          <p:cNvSpPr/>
          <p:nvPr/>
        </p:nvSpPr>
        <p:spPr>
          <a:xfrm>
            <a:off x="1206627" y="1502283"/>
            <a:ext cx="2186305" cy="590550"/>
          </a:xfrm>
          <a:custGeom>
            <a:avLst/>
            <a:gdLst/>
            <a:ahLst/>
            <a:cxnLst/>
            <a:rect l="l" t="t" r="r" b="b"/>
            <a:pathLst>
              <a:path w="2186304" h="590550">
                <a:moveTo>
                  <a:pt x="0" y="98425"/>
                </a:moveTo>
                <a:lnTo>
                  <a:pt x="7735" y="60114"/>
                </a:lnTo>
                <a:lnTo>
                  <a:pt x="28829" y="28828"/>
                </a:lnTo>
                <a:lnTo>
                  <a:pt x="60114" y="7735"/>
                </a:lnTo>
                <a:lnTo>
                  <a:pt x="98425" y="0"/>
                </a:lnTo>
                <a:lnTo>
                  <a:pt x="2087752" y="0"/>
                </a:lnTo>
                <a:lnTo>
                  <a:pt x="2126063" y="7735"/>
                </a:lnTo>
                <a:lnTo>
                  <a:pt x="2157348" y="28829"/>
                </a:lnTo>
                <a:lnTo>
                  <a:pt x="2178442" y="60114"/>
                </a:lnTo>
                <a:lnTo>
                  <a:pt x="2186178" y="98425"/>
                </a:lnTo>
                <a:lnTo>
                  <a:pt x="2186178" y="492125"/>
                </a:lnTo>
                <a:lnTo>
                  <a:pt x="2178442" y="530435"/>
                </a:lnTo>
                <a:lnTo>
                  <a:pt x="2157349" y="561721"/>
                </a:lnTo>
                <a:lnTo>
                  <a:pt x="2126063" y="582814"/>
                </a:lnTo>
                <a:lnTo>
                  <a:pt x="2087752" y="590550"/>
                </a:lnTo>
                <a:lnTo>
                  <a:pt x="98425" y="590550"/>
                </a:lnTo>
                <a:lnTo>
                  <a:pt x="60114" y="582814"/>
                </a:lnTo>
                <a:lnTo>
                  <a:pt x="28829" y="561721"/>
                </a:lnTo>
                <a:lnTo>
                  <a:pt x="7735" y="530435"/>
                </a:lnTo>
                <a:lnTo>
                  <a:pt x="0" y="492125"/>
                </a:lnTo>
                <a:lnTo>
                  <a:pt x="0" y="98425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25740" y="1503171"/>
            <a:ext cx="1747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1625" marR="5080" indent="-28956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Noto Sans CJK JP Regular"/>
                <a:cs typeface="Noto Sans CJK JP Regular"/>
              </a:rPr>
              <a:t>「m</a:t>
            </a:r>
            <a:r>
              <a:rPr sz="1800" spc="-30" dirty="0">
                <a:latin typeface="Noto Sans CJK JP Regular"/>
                <a:cs typeface="Noto Sans CJK JP Regular"/>
              </a:rPr>
              <a:t>Bo</a:t>
            </a:r>
            <a:r>
              <a:rPr sz="1800" spc="-15" dirty="0">
                <a:latin typeface="Noto Sans CJK JP Regular"/>
                <a:cs typeface="Noto Sans CJK JP Regular"/>
              </a:rPr>
              <a:t>t</a:t>
            </a:r>
            <a:r>
              <a:rPr sz="1800" dirty="0">
                <a:latin typeface="Noto Sans CJK JP Regular"/>
                <a:cs typeface="Noto Sans CJK JP Regular"/>
              </a:rPr>
              <a:t>主程式」 被連點兩下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42744" y="2074164"/>
            <a:ext cx="312419" cy="7086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98954" y="2092451"/>
            <a:ext cx="0" cy="415925"/>
          </a:xfrm>
          <a:custGeom>
            <a:avLst/>
            <a:gdLst/>
            <a:ahLst/>
            <a:cxnLst/>
            <a:rect l="l" t="t" r="r" b="b"/>
            <a:pathLst>
              <a:path h="415925">
                <a:moveTo>
                  <a:pt x="0" y="0"/>
                </a:moveTo>
                <a:lnTo>
                  <a:pt x="0" y="415925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41804" y="2489326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06627" y="2616326"/>
            <a:ext cx="2186305" cy="421005"/>
          </a:xfrm>
          <a:custGeom>
            <a:avLst/>
            <a:gdLst/>
            <a:ahLst/>
            <a:cxnLst/>
            <a:rect l="l" t="t" r="r" b="b"/>
            <a:pathLst>
              <a:path w="2186304" h="421005">
                <a:moveTo>
                  <a:pt x="0" y="0"/>
                </a:moveTo>
                <a:lnTo>
                  <a:pt x="2186178" y="0"/>
                </a:lnTo>
                <a:lnTo>
                  <a:pt x="2186178" y="420624"/>
                </a:lnTo>
                <a:lnTo>
                  <a:pt x="0" y="420624"/>
                </a:lnTo>
                <a:lnTo>
                  <a:pt x="0" y="0"/>
                </a:lnTo>
                <a:close/>
              </a:path>
            </a:pathLst>
          </a:custGeom>
          <a:ln w="251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06627" y="2616326"/>
            <a:ext cx="2186305" cy="421005"/>
          </a:xfrm>
          <a:prstGeom prst="rect">
            <a:avLst/>
          </a:prstGeom>
          <a:ln w="25146">
            <a:solidFill>
              <a:srgbClr val="000000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 marL="406400">
              <a:lnSpc>
                <a:spcPct val="100000"/>
              </a:lnSpc>
              <a:spcBef>
                <a:spcPts val="520"/>
              </a:spcBef>
            </a:pPr>
            <a:r>
              <a:rPr sz="1800" dirty="0">
                <a:latin typeface="Noto Sans CJK JP Regular"/>
                <a:cs typeface="Noto Sans CJK JP Regular"/>
              </a:rPr>
              <a:t>機器人往前走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53286" y="3548253"/>
            <a:ext cx="2293620" cy="708025"/>
          </a:xfrm>
          <a:custGeom>
            <a:avLst/>
            <a:gdLst/>
            <a:ahLst/>
            <a:cxnLst/>
            <a:rect l="l" t="t" r="r" b="b"/>
            <a:pathLst>
              <a:path w="2293620" h="708025">
                <a:moveTo>
                  <a:pt x="0" y="353949"/>
                </a:moveTo>
                <a:lnTo>
                  <a:pt x="8291" y="311167"/>
                </a:lnTo>
                <a:lnTo>
                  <a:pt x="32527" y="269901"/>
                </a:lnTo>
                <a:lnTo>
                  <a:pt x="71747" y="230445"/>
                </a:lnTo>
                <a:lnTo>
                  <a:pt x="124992" y="193096"/>
                </a:lnTo>
                <a:lnTo>
                  <a:pt x="191301" y="158151"/>
                </a:lnTo>
                <a:lnTo>
                  <a:pt x="229056" y="141672"/>
                </a:lnTo>
                <a:lnTo>
                  <a:pt x="269716" y="125905"/>
                </a:lnTo>
                <a:lnTo>
                  <a:pt x="313163" y="110886"/>
                </a:lnTo>
                <a:lnTo>
                  <a:pt x="359276" y="96654"/>
                </a:lnTo>
                <a:lnTo>
                  <a:pt x="407936" y="83245"/>
                </a:lnTo>
                <a:lnTo>
                  <a:pt x="459022" y="70695"/>
                </a:lnTo>
                <a:lnTo>
                  <a:pt x="512415" y="59043"/>
                </a:lnTo>
                <a:lnTo>
                  <a:pt x="567994" y="48324"/>
                </a:lnTo>
                <a:lnTo>
                  <a:pt x="625640" y="38577"/>
                </a:lnTo>
                <a:lnTo>
                  <a:pt x="685233" y="29838"/>
                </a:lnTo>
                <a:lnTo>
                  <a:pt x="746652" y="22144"/>
                </a:lnTo>
                <a:lnTo>
                  <a:pt x="809778" y="15532"/>
                </a:lnTo>
                <a:lnTo>
                  <a:pt x="874491" y="10039"/>
                </a:lnTo>
                <a:lnTo>
                  <a:pt x="940670" y="5702"/>
                </a:lnTo>
                <a:lnTo>
                  <a:pt x="1008196" y="2559"/>
                </a:lnTo>
                <a:lnTo>
                  <a:pt x="1076949" y="645"/>
                </a:lnTo>
                <a:lnTo>
                  <a:pt x="1146810" y="0"/>
                </a:lnTo>
                <a:lnTo>
                  <a:pt x="1216670" y="645"/>
                </a:lnTo>
                <a:lnTo>
                  <a:pt x="1285423" y="2559"/>
                </a:lnTo>
                <a:lnTo>
                  <a:pt x="1352949" y="5702"/>
                </a:lnTo>
                <a:lnTo>
                  <a:pt x="1419128" y="10039"/>
                </a:lnTo>
                <a:lnTo>
                  <a:pt x="1483841" y="15532"/>
                </a:lnTo>
                <a:lnTo>
                  <a:pt x="1546967" y="22144"/>
                </a:lnTo>
                <a:lnTo>
                  <a:pt x="1608386" y="29838"/>
                </a:lnTo>
                <a:lnTo>
                  <a:pt x="1667979" y="38577"/>
                </a:lnTo>
                <a:lnTo>
                  <a:pt x="1725625" y="48324"/>
                </a:lnTo>
                <a:lnTo>
                  <a:pt x="1781204" y="59043"/>
                </a:lnTo>
                <a:lnTo>
                  <a:pt x="1834597" y="70695"/>
                </a:lnTo>
                <a:lnTo>
                  <a:pt x="1885683" y="83245"/>
                </a:lnTo>
                <a:lnTo>
                  <a:pt x="1934343" y="96654"/>
                </a:lnTo>
                <a:lnTo>
                  <a:pt x="1980456" y="110886"/>
                </a:lnTo>
                <a:lnTo>
                  <a:pt x="2023903" y="125905"/>
                </a:lnTo>
                <a:lnTo>
                  <a:pt x="2064563" y="141672"/>
                </a:lnTo>
                <a:lnTo>
                  <a:pt x="2102318" y="158151"/>
                </a:lnTo>
                <a:lnTo>
                  <a:pt x="2137045" y="175305"/>
                </a:lnTo>
                <a:lnTo>
                  <a:pt x="2196942" y="211489"/>
                </a:lnTo>
                <a:lnTo>
                  <a:pt x="2243295" y="249928"/>
                </a:lnTo>
                <a:lnTo>
                  <a:pt x="2275143" y="290326"/>
                </a:lnTo>
                <a:lnTo>
                  <a:pt x="2291527" y="332387"/>
                </a:lnTo>
                <a:lnTo>
                  <a:pt x="2293620" y="353949"/>
                </a:lnTo>
                <a:lnTo>
                  <a:pt x="2291527" y="375510"/>
                </a:lnTo>
                <a:lnTo>
                  <a:pt x="2275143" y="417571"/>
                </a:lnTo>
                <a:lnTo>
                  <a:pt x="2243295" y="457969"/>
                </a:lnTo>
                <a:lnTo>
                  <a:pt x="2196942" y="496408"/>
                </a:lnTo>
                <a:lnTo>
                  <a:pt x="2137045" y="532592"/>
                </a:lnTo>
                <a:lnTo>
                  <a:pt x="2102318" y="549746"/>
                </a:lnTo>
                <a:lnTo>
                  <a:pt x="2064563" y="566225"/>
                </a:lnTo>
                <a:lnTo>
                  <a:pt x="2023903" y="581992"/>
                </a:lnTo>
                <a:lnTo>
                  <a:pt x="1980456" y="597011"/>
                </a:lnTo>
                <a:lnTo>
                  <a:pt x="1934343" y="611243"/>
                </a:lnTo>
                <a:lnTo>
                  <a:pt x="1885683" y="624652"/>
                </a:lnTo>
                <a:lnTo>
                  <a:pt x="1834597" y="637202"/>
                </a:lnTo>
                <a:lnTo>
                  <a:pt x="1781204" y="648854"/>
                </a:lnTo>
                <a:lnTo>
                  <a:pt x="1725625" y="659573"/>
                </a:lnTo>
                <a:lnTo>
                  <a:pt x="1667979" y="669320"/>
                </a:lnTo>
                <a:lnTo>
                  <a:pt x="1608386" y="678059"/>
                </a:lnTo>
                <a:lnTo>
                  <a:pt x="1546967" y="685753"/>
                </a:lnTo>
                <a:lnTo>
                  <a:pt x="1483841" y="692365"/>
                </a:lnTo>
                <a:lnTo>
                  <a:pt x="1419128" y="697858"/>
                </a:lnTo>
                <a:lnTo>
                  <a:pt x="1352949" y="702195"/>
                </a:lnTo>
                <a:lnTo>
                  <a:pt x="1285423" y="705338"/>
                </a:lnTo>
                <a:lnTo>
                  <a:pt x="1216670" y="707252"/>
                </a:lnTo>
                <a:lnTo>
                  <a:pt x="1146810" y="707898"/>
                </a:lnTo>
                <a:lnTo>
                  <a:pt x="1076949" y="707252"/>
                </a:lnTo>
                <a:lnTo>
                  <a:pt x="1008196" y="705338"/>
                </a:lnTo>
                <a:lnTo>
                  <a:pt x="940670" y="702195"/>
                </a:lnTo>
                <a:lnTo>
                  <a:pt x="874491" y="697858"/>
                </a:lnTo>
                <a:lnTo>
                  <a:pt x="809778" y="692365"/>
                </a:lnTo>
                <a:lnTo>
                  <a:pt x="746652" y="685753"/>
                </a:lnTo>
                <a:lnTo>
                  <a:pt x="685233" y="678059"/>
                </a:lnTo>
                <a:lnTo>
                  <a:pt x="625640" y="669320"/>
                </a:lnTo>
                <a:lnTo>
                  <a:pt x="567994" y="659573"/>
                </a:lnTo>
                <a:lnTo>
                  <a:pt x="512415" y="648854"/>
                </a:lnTo>
                <a:lnTo>
                  <a:pt x="459022" y="637202"/>
                </a:lnTo>
                <a:lnTo>
                  <a:pt x="407936" y="624652"/>
                </a:lnTo>
                <a:lnTo>
                  <a:pt x="359276" y="611243"/>
                </a:lnTo>
                <a:lnTo>
                  <a:pt x="313163" y="597011"/>
                </a:lnTo>
                <a:lnTo>
                  <a:pt x="269716" y="581992"/>
                </a:lnTo>
                <a:lnTo>
                  <a:pt x="229056" y="566225"/>
                </a:lnTo>
                <a:lnTo>
                  <a:pt x="191301" y="549746"/>
                </a:lnTo>
                <a:lnTo>
                  <a:pt x="156574" y="532592"/>
                </a:lnTo>
                <a:lnTo>
                  <a:pt x="96677" y="496408"/>
                </a:lnTo>
                <a:lnTo>
                  <a:pt x="50324" y="457969"/>
                </a:lnTo>
                <a:lnTo>
                  <a:pt x="18476" y="417571"/>
                </a:lnTo>
                <a:lnTo>
                  <a:pt x="2092" y="375510"/>
                </a:lnTo>
                <a:lnTo>
                  <a:pt x="0" y="353949"/>
                </a:lnTo>
                <a:close/>
              </a:path>
            </a:pathLst>
          </a:custGeom>
          <a:ln w="251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34361" y="3013710"/>
            <a:ext cx="312407" cy="7086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90572" y="3031998"/>
            <a:ext cx="0" cy="415925"/>
          </a:xfrm>
          <a:custGeom>
            <a:avLst/>
            <a:gdLst/>
            <a:ahLst/>
            <a:cxnLst/>
            <a:rect l="l" t="t" r="r" b="b"/>
            <a:pathLst>
              <a:path h="415925">
                <a:moveTo>
                  <a:pt x="0" y="0"/>
                </a:moveTo>
                <a:lnTo>
                  <a:pt x="0" y="415925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33434" y="3428872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23886" y="2825876"/>
            <a:ext cx="229870" cy="1076325"/>
          </a:xfrm>
          <a:custGeom>
            <a:avLst/>
            <a:gdLst/>
            <a:ahLst/>
            <a:cxnLst/>
            <a:rect l="l" t="t" r="r" b="b"/>
            <a:pathLst>
              <a:path w="229869" h="1076325">
                <a:moveTo>
                  <a:pt x="229400" y="1076325"/>
                </a:moveTo>
                <a:lnTo>
                  <a:pt x="0" y="1076325"/>
                </a:lnTo>
                <a:lnTo>
                  <a:pt x="0" y="0"/>
                </a:lnTo>
                <a:lnTo>
                  <a:pt x="2198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31063" y="278777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02439" y="3320732"/>
            <a:ext cx="254000" cy="48260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800" dirty="0">
                <a:latin typeface="Noto Sans CJK JP Regular"/>
                <a:cs typeface="Noto Sans CJK JP Regular"/>
              </a:rPr>
              <a:t>錯誤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22400" y="4765928"/>
            <a:ext cx="2737485" cy="824230"/>
          </a:xfrm>
          <a:custGeom>
            <a:avLst/>
            <a:gdLst/>
            <a:ahLst/>
            <a:cxnLst/>
            <a:rect l="l" t="t" r="r" b="b"/>
            <a:pathLst>
              <a:path w="2737485" h="824229">
                <a:moveTo>
                  <a:pt x="0" y="0"/>
                </a:moveTo>
                <a:lnTo>
                  <a:pt x="2737104" y="0"/>
                </a:lnTo>
                <a:lnTo>
                  <a:pt x="2737104" y="823722"/>
                </a:lnTo>
                <a:lnTo>
                  <a:pt x="0" y="823722"/>
                </a:lnTo>
                <a:lnTo>
                  <a:pt x="0" y="0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34361" y="4237482"/>
            <a:ext cx="312407" cy="7086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90572" y="4255770"/>
            <a:ext cx="0" cy="415925"/>
          </a:xfrm>
          <a:custGeom>
            <a:avLst/>
            <a:gdLst/>
            <a:ahLst/>
            <a:cxnLst/>
            <a:rect l="l" t="t" r="r" b="b"/>
            <a:pathLst>
              <a:path h="415925">
                <a:moveTo>
                  <a:pt x="0" y="0"/>
                </a:moveTo>
                <a:lnTo>
                  <a:pt x="0" y="415924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33434" y="4652645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7150" y="114299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321714" y="3745357"/>
            <a:ext cx="1938020" cy="1712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Noto Sans CJK JP Regular"/>
                <a:cs typeface="Noto Sans CJK JP Regular"/>
              </a:rPr>
              <a:t>偵測到障礙物</a:t>
            </a:r>
            <a:r>
              <a:rPr sz="1800" spc="15" dirty="0">
                <a:latin typeface="Noto Sans CJK JP Regular"/>
                <a:cs typeface="Noto Sans CJK JP Regular"/>
              </a:rPr>
              <a:t>?</a:t>
            </a:r>
            <a:endParaRPr sz="18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Times New Roman"/>
              <a:cs typeface="Times New Roman"/>
            </a:endParaRPr>
          </a:p>
          <a:p>
            <a:pPr marL="191770">
              <a:lnSpc>
                <a:spcPct val="100000"/>
              </a:lnSpc>
            </a:pPr>
            <a:r>
              <a:rPr sz="1800" dirty="0">
                <a:latin typeface="Noto Sans CJK JP Regular"/>
                <a:cs typeface="Noto Sans CJK JP Regular"/>
              </a:rPr>
              <a:t>正確</a:t>
            </a:r>
            <a:endParaRPr sz="1800">
              <a:latin typeface="Noto Sans CJK JP Regular"/>
              <a:cs typeface="Noto Sans CJK JP Regular"/>
            </a:endParaRPr>
          </a:p>
          <a:p>
            <a:pPr algn="ctr">
              <a:lnSpc>
                <a:spcPct val="100000"/>
              </a:lnSpc>
              <a:spcBef>
                <a:spcPts val="1475"/>
              </a:spcBef>
            </a:pPr>
            <a:r>
              <a:rPr sz="1800" spc="-25" dirty="0">
                <a:latin typeface="Noto Sans CJK JP Regular"/>
                <a:cs typeface="Noto Sans CJK JP Regular"/>
              </a:rPr>
              <a:t>1.</a:t>
            </a:r>
            <a:r>
              <a:rPr sz="1800" dirty="0">
                <a:latin typeface="Noto Sans CJK JP Regular"/>
                <a:cs typeface="Noto Sans CJK JP Regular"/>
              </a:rPr>
              <a:t>發出警鈴聲</a:t>
            </a:r>
            <a:endParaRPr sz="1800">
              <a:latin typeface="Noto Sans CJK JP Regular"/>
              <a:cs typeface="Noto Sans CJK JP Regular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Noto Sans CJK JP Regular"/>
                <a:cs typeface="Noto Sans CJK JP Regular"/>
              </a:rPr>
              <a:t>2.mbot</a:t>
            </a:r>
            <a:r>
              <a:rPr sz="1800" dirty="0">
                <a:latin typeface="Noto Sans CJK JP Regular"/>
                <a:cs typeface="Noto Sans CJK JP Regular"/>
              </a:rPr>
              <a:t>機器人停止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067555" y="1368552"/>
            <a:ext cx="4897374" cy="43639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26860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48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04047" y="171703"/>
            <a:ext cx="5969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練習：距離與聲音頻率的關係</a:t>
            </a:r>
            <a:endParaRPr sz="3600"/>
          </a:p>
        </p:txBody>
      </p:sp>
      <p:sp>
        <p:nvSpPr>
          <p:cNvPr id="10" name="object 10"/>
          <p:cNvSpPr/>
          <p:nvPr/>
        </p:nvSpPr>
        <p:spPr>
          <a:xfrm>
            <a:off x="1179957" y="1359027"/>
            <a:ext cx="2186305" cy="590550"/>
          </a:xfrm>
          <a:custGeom>
            <a:avLst/>
            <a:gdLst/>
            <a:ahLst/>
            <a:cxnLst/>
            <a:rect l="l" t="t" r="r" b="b"/>
            <a:pathLst>
              <a:path w="2186304" h="590550">
                <a:moveTo>
                  <a:pt x="0" y="98425"/>
                </a:moveTo>
                <a:lnTo>
                  <a:pt x="7735" y="60114"/>
                </a:lnTo>
                <a:lnTo>
                  <a:pt x="28829" y="28828"/>
                </a:lnTo>
                <a:lnTo>
                  <a:pt x="60114" y="7735"/>
                </a:lnTo>
                <a:lnTo>
                  <a:pt x="98425" y="0"/>
                </a:lnTo>
                <a:lnTo>
                  <a:pt x="2087752" y="0"/>
                </a:lnTo>
                <a:lnTo>
                  <a:pt x="2126063" y="7735"/>
                </a:lnTo>
                <a:lnTo>
                  <a:pt x="2157348" y="28829"/>
                </a:lnTo>
                <a:lnTo>
                  <a:pt x="2178442" y="60114"/>
                </a:lnTo>
                <a:lnTo>
                  <a:pt x="2186178" y="98425"/>
                </a:lnTo>
                <a:lnTo>
                  <a:pt x="2186178" y="492125"/>
                </a:lnTo>
                <a:lnTo>
                  <a:pt x="2178442" y="530435"/>
                </a:lnTo>
                <a:lnTo>
                  <a:pt x="2157349" y="561721"/>
                </a:lnTo>
                <a:lnTo>
                  <a:pt x="2126063" y="582814"/>
                </a:lnTo>
                <a:lnTo>
                  <a:pt x="2087752" y="590550"/>
                </a:lnTo>
                <a:lnTo>
                  <a:pt x="98425" y="590550"/>
                </a:lnTo>
                <a:lnTo>
                  <a:pt x="60114" y="582814"/>
                </a:lnTo>
                <a:lnTo>
                  <a:pt x="28829" y="561721"/>
                </a:lnTo>
                <a:lnTo>
                  <a:pt x="7735" y="530435"/>
                </a:lnTo>
                <a:lnTo>
                  <a:pt x="0" y="492125"/>
                </a:lnTo>
                <a:lnTo>
                  <a:pt x="0" y="98425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98752" y="1360296"/>
            <a:ext cx="1747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1625" marR="5080" indent="-28956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Noto Sans CJK JP Regular"/>
                <a:cs typeface="Noto Sans CJK JP Regular"/>
              </a:rPr>
              <a:t>「m</a:t>
            </a:r>
            <a:r>
              <a:rPr sz="1800" spc="-30" dirty="0">
                <a:latin typeface="Noto Sans CJK JP Regular"/>
                <a:cs typeface="Noto Sans CJK JP Regular"/>
              </a:rPr>
              <a:t>Bo</a:t>
            </a:r>
            <a:r>
              <a:rPr sz="1800" spc="-15" dirty="0">
                <a:latin typeface="Noto Sans CJK JP Regular"/>
                <a:cs typeface="Noto Sans CJK JP Regular"/>
              </a:rPr>
              <a:t>t</a:t>
            </a:r>
            <a:r>
              <a:rPr sz="1800" dirty="0">
                <a:latin typeface="Noto Sans CJK JP Regular"/>
                <a:cs typeface="Noto Sans CJK JP Regular"/>
              </a:rPr>
              <a:t>主程式」 被連點兩下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61210" y="1921764"/>
            <a:ext cx="312419" cy="5783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17420" y="1940051"/>
            <a:ext cx="0" cy="285750"/>
          </a:xfrm>
          <a:custGeom>
            <a:avLst/>
            <a:gdLst/>
            <a:ahLst/>
            <a:cxnLst/>
            <a:rect l="l" t="t" r="r" b="b"/>
            <a:pathLst>
              <a:path h="285750">
                <a:moveTo>
                  <a:pt x="0" y="0"/>
                </a:moveTo>
                <a:lnTo>
                  <a:pt x="0" y="2857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60270" y="2206751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61210" y="3023616"/>
            <a:ext cx="312419" cy="6195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19566" y="3041904"/>
            <a:ext cx="7620" cy="327660"/>
          </a:xfrm>
          <a:custGeom>
            <a:avLst/>
            <a:gdLst/>
            <a:ahLst/>
            <a:cxnLst/>
            <a:rect l="l" t="t" r="r" b="b"/>
            <a:pathLst>
              <a:path w="7619" h="327660">
                <a:moveTo>
                  <a:pt x="7378" y="0"/>
                </a:moveTo>
                <a:lnTo>
                  <a:pt x="0" y="32705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62860" y="3348621"/>
            <a:ext cx="114300" cy="115570"/>
          </a:xfrm>
          <a:custGeom>
            <a:avLst/>
            <a:gdLst/>
            <a:ahLst/>
            <a:cxnLst/>
            <a:rect l="l" t="t" r="r" b="b"/>
            <a:pathLst>
              <a:path w="114300" h="115570">
                <a:moveTo>
                  <a:pt x="0" y="0"/>
                </a:moveTo>
                <a:lnTo>
                  <a:pt x="54559" y="115557"/>
                </a:lnTo>
                <a:lnTo>
                  <a:pt x="114274" y="257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2094" y="3760470"/>
            <a:ext cx="330200" cy="1076325"/>
          </a:xfrm>
          <a:custGeom>
            <a:avLst/>
            <a:gdLst/>
            <a:ahLst/>
            <a:cxnLst/>
            <a:rect l="l" t="t" r="r" b="b"/>
            <a:pathLst>
              <a:path w="330200" h="1076325">
                <a:moveTo>
                  <a:pt x="329603" y="1076324"/>
                </a:moveTo>
                <a:lnTo>
                  <a:pt x="0" y="1076324"/>
                </a:lnTo>
                <a:lnTo>
                  <a:pt x="0" y="0"/>
                </a:lnTo>
                <a:lnTo>
                  <a:pt x="311188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8807" y="3717035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5" h="86995">
                <a:moveTo>
                  <a:pt x="0" y="0"/>
                </a:moveTo>
                <a:lnTo>
                  <a:pt x="0" y="86868"/>
                </a:lnTo>
                <a:lnTo>
                  <a:pt x="86868" y="4343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9511" y="4480178"/>
            <a:ext cx="3100070" cy="470534"/>
          </a:xfrm>
          <a:custGeom>
            <a:avLst/>
            <a:gdLst/>
            <a:ahLst/>
            <a:cxnLst/>
            <a:rect l="l" t="t" r="r" b="b"/>
            <a:pathLst>
              <a:path w="3100070" h="470535">
                <a:moveTo>
                  <a:pt x="0" y="0"/>
                </a:moveTo>
                <a:lnTo>
                  <a:pt x="3099816" y="0"/>
                </a:lnTo>
                <a:lnTo>
                  <a:pt x="3099816" y="470154"/>
                </a:lnTo>
                <a:lnTo>
                  <a:pt x="0" y="470154"/>
                </a:lnTo>
                <a:lnTo>
                  <a:pt x="0" y="0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59511" y="4480178"/>
            <a:ext cx="3100070" cy="470534"/>
          </a:xfrm>
          <a:prstGeom prst="rect">
            <a:avLst/>
          </a:prstGeom>
          <a:ln w="25146">
            <a:solidFill>
              <a:srgbClr val="000000"/>
            </a:solidFill>
          </a:ln>
        </p:spPr>
        <p:txBody>
          <a:bodyPr vert="horz" wrap="square" lIns="0" tIns="90805" rIns="0" bIns="0" rtlCol="0">
            <a:spAutoFit/>
          </a:bodyPr>
          <a:lstStyle/>
          <a:p>
            <a:pPr marL="915669">
              <a:lnSpc>
                <a:spcPct val="100000"/>
              </a:lnSpc>
              <a:spcBef>
                <a:spcPts val="715"/>
              </a:spcBef>
            </a:pPr>
            <a:r>
              <a:rPr sz="1800" dirty="0">
                <a:latin typeface="Noto Sans CJK JP Regular"/>
                <a:cs typeface="Noto Sans CJK JP Regular"/>
              </a:rPr>
              <a:t>等待</a:t>
            </a:r>
            <a:r>
              <a:rPr sz="1800" spc="10" dirty="0">
                <a:latin typeface="Noto Sans CJK JP Regular"/>
                <a:cs typeface="Noto Sans CJK JP Regular"/>
              </a:rPr>
              <a:t>0.001</a:t>
            </a:r>
            <a:r>
              <a:rPr sz="1800" dirty="0">
                <a:latin typeface="Noto Sans CJK JP Regular"/>
                <a:cs typeface="Noto Sans CJK JP Regular"/>
              </a:rPr>
              <a:t>秒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061210" y="3950208"/>
            <a:ext cx="312419" cy="7086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17420" y="3968496"/>
            <a:ext cx="0" cy="415925"/>
          </a:xfrm>
          <a:custGeom>
            <a:avLst/>
            <a:gdLst/>
            <a:ahLst/>
            <a:cxnLst/>
            <a:rect l="l" t="t" r="r" b="b"/>
            <a:pathLst>
              <a:path h="415925">
                <a:moveTo>
                  <a:pt x="0" y="0"/>
                </a:moveTo>
                <a:lnTo>
                  <a:pt x="0" y="415924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60270" y="4365371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7150" y="114299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2256" y="2321432"/>
            <a:ext cx="3389629" cy="721360"/>
          </a:xfrm>
          <a:custGeom>
            <a:avLst/>
            <a:gdLst/>
            <a:ahLst/>
            <a:cxnLst/>
            <a:rect l="l" t="t" r="r" b="b"/>
            <a:pathLst>
              <a:path w="3389629" h="721360">
                <a:moveTo>
                  <a:pt x="1694688" y="0"/>
                </a:moveTo>
                <a:lnTo>
                  <a:pt x="0" y="360425"/>
                </a:lnTo>
                <a:lnTo>
                  <a:pt x="1694688" y="720851"/>
                </a:lnTo>
                <a:lnTo>
                  <a:pt x="3389376" y="360425"/>
                </a:lnTo>
                <a:lnTo>
                  <a:pt x="16946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2256" y="2321432"/>
            <a:ext cx="3389629" cy="721360"/>
          </a:xfrm>
          <a:custGeom>
            <a:avLst/>
            <a:gdLst/>
            <a:ahLst/>
            <a:cxnLst/>
            <a:rect l="l" t="t" r="r" b="b"/>
            <a:pathLst>
              <a:path w="3389629" h="721360">
                <a:moveTo>
                  <a:pt x="0" y="360425"/>
                </a:moveTo>
                <a:lnTo>
                  <a:pt x="1694688" y="0"/>
                </a:lnTo>
                <a:lnTo>
                  <a:pt x="3389376" y="360425"/>
                </a:lnTo>
                <a:lnTo>
                  <a:pt x="1694688" y="720851"/>
                </a:lnTo>
                <a:lnTo>
                  <a:pt x="0" y="360425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358264" y="2539047"/>
            <a:ext cx="1593215" cy="90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Noto Sans CJK JP Regular"/>
                <a:cs typeface="Noto Sans CJK JP Regular"/>
              </a:rPr>
              <a:t>判斷按鈕被按下</a:t>
            </a:r>
            <a:endParaRPr sz="16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Noto Sans CJK JP Regular"/>
                <a:cs typeface="Noto Sans CJK JP Regular"/>
              </a:rPr>
              <a:t>正確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96087" y="3464433"/>
            <a:ext cx="3063240" cy="504825"/>
          </a:xfrm>
          <a:custGeom>
            <a:avLst/>
            <a:gdLst/>
            <a:ahLst/>
            <a:cxnLst/>
            <a:rect l="l" t="t" r="r" b="b"/>
            <a:pathLst>
              <a:path w="3063240" h="504825">
                <a:moveTo>
                  <a:pt x="0" y="0"/>
                </a:moveTo>
                <a:lnTo>
                  <a:pt x="3063240" y="0"/>
                </a:lnTo>
                <a:lnTo>
                  <a:pt x="3063240" y="504444"/>
                </a:lnTo>
                <a:lnTo>
                  <a:pt x="0" y="504444"/>
                </a:lnTo>
                <a:lnTo>
                  <a:pt x="0" y="0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96087" y="3464433"/>
            <a:ext cx="3063240" cy="504825"/>
          </a:xfrm>
          <a:prstGeom prst="rect">
            <a:avLst/>
          </a:prstGeom>
          <a:ln w="25146">
            <a:solidFill>
              <a:srgbClr val="000000"/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965"/>
              </a:spcBef>
            </a:pPr>
            <a:r>
              <a:rPr sz="1600" dirty="0">
                <a:latin typeface="Noto Sans CJK JP Regular"/>
                <a:cs typeface="Noto Sans CJK JP Regular"/>
              </a:rPr>
              <a:t>音調</a:t>
            </a:r>
            <a:r>
              <a:rPr sz="1600" spc="50" dirty="0">
                <a:latin typeface="Noto Sans CJK JP Regular"/>
                <a:cs typeface="Noto Sans CJK JP Regular"/>
              </a:rPr>
              <a:t>-50*</a:t>
            </a:r>
            <a:r>
              <a:rPr sz="1600" dirty="0">
                <a:latin typeface="Noto Sans CJK JP Regular"/>
                <a:cs typeface="Noto Sans CJK JP Regular"/>
              </a:rPr>
              <a:t>超音</a:t>
            </a:r>
            <a:r>
              <a:rPr sz="1600" spc="-10" dirty="0">
                <a:latin typeface="Noto Sans CJK JP Regular"/>
                <a:cs typeface="Noto Sans CJK JP Regular"/>
              </a:rPr>
              <a:t>波</a:t>
            </a:r>
            <a:r>
              <a:rPr sz="1600" dirty="0">
                <a:latin typeface="Noto Sans CJK JP Regular"/>
                <a:cs typeface="Noto Sans CJK JP Regular"/>
              </a:rPr>
              <a:t>偵測</a:t>
            </a:r>
            <a:r>
              <a:rPr sz="1600" spc="-10" dirty="0">
                <a:latin typeface="Noto Sans CJK JP Regular"/>
                <a:cs typeface="Noto Sans CJK JP Regular"/>
              </a:rPr>
              <a:t>距</a:t>
            </a:r>
            <a:r>
              <a:rPr sz="1600" dirty="0">
                <a:latin typeface="Noto Sans CJK JP Regular"/>
                <a:cs typeface="Noto Sans CJK JP Regular"/>
              </a:rPr>
              <a:t>離</a:t>
            </a:r>
            <a:r>
              <a:rPr sz="1600" spc="95" dirty="0">
                <a:latin typeface="Noto Sans CJK JP Regular"/>
                <a:cs typeface="Noto Sans CJK JP Regular"/>
              </a:rPr>
              <a:t>+2200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21252" y="2375154"/>
            <a:ext cx="5029200" cy="26807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99609" y="892302"/>
            <a:ext cx="2368295" cy="5669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99609" y="1197102"/>
            <a:ext cx="3640074" cy="5669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99609" y="1501902"/>
            <a:ext cx="845819" cy="5669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07102" y="1501902"/>
            <a:ext cx="1005839" cy="5669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74614" y="1501902"/>
            <a:ext cx="448056" cy="5669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84341" y="1501902"/>
            <a:ext cx="632460" cy="5669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78473" y="1501902"/>
            <a:ext cx="451866" cy="5669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92011" y="1501902"/>
            <a:ext cx="845819" cy="5669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99609" y="1806701"/>
            <a:ext cx="1638300" cy="5669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650740" y="959612"/>
            <a:ext cx="332740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模擬自動煞車系統</a:t>
            </a:r>
            <a:endParaRPr sz="2000">
              <a:latin typeface="Noto Sans CJK JP Regular"/>
              <a:cs typeface="Noto Sans CJK JP Regular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假設</a:t>
            </a:r>
            <a:r>
              <a:rPr sz="200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「</a:t>
            </a:r>
            <a:r>
              <a:rPr sz="2000" spc="-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距離</a:t>
            </a:r>
            <a:r>
              <a:rPr sz="200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與</a:t>
            </a:r>
            <a:r>
              <a:rPr sz="2000" spc="-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頻率</a:t>
            </a:r>
            <a:r>
              <a:rPr sz="200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的</a:t>
            </a:r>
            <a:r>
              <a:rPr sz="2000" spc="-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方程</a:t>
            </a:r>
            <a:r>
              <a:rPr sz="200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式</a:t>
            </a:r>
            <a:r>
              <a:rPr sz="2000" spc="-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」 頻率</a:t>
            </a:r>
            <a:r>
              <a:rPr sz="2000" spc="6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(Hz)=-50*</a:t>
            </a:r>
            <a:r>
              <a:rPr sz="2000" spc="-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距離 </a:t>
            </a:r>
            <a:r>
              <a:rPr sz="2000" spc="5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(cm)+2200</a:t>
            </a:r>
            <a:endParaRPr sz="20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26860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49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085339" y="286892"/>
            <a:ext cx="51327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Arial"/>
                <a:cs typeface="Arial"/>
              </a:rPr>
              <a:t>2</a:t>
            </a:r>
            <a:r>
              <a:rPr sz="3600" dirty="0">
                <a:latin typeface="Arial"/>
                <a:cs typeface="Arial"/>
              </a:rPr>
              <a:t>.</a:t>
            </a:r>
            <a:r>
              <a:rPr sz="3600" spc="-5" dirty="0">
                <a:latin typeface="Arial"/>
                <a:cs typeface="Arial"/>
              </a:rPr>
              <a:t>4</a:t>
            </a:r>
            <a:r>
              <a:rPr sz="3600" dirty="0">
                <a:latin typeface="Arial"/>
                <a:cs typeface="Arial"/>
              </a:rPr>
              <a:t>G</a:t>
            </a:r>
            <a:r>
              <a:rPr sz="3600" dirty="0"/>
              <a:t>無線遙控教學與操作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50079" y="1414272"/>
            <a:ext cx="4252722" cy="39342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07429" y="1943100"/>
            <a:ext cx="1366520" cy="2273300"/>
          </a:xfrm>
          <a:custGeom>
            <a:avLst/>
            <a:gdLst/>
            <a:ahLst/>
            <a:cxnLst/>
            <a:rect l="l" t="t" r="r" b="b"/>
            <a:pathLst>
              <a:path w="1366520" h="2273300">
                <a:moveTo>
                  <a:pt x="0" y="1136523"/>
                </a:moveTo>
                <a:lnTo>
                  <a:pt x="946" y="1076163"/>
                </a:lnTo>
                <a:lnTo>
                  <a:pt x="3756" y="1016624"/>
                </a:lnTo>
                <a:lnTo>
                  <a:pt x="8380" y="957984"/>
                </a:lnTo>
                <a:lnTo>
                  <a:pt x="14773" y="900322"/>
                </a:lnTo>
                <a:lnTo>
                  <a:pt x="22886" y="843716"/>
                </a:lnTo>
                <a:lnTo>
                  <a:pt x="32673" y="788244"/>
                </a:lnTo>
                <a:lnTo>
                  <a:pt x="44086" y="733986"/>
                </a:lnTo>
                <a:lnTo>
                  <a:pt x="57078" y="681020"/>
                </a:lnTo>
                <a:lnTo>
                  <a:pt x="71602" y="629424"/>
                </a:lnTo>
                <a:lnTo>
                  <a:pt x="87610" y="579277"/>
                </a:lnTo>
                <a:lnTo>
                  <a:pt x="105056" y="530658"/>
                </a:lnTo>
                <a:lnTo>
                  <a:pt x="123893" y="483645"/>
                </a:lnTo>
                <a:lnTo>
                  <a:pt x="144072" y="438316"/>
                </a:lnTo>
                <a:lnTo>
                  <a:pt x="165547" y="394750"/>
                </a:lnTo>
                <a:lnTo>
                  <a:pt x="188271" y="353026"/>
                </a:lnTo>
                <a:lnTo>
                  <a:pt x="212196" y="313222"/>
                </a:lnTo>
                <a:lnTo>
                  <a:pt x="237276" y="275417"/>
                </a:lnTo>
                <a:lnTo>
                  <a:pt x="263462" y="239689"/>
                </a:lnTo>
                <a:lnTo>
                  <a:pt x="290708" y="206117"/>
                </a:lnTo>
                <a:lnTo>
                  <a:pt x="318966" y="174780"/>
                </a:lnTo>
                <a:lnTo>
                  <a:pt x="348190" y="145755"/>
                </a:lnTo>
                <a:lnTo>
                  <a:pt x="378332" y="119122"/>
                </a:lnTo>
                <a:lnTo>
                  <a:pt x="409345" y="94959"/>
                </a:lnTo>
                <a:lnTo>
                  <a:pt x="441181" y="73344"/>
                </a:lnTo>
                <a:lnTo>
                  <a:pt x="507136" y="38075"/>
                </a:lnTo>
                <a:lnTo>
                  <a:pt x="575819" y="13942"/>
                </a:lnTo>
                <a:lnTo>
                  <a:pt x="646852" y="1575"/>
                </a:lnTo>
                <a:lnTo>
                  <a:pt x="683133" y="0"/>
                </a:lnTo>
                <a:lnTo>
                  <a:pt x="719413" y="1575"/>
                </a:lnTo>
                <a:lnTo>
                  <a:pt x="790446" y="13942"/>
                </a:lnTo>
                <a:lnTo>
                  <a:pt x="859129" y="38075"/>
                </a:lnTo>
                <a:lnTo>
                  <a:pt x="925084" y="73344"/>
                </a:lnTo>
                <a:lnTo>
                  <a:pt x="956920" y="94959"/>
                </a:lnTo>
                <a:lnTo>
                  <a:pt x="987933" y="119122"/>
                </a:lnTo>
                <a:lnTo>
                  <a:pt x="1018075" y="145755"/>
                </a:lnTo>
                <a:lnTo>
                  <a:pt x="1047299" y="174780"/>
                </a:lnTo>
                <a:lnTo>
                  <a:pt x="1075557" y="206117"/>
                </a:lnTo>
                <a:lnTo>
                  <a:pt x="1102803" y="239689"/>
                </a:lnTo>
                <a:lnTo>
                  <a:pt x="1128989" y="275417"/>
                </a:lnTo>
                <a:lnTo>
                  <a:pt x="1154069" y="313222"/>
                </a:lnTo>
                <a:lnTo>
                  <a:pt x="1177994" y="353026"/>
                </a:lnTo>
                <a:lnTo>
                  <a:pt x="1200718" y="394750"/>
                </a:lnTo>
                <a:lnTo>
                  <a:pt x="1222193" y="438316"/>
                </a:lnTo>
                <a:lnTo>
                  <a:pt x="1242372" y="483645"/>
                </a:lnTo>
                <a:lnTo>
                  <a:pt x="1261209" y="530658"/>
                </a:lnTo>
                <a:lnTo>
                  <a:pt x="1278655" y="579277"/>
                </a:lnTo>
                <a:lnTo>
                  <a:pt x="1294663" y="629424"/>
                </a:lnTo>
                <a:lnTo>
                  <a:pt x="1309187" y="681020"/>
                </a:lnTo>
                <a:lnTo>
                  <a:pt x="1322179" y="733986"/>
                </a:lnTo>
                <a:lnTo>
                  <a:pt x="1333592" y="788244"/>
                </a:lnTo>
                <a:lnTo>
                  <a:pt x="1343379" y="843716"/>
                </a:lnTo>
                <a:lnTo>
                  <a:pt x="1351492" y="900322"/>
                </a:lnTo>
                <a:lnTo>
                  <a:pt x="1357885" y="957984"/>
                </a:lnTo>
                <a:lnTo>
                  <a:pt x="1362509" y="1016624"/>
                </a:lnTo>
                <a:lnTo>
                  <a:pt x="1365319" y="1076163"/>
                </a:lnTo>
                <a:lnTo>
                  <a:pt x="1366266" y="1136523"/>
                </a:lnTo>
                <a:lnTo>
                  <a:pt x="1365319" y="1196882"/>
                </a:lnTo>
                <a:lnTo>
                  <a:pt x="1362509" y="1256421"/>
                </a:lnTo>
                <a:lnTo>
                  <a:pt x="1357885" y="1315061"/>
                </a:lnTo>
                <a:lnTo>
                  <a:pt x="1351492" y="1372723"/>
                </a:lnTo>
                <a:lnTo>
                  <a:pt x="1343379" y="1429329"/>
                </a:lnTo>
                <a:lnTo>
                  <a:pt x="1333592" y="1484801"/>
                </a:lnTo>
                <a:lnTo>
                  <a:pt x="1322179" y="1539059"/>
                </a:lnTo>
                <a:lnTo>
                  <a:pt x="1309187" y="1592025"/>
                </a:lnTo>
                <a:lnTo>
                  <a:pt x="1294663" y="1643621"/>
                </a:lnTo>
                <a:lnTo>
                  <a:pt x="1278655" y="1693768"/>
                </a:lnTo>
                <a:lnTo>
                  <a:pt x="1261209" y="1742387"/>
                </a:lnTo>
                <a:lnTo>
                  <a:pt x="1242372" y="1789400"/>
                </a:lnTo>
                <a:lnTo>
                  <a:pt x="1222193" y="1834729"/>
                </a:lnTo>
                <a:lnTo>
                  <a:pt x="1200718" y="1878295"/>
                </a:lnTo>
                <a:lnTo>
                  <a:pt x="1177994" y="1920019"/>
                </a:lnTo>
                <a:lnTo>
                  <a:pt x="1154069" y="1959823"/>
                </a:lnTo>
                <a:lnTo>
                  <a:pt x="1128989" y="1997628"/>
                </a:lnTo>
                <a:lnTo>
                  <a:pt x="1102803" y="2033356"/>
                </a:lnTo>
                <a:lnTo>
                  <a:pt x="1075557" y="2066928"/>
                </a:lnTo>
                <a:lnTo>
                  <a:pt x="1047299" y="2098265"/>
                </a:lnTo>
                <a:lnTo>
                  <a:pt x="1018075" y="2127290"/>
                </a:lnTo>
                <a:lnTo>
                  <a:pt x="987933" y="2153923"/>
                </a:lnTo>
                <a:lnTo>
                  <a:pt x="956920" y="2178086"/>
                </a:lnTo>
                <a:lnTo>
                  <a:pt x="925084" y="2199701"/>
                </a:lnTo>
                <a:lnTo>
                  <a:pt x="859129" y="2234970"/>
                </a:lnTo>
                <a:lnTo>
                  <a:pt x="790446" y="2259103"/>
                </a:lnTo>
                <a:lnTo>
                  <a:pt x="719413" y="2271470"/>
                </a:lnTo>
                <a:lnTo>
                  <a:pt x="683133" y="2273046"/>
                </a:lnTo>
                <a:lnTo>
                  <a:pt x="646852" y="2271470"/>
                </a:lnTo>
                <a:lnTo>
                  <a:pt x="575819" y="2259103"/>
                </a:lnTo>
                <a:lnTo>
                  <a:pt x="507136" y="2234970"/>
                </a:lnTo>
                <a:lnTo>
                  <a:pt x="441181" y="2199701"/>
                </a:lnTo>
                <a:lnTo>
                  <a:pt x="409345" y="2178086"/>
                </a:lnTo>
                <a:lnTo>
                  <a:pt x="378332" y="2153923"/>
                </a:lnTo>
                <a:lnTo>
                  <a:pt x="348190" y="2127290"/>
                </a:lnTo>
                <a:lnTo>
                  <a:pt x="318966" y="2098265"/>
                </a:lnTo>
                <a:lnTo>
                  <a:pt x="290708" y="2066928"/>
                </a:lnTo>
                <a:lnTo>
                  <a:pt x="263462" y="2033356"/>
                </a:lnTo>
                <a:lnTo>
                  <a:pt x="237276" y="1997628"/>
                </a:lnTo>
                <a:lnTo>
                  <a:pt x="212196" y="1959823"/>
                </a:lnTo>
                <a:lnTo>
                  <a:pt x="188271" y="1920019"/>
                </a:lnTo>
                <a:lnTo>
                  <a:pt x="165547" y="1878295"/>
                </a:lnTo>
                <a:lnTo>
                  <a:pt x="144072" y="1834729"/>
                </a:lnTo>
                <a:lnTo>
                  <a:pt x="123893" y="1789400"/>
                </a:lnTo>
                <a:lnTo>
                  <a:pt x="105056" y="1742387"/>
                </a:lnTo>
                <a:lnTo>
                  <a:pt x="87610" y="1693768"/>
                </a:lnTo>
                <a:lnTo>
                  <a:pt x="71602" y="1643621"/>
                </a:lnTo>
                <a:lnTo>
                  <a:pt x="57078" y="1592025"/>
                </a:lnTo>
                <a:lnTo>
                  <a:pt x="44086" y="1539059"/>
                </a:lnTo>
                <a:lnTo>
                  <a:pt x="32673" y="1484801"/>
                </a:lnTo>
                <a:lnTo>
                  <a:pt x="22886" y="1429329"/>
                </a:lnTo>
                <a:lnTo>
                  <a:pt x="14773" y="1372723"/>
                </a:lnTo>
                <a:lnTo>
                  <a:pt x="8380" y="1315061"/>
                </a:lnTo>
                <a:lnTo>
                  <a:pt x="3756" y="1256421"/>
                </a:lnTo>
                <a:lnTo>
                  <a:pt x="946" y="1196882"/>
                </a:lnTo>
                <a:lnTo>
                  <a:pt x="0" y="1136523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8902" y="2084070"/>
            <a:ext cx="3636949" cy="25972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134620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5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468181" y="390181"/>
            <a:ext cx="4140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巡線感測器數值說明</a:t>
            </a:r>
            <a:endParaRPr sz="3600"/>
          </a:p>
        </p:txBody>
      </p:sp>
      <p:sp>
        <p:nvSpPr>
          <p:cNvPr id="10" name="object 10"/>
          <p:cNvSpPr/>
          <p:nvPr/>
        </p:nvSpPr>
        <p:spPr>
          <a:xfrm>
            <a:off x="303275" y="1131569"/>
            <a:ext cx="7005828" cy="47708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24750" y="1953005"/>
            <a:ext cx="1369390" cy="7806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83602" y="2958848"/>
            <a:ext cx="1451203" cy="7880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66076" y="3896108"/>
            <a:ext cx="1439621" cy="8069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51597" y="4851653"/>
            <a:ext cx="1456486" cy="7917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26860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50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840289" y="281939"/>
            <a:ext cx="165036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安裝說明</a:t>
            </a:r>
          </a:p>
        </p:txBody>
      </p:sp>
      <p:sp>
        <p:nvSpPr>
          <p:cNvPr id="10" name="object 10"/>
          <p:cNvSpPr/>
          <p:nvPr/>
        </p:nvSpPr>
        <p:spPr>
          <a:xfrm>
            <a:off x="2636520" y="2619755"/>
            <a:ext cx="4243565" cy="29999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44876" y="3632834"/>
            <a:ext cx="1532890" cy="1278255"/>
          </a:xfrm>
          <a:custGeom>
            <a:avLst/>
            <a:gdLst/>
            <a:ahLst/>
            <a:cxnLst/>
            <a:rect l="l" t="t" r="r" b="b"/>
            <a:pathLst>
              <a:path w="1532889" h="1278254">
                <a:moveTo>
                  <a:pt x="0" y="638937"/>
                </a:moveTo>
                <a:lnTo>
                  <a:pt x="1767" y="595192"/>
                </a:lnTo>
                <a:lnTo>
                  <a:pt x="6994" y="552238"/>
                </a:lnTo>
                <a:lnTo>
                  <a:pt x="15566" y="510170"/>
                </a:lnTo>
                <a:lnTo>
                  <a:pt x="27369" y="469084"/>
                </a:lnTo>
                <a:lnTo>
                  <a:pt x="42289" y="429074"/>
                </a:lnTo>
                <a:lnTo>
                  <a:pt x="60211" y="390236"/>
                </a:lnTo>
                <a:lnTo>
                  <a:pt x="81022" y="352665"/>
                </a:lnTo>
                <a:lnTo>
                  <a:pt x="104608" y="316455"/>
                </a:lnTo>
                <a:lnTo>
                  <a:pt x="130854" y="281703"/>
                </a:lnTo>
                <a:lnTo>
                  <a:pt x="159646" y="248504"/>
                </a:lnTo>
                <a:lnTo>
                  <a:pt x="190871" y="216951"/>
                </a:lnTo>
                <a:lnTo>
                  <a:pt x="224413" y="187142"/>
                </a:lnTo>
                <a:lnTo>
                  <a:pt x="260160" y="159170"/>
                </a:lnTo>
                <a:lnTo>
                  <a:pt x="297996" y="133132"/>
                </a:lnTo>
                <a:lnTo>
                  <a:pt x="337808" y="109121"/>
                </a:lnTo>
                <a:lnTo>
                  <a:pt x="379481" y="87234"/>
                </a:lnTo>
                <a:lnTo>
                  <a:pt x="422902" y="67566"/>
                </a:lnTo>
                <a:lnTo>
                  <a:pt x="467956" y="50211"/>
                </a:lnTo>
                <a:lnTo>
                  <a:pt x="514530" y="35265"/>
                </a:lnTo>
                <a:lnTo>
                  <a:pt x="562508" y="22823"/>
                </a:lnTo>
                <a:lnTo>
                  <a:pt x="611778" y="12981"/>
                </a:lnTo>
                <a:lnTo>
                  <a:pt x="662224" y="5832"/>
                </a:lnTo>
                <a:lnTo>
                  <a:pt x="713733" y="1474"/>
                </a:lnTo>
                <a:lnTo>
                  <a:pt x="766191" y="0"/>
                </a:lnTo>
                <a:lnTo>
                  <a:pt x="818648" y="1474"/>
                </a:lnTo>
                <a:lnTo>
                  <a:pt x="870157" y="5832"/>
                </a:lnTo>
                <a:lnTo>
                  <a:pt x="920603" y="12981"/>
                </a:lnTo>
                <a:lnTo>
                  <a:pt x="969873" y="22823"/>
                </a:lnTo>
                <a:lnTo>
                  <a:pt x="1017851" y="35265"/>
                </a:lnTo>
                <a:lnTo>
                  <a:pt x="1064425" y="50211"/>
                </a:lnTo>
                <a:lnTo>
                  <a:pt x="1109479" y="67566"/>
                </a:lnTo>
                <a:lnTo>
                  <a:pt x="1152900" y="87234"/>
                </a:lnTo>
                <a:lnTo>
                  <a:pt x="1194573" y="109121"/>
                </a:lnTo>
                <a:lnTo>
                  <a:pt x="1234385" y="133132"/>
                </a:lnTo>
                <a:lnTo>
                  <a:pt x="1272221" y="159170"/>
                </a:lnTo>
                <a:lnTo>
                  <a:pt x="1307968" y="187142"/>
                </a:lnTo>
                <a:lnTo>
                  <a:pt x="1341510" y="216951"/>
                </a:lnTo>
                <a:lnTo>
                  <a:pt x="1372735" y="248504"/>
                </a:lnTo>
                <a:lnTo>
                  <a:pt x="1401527" y="281703"/>
                </a:lnTo>
                <a:lnTo>
                  <a:pt x="1427773" y="316455"/>
                </a:lnTo>
                <a:lnTo>
                  <a:pt x="1451359" y="352665"/>
                </a:lnTo>
                <a:lnTo>
                  <a:pt x="1472170" y="390236"/>
                </a:lnTo>
                <a:lnTo>
                  <a:pt x="1490092" y="429074"/>
                </a:lnTo>
                <a:lnTo>
                  <a:pt x="1505012" y="469084"/>
                </a:lnTo>
                <a:lnTo>
                  <a:pt x="1516815" y="510170"/>
                </a:lnTo>
                <a:lnTo>
                  <a:pt x="1525387" y="552238"/>
                </a:lnTo>
                <a:lnTo>
                  <a:pt x="1530614" y="595192"/>
                </a:lnTo>
                <a:lnTo>
                  <a:pt x="1532382" y="638937"/>
                </a:lnTo>
                <a:lnTo>
                  <a:pt x="1530614" y="682681"/>
                </a:lnTo>
                <a:lnTo>
                  <a:pt x="1525387" y="725635"/>
                </a:lnTo>
                <a:lnTo>
                  <a:pt x="1516815" y="767703"/>
                </a:lnTo>
                <a:lnTo>
                  <a:pt x="1505012" y="808789"/>
                </a:lnTo>
                <a:lnTo>
                  <a:pt x="1490092" y="848799"/>
                </a:lnTo>
                <a:lnTo>
                  <a:pt x="1472170" y="887637"/>
                </a:lnTo>
                <a:lnTo>
                  <a:pt x="1451359" y="925208"/>
                </a:lnTo>
                <a:lnTo>
                  <a:pt x="1427773" y="961418"/>
                </a:lnTo>
                <a:lnTo>
                  <a:pt x="1401527" y="996170"/>
                </a:lnTo>
                <a:lnTo>
                  <a:pt x="1372735" y="1029369"/>
                </a:lnTo>
                <a:lnTo>
                  <a:pt x="1341510" y="1060922"/>
                </a:lnTo>
                <a:lnTo>
                  <a:pt x="1307968" y="1090731"/>
                </a:lnTo>
                <a:lnTo>
                  <a:pt x="1272221" y="1118703"/>
                </a:lnTo>
                <a:lnTo>
                  <a:pt x="1234385" y="1144741"/>
                </a:lnTo>
                <a:lnTo>
                  <a:pt x="1194573" y="1168752"/>
                </a:lnTo>
                <a:lnTo>
                  <a:pt x="1152900" y="1190639"/>
                </a:lnTo>
                <a:lnTo>
                  <a:pt x="1109479" y="1210307"/>
                </a:lnTo>
                <a:lnTo>
                  <a:pt x="1064425" y="1227662"/>
                </a:lnTo>
                <a:lnTo>
                  <a:pt x="1017851" y="1242608"/>
                </a:lnTo>
                <a:lnTo>
                  <a:pt x="969873" y="1255050"/>
                </a:lnTo>
                <a:lnTo>
                  <a:pt x="920603" y="1264892"/>
                </a:lnTo>
                <a:lnTo>
                  <a:pt x="870157" y="1272041"/>
                </a:lnTo>
                <a:lnTo>
                  <a:pt x="818648" y="1276399"/>
                </a:lnTo>
                <a:lnTo>
                  <a:pt x="766191" y="1277874"/>
                </a:lnTo>
                <a:lnTo>
                  <a:pt x="713733" y="1276399"/>
                </a:lnTo>
                <a:lnTo>
                  <a:pt x="662224" y="1272041"/>
                </a:lnTo>
                <a:lnTo>
                  <a:pt x="611778" y="1264892"/>
                </a:lnTo>
                <a:lnTo>
                  <a:pt x="562508" y="1255050"/>
                </a:lnTo>
                <a:lnTo>
                  <a:pt x="514530" y="1242608"/>
                </a:lnTo>
                <a:lnTo>
                  <a:pt x="467956" y="1227662"/>
                </a:lnTo>
                <a:lnTo>
                  <a:pt x="422902" y="1210307"/>
                </a:lnTo>
                <a:lnTo>
                  <a:pt x="379481" y="1190639"/>
                </a:lnTo>
                <a:lnTo>
                  <a:pt x="337808" y="1168752"/>
                </a:lnTo>
                <a:lnTo>
                  <a:pt x="297996" y="1144741"/>
                </a:lnTo>
                <a:lnTo>
                  <a:pt x="260160" y="1118703"/>
                </a:lnTo>
                <a:lnTo>
                  <a:pt x="224413" y="1090731"/>
                </a:lnTo>
                <a:lnTo>
                  <a:pt x="190871" y="1060922"/>
                </a:lnTo>
                <a:lnTo>
                  <a:pt x="159646" y="1029369"/>
                </a:lnTo>
                <a:lnTo>
                  <a:pt x="130854" y="996170"/>
                </a:lnTo>
                <a:lnTo>
                  <a:pt x="104608" y="961418"/>
                </a:lnTo>
                <a:lnTo>
                  <a:pt x="81022" y="925208"/>
                </a:lnTo>
                <a:lnTo>
                  <a:pt x="60211" y="887637"/>
                </a:lnTo>
                <a:lnTo>
                  <a:pt x="42289" y="848799"/>
                </a:lnTo>
                <a:lnTo>
                  <a:pt x="27369" y="808789"/>
                </a:lnTo>
                <a:lnTo>
                  <a:pt x="15566" y="767703"/>
                </a:lnTo>
                <a:lnTo>
                  <a:pt x="6994" y="725635"/>
                </a:lnTo>
                <a:lnTo>
                  <a:pt x="1767" y="682681"/>
                </a:lnTo>
                <a:lnTo>
                  <a:pt x="0" y="638937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11829" y="3102101"/>
            <a:ext cx="0" cy="300355"/>
          </a:xfrm>
          <a:custGeom>
            <a:avLst/>
            <a:gdLst/>
            <a:ahLst/>
            <a:cxnLst/>
            <a:rect l="l" t="t" r="r" b="b"/>
            <a:pathLst>
              <a:path h="300354">
                <a:moveTo>
                  <a:pt x="0" y="300037"/>
                </a:moveTo>
                <a:lnTo>
                  <a:pt x="0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97542" y="2911601"/>
            <a:ext cx="228600" cy="229235"/>
          </a:xfrm>
          <a:custGeom>
            <a:avLst/>
            <a:gdLst/>
            <a:ahLst/>
            <a:cxnLst/>
            <a:rect l="l" t="t" r="r" b="b"/>
            <a:pathLst>
              <a:path w="228600" h="229235">
                <a:moveTo>
                  <a:pt x="114287" y="0"/>
                </a:moveTo>
                <a:lnTo>
                  <a:pt x="0" y="228612"/>
                </a:lnTo>
                <a:lnTo>
                  <a:pt x="228600" y="228600"/>
                </a:lnTo>
                <a:lnTo>
                  <a:pt x="1142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37602" y="1016063"/>
            <a:ext cx="6681470" cy="1574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Noto Sans CJK JP Regular"/>
                <a:cs typeface="Noto Sans CJK JP Regular"/>
              </a:rPr>
              <a:t>注意</a:t>
            </a:r>
            <a:r>
              <a:rPr sz="2000" spc="-5" dirty="0">
                <a:latin typeface="Arial"/>
                <a:cs typeface="Arial"/>
              </a:rPr>
              <a:t>:</a:t>
            </a:r>
            <a:r>
              <a:rPr sz="2000" spc="-5" dirty="0">
                <a:latin typeface="Noto Sans CJK JP Regular"/>
                <a:cs typeface="Noto Sans CJK JP Regular"/>
              </a:rPr>
              <a:t>裝上</a:t>
            </a:r>
            <a:r>
              <a:rPr sz="2000" spc="-10" dirty="0">
                <a:latin typeface="Arial"/>
                <a:cs typeface="Arial"/>
              </a:rPr>
              <a:t>2</a:t>
            </a:r>
            <a:r>
              <a:rPr sz="2000" spc="-5" dirty="0">
                <a:latin typeface="Arial"/>
                <a:cs typeface="Arial"/>
              </a:rPr>
              <a:t>.</a:t>
            </a:r>
            <a:r>
              <a:rPr sz="2000" spc="-10" dirty="0">
                <a:latin typeface="Arial"/>
                <a:cs typeface="Arial"/>
              </a:rPr>
              <a:t>4g</a:t>
            </a:r>
            <a:r>
              <a:rPr sz="2000" spc="-5" dirty="0">
                <a:latin typeface="Noto Sans CJK JP Regular"/>
                <a:cs typeface="Noto Sans CJK JP Regular"/>
              </a:rPr>
              <a:t>模組前，記得先關閉電源，手不要</a:t>
            </a:r>
            <a:r>
              <a:rPr sz="2000" dirty="0">
                <a:latin typeface="Noto Sans CJK JP Regular"/>
                <a:cs typeface="Noto Sans CJK JP Regular"/>
              </a:rPr>
              <a:t>接</a:t>
            </a:r>
            <a:r>
              <a:rPr sz="2000" spc="-5" dirty="0">
                <a:latin typeface="Noto Sans CJK JP Regular"/>
                <a:cs typeface="Noto Sans CJK JP Regular"/>
              </a:rPr>
              <a:t>觸到</a:t>
            </a:r>
            <a:r>
              <a:rPr sz="2000" dirty="0">
                <a:latin typeface="Noto Sans CJK JP Regular"/>
                <a:cs typeface="Noto Sans CJK JP Regular"/>
              </a:rPr>
              <a:t>模</a:t>
            </a:r>
            <a:r>
              <a:rPr sz="2000" spc="-5" dirty="0">
                <a:latin typeface="Noto Sans CJK JP Regular"/>
                <a:cs typeface="Noto Sans CJK JP Regular"/>
              </a:rPr>
              <a:t>組 的電路，以確保模組的安全，避免</a:t>
            </a:r>
            <a:r>
              <a:rPr sz="2000" dirty="0">
                <a:latin typeface="Noto Sans CJK JP Regular"/>
                <a:cs typeface="Noto Sans CJK JP Regular"/>
              </a:rPr>
              <a:t>造</a:t>
            </a:r>
            <a:r>
              <a:rPr sz="2000" spc="-5" dirty="0">
                <a:latin typeface="Noto Sans CJK JP Regular"/>
                <a:cs typeface="Noto Sans CJK JP Regular"/>
              </a:rPr>
              <a:t>成損</a:t>
            </a:r>
            <a:r>
              <a:rPr sz="2000" dirty="0">
                <a:latin typeface="Noto Sans CJK JP Regular"/>
                <a:cs typeface="Noto Sans CJK JP Regular"/>
              </a:rPr>
              <a:t>害</a:t>
            </a:r>
            <a:r>
              <a:rPr sz="2000" spc="-5" dirty="0">
                <a:latin typeface="Noto Sans CJK JP Regular"/>
                <a:cs typeface="Noto Sans CJK JP Regular"/>
              </a:rPr>
              <a:t>。</a:t>
            </a:r>
            <a:endParaRPr sz="20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1309370">
              <a:lnSpc>
                <a:spcPct val="100000"/>
              </a:lnSpc>
              <a:spcBef>
                <a:spcPts val="1525"/>
              </a:spcBef>
            </a:pPr>
            <a:r>
              <a:rPr sz="240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往上撥到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OFF</a:t>
            </a:r>
            <a:r>
              <a:rPr sz="240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的位置</a:t>
            </a:r>
            <a:endParaRPr sz="24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26860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51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5477" y="1455419"/>
            <a:ext cx="6723126" cy="44058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650740" y="736854"/>
            <a:ext cx="35839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0000"/>
                </a:solidFill>
              </a:rPr>
              <a:t>首先我們先連結序列端</a:t>
            </a:r>
            <a:endParaRPr sz="2800"/>
          </a:p>
        </p:txBody>
      </p:sp>
      <p:sp>
        <p:nvSpPr>
          <p:cNvPr id="11" name="object 11"/>
          <p:cNvSpPr/>
          <p:nvPr/>
        </p:nvSpPr>
        <p:spPr>
          <a:xfrm>
            <a:off x="4212577" y="1241678"/>
            <a:ext cx="683895" cy="734060"/>
          </a:xfrm>
          <a:custGeom>
            <a:avLst/>
            <a:gdLst/>
            <a:ahLst/>
            <a:cxnLst/>
            <a:rect l="l" t="t" r="r" b="b"/>
            <a:pathLst>
              <a:path w="683895" h="734060">
                <a:moveTo>
                  <a:pt x="683653" y="0"/>
                </a:moveTo>
                <a:lnTo>
                  <a:pt x="0" y="733666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15180" y="1895995"/>
            <a:ext cx="179705" cy="184150"/>
          </a:xfrm>
          <a:custGeom>
            <a:avLst/>
            <a:gdLst/>
            <a:ahLst/>
            <a:cxnLst/>
            <a:rect l="l" t="t" r="r" b="b"/>
            <a:pathLst>
              <a:path w="179704" h="184150">
                <a:moveTo>
                  <a:pt x="54152" y="0"/>
                </a:moveTo>
                <a:lnTo>
                  <a:pt x="0" y="183883"/>
                </a:lnTo>
                <a:lnTo>
                  <a:pt x="179590" y="116878"/>
                </a:lnTo>
                <a:lnTo>
                  <a:pt x="5415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955694" y="132714"/>
            <a:ext cx="12439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latin typeface="Noto Sans CJK JP Regular"/>
                <a:cs typeface="Noto Sans CJK JP Regular"/>
              </a:rPr>
              <a:t>步驟一</a:t>
            </a:r>
            <a:endParaRPr sz="32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26860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52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1252" y="1147572"/>
            <a:ext cx="5183124" cy="4680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04155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1.</a:t>
            </a:r>
            <a:r>
              <a:rPr dirty="0"/>
              <a:t>隨機上傳一個程式做測試</a:t>
            </a:r>
          </a:p>
          <a:p>
            <a:pPr marL="5304155">
              <a:lnSpc>
                <a:spcPct val="100000"/>
              </a:lnSpc>
            </a:pPr>
            <a:r>
              <a:rPr dirty="0"/>
              <a:t>，按下更新韌體即可上傳。</a:t>
            </a:r>
          </a:p>
          <a:p>
            <a:pPr marL="5291455"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5304155">
              <a:lnSpc>
                <a:spcPct val="100000"/>
              </a:lnSpc>
            </a:pPr>
            <a:r>
              <a:rPr spc="-5" dirty="0">
                <a:latin typeface="Arial"/>
                <a:cs typeface="Arial"/>
              </a:rPr>
              <a:t>2.</a:t>
            </a:r>
            <a:r>
              <a:rPr dirty="0"/>
              <a:t>取消序列端的連接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950080" y="137477"/>
            <a:ext cx="12439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步驟二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26860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53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955694" y="132714"/>
            <a:ext cx="12439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latin typeface="Noto Sans CJK JP Regular"/>
                <a:cs typeface="Noto Sans CJK JP Regular"/>
              </a:rPr>
              <a:t>步驟三</a:t>
            </a:r>
            <a:endParaRPr sz="3200">
              <a:latin typeface="Noto Sans CJK JP Regular"/>
              <a:cs typeface="Noto Sans CJK JP Regular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6626" y="1719072"/>
            <a:ext cx="4013454" cy="37117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48200" y="1719072"/>
            <a:ext cx="4283202" cy="37117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17598" y="2276855"/>
            <a:ext cx="1014730" cy="1949450"/>
          </a:xfrm>
          <a:custGeom>
            <a:avLst/>
            <a:gdLst/>
            <a:ahLst/>
            <a:cxnLst/>
            <a:rect l="l" t="t" r="r" b="b"/>
            <a:pathLst>
              <a:path w="1014730" h="1949450">
                <a:moveTo>
                  <a:pt x="0" y="974598"/>
                </a:moveTo>
                <a:lnTo>
                  <a:pt x="997" y="912963"/>
                </a:lnTo>
                <a:lnTo>
                  <a:pt x="3951" y="852347"/>
                </a:lnTo>
                <a:lnTo>
                  <a:pt x="8800" y="792864"/>
                </a:lnTo>
                <a:lnTo>
                  <a:pt x="15487" y="734627"/>
                </a:lnTo>
                <a:lnTo>
                  <a:pt x="23951" y="677752"/>
                </a:lnTo>
                <a:lnTo>
                  <a:pt x="34133" y="622353"/>
                </a:lnTo>
                <a:lnTo>
                  <a:pt x="45974" y="568542"/>
                </a:lnTo>
                <a:lnTo>
                  <a:pt x="59415" y="516436"/>
                </a:lnTo>
                <a:lnTo>
                  <a:pt x="74395" y="466147"/>
                </a:lnTo>
                <a:lnTo>
                  <a:pt x="90856" y="417791"/>
                </a:lnTo>
                <a:lnTo>
                  <a:pt x="108738" y="371480"/>
                </a:lnTo>
                <a:lnTo>
                  <a:pt x="127982" y="327330"/>
                </a:lnTo>
                <a:lnTo>
                  <a:pt x="148528" y="285454"/>
                </a:lnTo>
                <a:lnTo>
                  <a:pt x="170317" y="245967"/>
                </a:lnTo>
                <a:lnTo>
                  <a:pt x="193289" y="208983"/>
                </a:lnTo>
                <a:lnTo>
                  <a:pt x="217386" y="174616"/>
                </a:lnTo>
                <a:lnTo>
                  <a:pt x="242547" y="142980"/>
                </a:lnTo>
                <a:lnTo>
                  <a:pt x="268714" y="114190"/>
                </a:lnTo>
                <a:lnTo>
                  <a:pt x="323825" y="65602"/>
                </a:lnTo>
                <a:lnTo>
                  <a:pt x="382245" y="29765"/>
                </a:lnTo>
                <a:lnTo>
                  <a:pt x="443499" y="7593"/>
                </a:lnTo>
                <a:lnTo>
                  <a:pt x="507111" y="0"/>
                </a:lnTo>
                <a:lnTo>
                  <a:pt x="539181" y="1917"/>
                </a:lnTo>
                <a:lnTo>
                  <a:pt x="601673" y="16914"/>
                </a:lnTo>
                <a:lnTo>
                  <a:pt x="661570" y="46032"/>
                </a:lnTo>
                <a:lnTo>
                  <a:pt x="718395" y="88359"/>
                </a:lnTo>
                <a:lnTo>
                  <a:pt x="771674" y="142980"/>
                </a:lnTo>
                <a:lnTo>
                  <a:pt x="796835" y="174616"/>
                </a:lnTo>
                <a:lnTo>
                  <a:pt x="820932" y="208983"/>
                </a:lnTo>
                <a:lnTo>
                  <a:pt x="843904" y="245967"/>
                </a:lnTo>
                <a:lnTo>
                  <a:pt x="865693" y="285454"/>
                </a:lnTo>
                <a:lnTo>
                  <a:pt x="886239" y="327330"/>
                </a:lnTo>
                <a:lnTo>
                  <a:pt x="905483" y="371480"/>
                </a:lnTo>
                <a:lnTo>
                  <a:pt x="923365" y="417791"/>
                </a:lnTo>
                <a:lnTo>
                  <a:pt x="939826" y="466147"/>
                </a:lnTo>
                <a:lnTo>
                  <a:pt x="954806" y="516436"/>
                </a:lnTo>
                <a:lnTo>
                  <a:pt x="968247" y="568542"/>
                </a:lnTo>
                <a:lnTo>
                  <a:pt x="980088" y="622353"/>
                </a:lnTo>
                <a:lnTo>
                  <a:pt x="990270" y="677752"/>
                </a:lnTo>
                <a:lnTo>
                  <a:pt x="998734" y="734627"/>
                </a:lnTo>
                <a:lnTo>
                  <a:pt x="1005421" y="792864"/>
                </a:lnTo>
                <a:lnTo>
                  <a:pt x="1010270" y="852347"/>
                </a:lnTo>
                <a:lnTo>
                  <a:pt x="1013224" y="912963"/>
                </a:lnTo>
                <a:lnTo>
                  <a:pt x="1014222" y="974598"/>
                </a:lnTo>
                <a:lnTo>
                  <a:pt x="1013224" y="1036232"/>
                </a:lnTo>
                <a:lnTo>
                  <a:pt x="1010270" y="1096848"/>
                </a:lnTo>
                <a:lnTo>
                  <a:pt x="1005421" y="1156331"/>
                </a:lnTo>
                <a:lnTo>
                  <a:pt x="998734" y="1214568"/>
                </a:lnTo>
                <a:lnTo>
                  <a:pt x="990270" y="1271443"/>
                </a:lnTo>
                <a:lnTo>
                  <a:pt x="980088" y="1326842"/>
                </a:lnTo>
                <a:lnTo>
                  <a:pt x="968247" y="1380653"/>
                </a:lnTo>
                <a:lnTo>
                  <a:pt x="954806" y="1432759"/>
                </a:lnTo>
                <a:lnTo>
                  <a:pt x="939826" y="1483048"/>
                </a:lnTo>
                <a:lnTo>
                  <a:pt x="923365" y="1531404"/>
                </a:lnTo>
                <a:lnTo>
                  <a:pt x="905483" y="1577715"/>
                </a:lnTo>
                <a:lnTo>
                  <a:pt x="886239" y="1621865"/>
                </a:lnTo>
                <a:lnTo>
                  <a:pt x="865693" y="1663741"/>
                </a:lnTo>
                <a:lnTo>
                  <a:pt x="843904" y="1703228"/>
                </a:lnTo>
                <a:lnTo>
                  <a:pt x="820932" y="1740212"/>
                </a:lnTo>
                <a:lnTo>
                  <a:pt x="796835" y="1774579"/>
                </a:lnTo>
                <a:lnTo>
                  <a:pt x="771674" y="1806215"/>
                </a:lnTo>
                <a:lnTo>
                  <a:pt x="745507" y="1835005"/>
                </a:lnTo>
                <a:lnTo>
                  <a:pt x="690396" y="1883593"/>
                </a:lnTo>
                <a:lnTo>
                  <a:pt x="631976" y="1919430"/>
                </a:lnTo>
                <a:lnTo>
                  <a:pt x="570722" y="1941602"/>
                </a:lnTo>
                <a:lnTo>
                  <a:pt x="507111" y="1949196"/>
                </a:lnTo>
                <a:lnTo>
                  <a:pt x="475040" y="1947278"/>
                </a:lnTo>
                <a:lnTo>
                  <a:pt x="412548" y="1932281"/>
                </a:lnTo>
                <a:lnTo>
                  <a:pt x="352651" y="1903163"/>
                </a:lnTo>
                <a:lnTo>
                  <a:pt x="295826" y="1860836"/>
                </a:lnTo>
                <a:lnTo>
                  <a:pt x="242547" y="1806215"/>
                </a:lnTo>
                <a:lnTo>
                  <a:pt x="217386" y="1774579"/>
                </a:lnTo>
                <a:lnTo>
                  <a:pt x="193289" y="1740212"/>
                </a:lnTo>
                <a:lnTo>
                  <a:pt x="170317" y="1703228"/>
                </a:lnTo>
                <a:lnTo>
                  <a:pt x="148528" y="1663741"/>
                </a:lnTo>
                <a:lnTo>
                  <a:pt x="127982" y="1621865"/>
                </a:lnTo>
                <a:lnTo>
                  <a:pt x="108738" y="1577715"/>
                </a:lnTo>
                <a:lnTo>
                  <a:pt x="90856" y="1531404"/>
                </a:lnTo>
                <a:lnTo>
                  <a:pt x="74395" y="1483048"/>
                </a:lnTo>
                <a:lnTo>
                  <a:pt x="59415" y="1432759"/>
                </a:lnTo>
                <a:lnTo>
                  <a:pt x="45974" y="1380653"/>
                </a:lnTo>
                <a:lnTo>
                  <a:pt x="34133" y="1326842"/>
                </a:lnTo>
                <a:lnTo>
                  <a:pt x="23951" y="1271443"/>
                </a:lnTo>
                <a:lnTo>
                  <a:pt x="15487" y="1214568"/>
                </a:lnTo>
                <a:lnTo>
                  <a:pt x="8800" y="1156331"/>
                </a:lnTo>
                <a:lnTo>
                  <a:pt x="3951" y="1096848"/>
                </a:lnTo>
                <a:lnTo>
                  <a:pt x="997" y="1036232"/>
                </a:lnTo>
                <a:lnTo>
                  <a:pt x="0" y="974598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05765" y="1111377"/>
            <a:ext cx="82207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</a:rPr>
              <a:t>將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2.4g</a:t>
            </a:r>
            <a:r>
              <a:rPr sz="2400" dirty="0">
                <a:solidFill>
                  <a:srgbClr val="FF0000"/>
                </a:solidFill>
              </a:rPr>
              <a:t>模組裝上，裝好後啟動就會像右圖</a:t>
            </a:r>
            <a:r>
              <a:rPr sz="2400" spc="-5" dirty="0">
                <a:solidFill>
                  <a:srgbClr val="FF0000"/>
                </a:solidFill>
              </a:rPr>
              <a:t>，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LED</a:t>
            </a:r>
            <a:r>
              <a:rPr sz="2400" dirty="0">
                <a:solidFill>
                  <a:srgbClr val="FF0000"/>
                </a:solidFill>
              </a:rPr>
              <a:t>燈有閃爍動作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26860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54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955694" y="132714"/>
            <a:ext cx="12439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步驟四</a:t>
            </a:r>
          </a:p>
        </p:txBody>
      </p:sp>
      <p:sp>
        <p:nvSpPr>
          <p:cNvPr id="10" name="object 10"/>
          <p:cNvSpPr/>
          <p:nvPr/>
        </p:nvSpPr>
        <p:spPr>
          <a:xfrm>
            <a:off x="63246" y="1472946"/>
            <a:ext cx="4293108" cy="40927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10278" y="1471422"/>
            <a:ext cx="4608576" cy="40927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67936" y="3835527"/>
            <a:ext cx="655320" cy="0"/>
          </a:xfrm>
          <a:custGeom>
            <a:avLst/>
            <a:gdLst/>
            <a:ahLst/>
            <a:cxnLst/>
            <a:rect l="l" t="t" r="r" b="b"/>
            <a:pathLst>
              <a:path w="655320">
                <a:moveTo>
                  <a:pt x="0" y="0"/>
                </a:moveTo>
                <a:lnTo>
                  <a:pt x="655320" y="0"/>
                </a:lnTo>
              </a:path>
            </a:pathLst>
          </a:custGeom>
          <a:ln w="922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77143" y="3697211"/>
            <a:ext cx="276860" cy="276860"/>
          </a:xfrm>
          <a:custGeom>
            <a:avLst/>
            <a:gdLst/>
            <a:ahLst/>
            <a:cxnLst/>
            <a:rect l="l" t="t" r="r" b="b"/>
            <a:pathLst>
              <a:path w="276860" h="276860">
                <a:moveTo>
                  <a:pt x="12" y="0"/>
                </a:moveTo>
                <a:lnTo>
                  <a:pt x="0" y="276605"/>
                </a:lnTo>
                <a:lnTo>
                  <a:pt x="276605" y="138315"/>
                </a:lnTo>
                <a:lnTo>
                  <a:pt x="1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85227" y="1614614"/>
            <a:ext cx="3806190" cy="19996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0901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00"/>
                </a:solidFill>
                <a:latin typeface="Noto Sans CJK JP Regular"/>
                <a:cs typeface="Noto Sans CJK JP Regular"/>
              </a:rPr>
              <a:t>將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2.4g</a:t>
            </a:r>
            <a:r>
              <a:rPr sz="2400" dirty="0">
                <a:solidFill>
                  <a:srgbClr val="FFFF00"/>
                </a:solidFill>
                <a:latin typeface="Noto Sans CJK JP Regular"/>
                <a:cs typeface="Noto Sans CJK JP Regular"/>
              </a:rPr>
              <a:t>的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USB</a:t>
            </a:r>
            <a:r>
              <a:rPr sz="2400" dirty="0">
                <a:solidFill>
                  <a:srgbClr val="FFFF00"/>
                </a:solidFill>
                <a:latin typeface="Noto Sans CJK JP Regular"/>
                <a:cs typeface="Noto Sans CJK JP Regular"/>
              </a:rPr>
              <a:t>隨身碟 插入電腦的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USB</a:t>
            </a:r>
            <a:r>
              <a:rPr sz="2400" dirty="0">
                <a:solidFill>
                  <a:srgbClr val="FFFF00"/>
                </a:solidFill>
                <a:latin typeface="Noto Sans CJK JP Regular"/>
                <a:cs typeface="Noto Sans CJK JP Regular"/>
              </a:rPr>
              <a:t>孔</a:t>
            </a:r>
            <a:endParaRPr sz="24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80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下一步</a:t>
            </a:r>
            <a:endParaRPr sz="28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26860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55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955694" y="132714"/>
            <a:ext cx="12439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latin typeface="Noto Sans CJK JP Regular"/>
                <a:cs typeface="Noto Sans CJK JP Regular"/>
              </a:rPr>
              <a:t>步驟五</a:t>
            </a:r>
            <a:endParaRPr sz="3200">
              <a:latin typeface="Noto Sans CJK JP Regular"/>
              <a:cs typeface="Noto Sans CJK JP Regular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72055" y="1047750"/>
            <a:ext cx="5211318" cy="44912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67171" y="3141726"/>
            <a:ext cx="1129665" cy="797560"/>
          </a:xfrm>
          <a:custGeom>
            <a:avLst/>
            <a:gdLst/>
            <a:ahLst/>
            <a:cxnLst/>
            <a:rect l="l" t="t" r="r" b="b"/>
            <a:pathLst>
              <a:path w="1129665" h="797560">
                <a:moveTo>
                  <a:pt x="0" y="398525"/>
                </a:moveTo>
                <a:lnTo>
                  <a:pt x="2584" y="360144"/>
                </a:lnTo>
                <a:lnTo>
                  <a:pt x="10181" y="322795"/>
                </a:lnTo>
                <a:lnTo>
                  <a:pt x="22552" y="286646"/>
                </a:lnTo>
                <a:lnTo>
                  <a:pt x="39462" y="251862"/>
                </a:lnTo>
                <a:lnTo>
                  <a:pt x="60674" y="218612"/>
                </a:lnTo>
                <a:lnTo>
                  <a:pt x="85951" y="187063"/>
                </a:lnTo>
                <a:lnTo>
                  <a:pt x="115057" y="157380"/>
                </a:lnTo>
                <a:lnTo>
                  <a:pt x="147755" y="129733"/>
                </a:lnTo>
                <a:lnTo>
                  <a:pt x="183809" y="104286"/>
                </a:lnTo>
                <a:lnTo>
                  <a:pt x="222981" y="81208"/>
                </a:lnTo>
                <a:lnTo>
                  <a:pt x="265036" y="60665"/>
                </a:lnTo>
                <a:lnTo>
                  <a:pt x="309736" y="42824"/>
                </a:lnTo>
                <a:lnTo>
                  <a:pt x="356845" y="27852"/>
                </a:lnTo>
                <a:lnTo>
                  <a:pt x="406127" y="15917"/>
                </a:lnTo>
                <a:lnTo>
                  <a:pt x="457345" y="7185"/>
                </a:lnTo>
                <a:lnTo>
                  <a:pt x="510262" y="1824"/>
                </a:lnTo>
                <a:lnTo>
                  <a:pt x="564642" y="0"/>
                </a:lnTo>
                <a:lnTo>
                  <a:pt x="619021" y="1824"/>
                </a:lnTo>
                <a:lnTo>
                  <a:pt x="671938" y="7185"/>
                </a:lnTo>
                <a:lnTo>
                  <a:pt x="723156" y="15917"/>
                </a:lnTo>
                <a:lnTo>
                  <a:pt x="772438" y="27852"/>
                </a:lnTo>
                <a:lnTo>
                  <a:pt x="819547" y="42824"/>
                </a:lnTo>
                <a:lnTo>
                  <a:pt x="864247" y="60665"/>
                </a:lnTo>
                <a:lnTo>
                  <a:pt x="906302" y="81208"/>
                </a:lnTo>
                <a:lnTo>
                  <a:pt x="945474" y="104286"/>
                </a:lnTo>
                <a:lnTo>
                  <a:pt x="981528" y="129733"/>
                </a:lnTo>
                <a:lnTo>
                  <a:pt x="1014226" y="157380"/>
                </a:lnTo>
                <a:lnTo>
                  <a:pt x="1043332" y="187063"/>
                </a:lnTo>
                <a:lnTo>
                  <a:pt x="1068609" y="218612"/>
                </a:lnTo>
                <a:lnTo>
                  <a:pt x="1089821" y="251862"/>
                </a:lnTo>
                <a:lnTo>
                  <a:pt x="1106731" y="286646"/>
                </a:lnTo>
                <a:lnTo>
                  <a:pt x="1119102" y="322795"/>
                </a:lnTo>
                <a:lnTo>
                  <a:pt x="1126699" y="360144"/>
                </a:lnTo>
                <a:lnTo>
                  <a:pt x="1129284" y="398525"/>
                </a:lnTo>
                <a:lnTo>
                  <a:pt x="1126699" y="436907"/>
                </a:lnTo>
                <a:lnTo>
                  <a:pt x="1119102" y="474256"/>
                </a:lnTo>
                <a:lnTo>
                  <a:pt x="1106731" y="510405"/>
                </a:lnTo>
                <a:lnTo>
                  <a:pt x="1089821" y="545189"/>
                </a:lnTo>
                <a:lnTo>
                  <a:pt x="1068609" y="578439"/>
                </a:lnTo>
                <a:lnTo>
                  <a:pt x="1043332" y="609988"/>
                </a:lnTo>
                <a:lnTo>
                  <a:pt x="1014226" y="639671"/>
                </a:lnTo>
                <a:lnTo>
                  <a:pt x="981528" y="667318"/>
                </a:lnTo>
                <a:lnTo>
                  <a:pt x="945474" y="692765"/>
                </a:lnTo>
                <a:lnTo>
                  <a:pt x="906302" y="715843"/>
                </a:lnTo>
                <a:lnTo>
                  <a:pt x="864247" y="736386"/>
                </a:lnTo>
                <a:lnTo>
                  <a:pt x="819547" y="754227"/>
                </a:lnTo>
                <a:lnTo>
                  <a:pt x="772438" y="769199"/>
                </a:lnTo>
                <a:lnTo>
                  <a:pt x="723156" y="781134"/>
                </a:lnTo>
                <a:lnTo>
                  <a:pt x="671938" y="789866"/>
                </a:lnTo>
                <a:lnTo>
                  <a:pt x="619021" y="795227"/>
                </a:lnTo>
                <a:lnTo>
                  <a:pt x="564642" y="797051"/>
                </a:lnTo>
                <a:lnTo>
                  <a:pt x="510262" y="795227"/>
                </a:lnTo>
                <a:lnTo>
                  <a:pt x="457345" y="789866"/>
                </a:lnTo>
                <a:lnTo>
                  <a:pt x="406127" y="781134"/>
                </a:lnTo>
                <a:lnTo>
                  <a:pt x="356845" y="769199"/>
                </a:lnTo>
                <a:lnTo>
                  <a:pt x="309736" y="754227"/>
                </a:lnTo>
                <a:lnTo>
                  <a:pt x="265036" y="736386"/>
                </a:lnTo>
                <a:lnTo>
                  <a:pt x="222981" y="715843"/>
                </a:lnTo>
                <a:lnTo>
                  <a:pt x="183809" y="692765"/>
                </a:lnTo>
                <a:lnTo>
                  <a:pt x="147755" y="667318"/>
                </a:lnTo>
                <a:lnTo>
                  <a:pt x="115057" y="639671"/>
                </a:lnTo>
                <a:lnTo>
                  <a:pt x="85951" y="609988"/>
                </a:lnTo>
                <a:lnTo>
                  <a:pt x="60674" y="578439"/>
                </a:lnTo>
                <a:lnTo>
                  <a:pt x="39462" y="545189"/>
                </a:lnTo>
                <a:lnTo>
                  <a:pt x="22552" y="510405"/>
                </a:lnTo>
                <a:lnTo>
                  <a:pt x="10181" y="474256"/>
                </a:lnTo>
                <a:lnTo>
                  <a:pt x="2584" y="436907"/>
                </a:lnTo>
                <a:lnTo>
                  <a:pt x="0" y="398525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51147" y="3938778"/>
            <a:ext cx="794385" cy="824230"/>
          </a:xfrm>
          <a:custGeom>
            <a:avLst/>
            <a:gdLst/>
            <a:ahLst/>
            <a:cxnLst/>
            <a:rect l="l" t="t" r="r" b="b"/>
            <a:pathLst>
              <a:path w="794385" h="824229">
                <a:moveTo>
                  <a:pt x="0" y="411861"/>
                </a:moveTo>
                <a:lnTo>
                  <a:pt x="2670" y="363828"/>
                </a:lnTo>
                <a:lnTo>
                  <a:pt x="10485" y="317423"/>
                </a:lnTo>
                <a:lnTo>
                  <a:pt x="23145" y="272955"/>
                </a:lnTo>
                <a:lnTo>
                  <a:pt x="40352" y="230732"/>
                </a:lnTo>
                <a:lnTo>
                  <a:pt x="61809" y="191064"/>
                </a:lnTo>
                <a:lnTo>
                  <a:pt x="87218" y="154260"/>
                </a:lnTo>
                <a:lnTo>
                  <a:pt x="116281" y="120629"/>
                </a:lnTo>
                <a:lnTo>
                  <a:pt x="148699" y="90479"/>
                </a:lnTo>
                <a:lnTo>
                  <a:pt x="184176" y="64120"/>
                </a:lnTo>
                <a:lnTo>
                  <a:pt x="222412" y="41861"/>
                </a:lnTo>
                <a:lnTo>
                  <a:pt x="263111" y="24010"/>
                </a:lnTo>
                <a:lnTo>
                  <a:pt x="305974" y="10877"/>
                </a:lnTo>
                <a:lnTo>
                  <a:pt x="350704" y="2770"/>
                </a:lnTo>
                <a:lnTo>
                  <a:pt x="397002" y="0"/>
                </a:lnTo>
                <a:lnTo>
                  <a:pt x="443299" y="2770"/>
                </a:lnTo>
                <a:lnTo>
                  <a:pt x="488029" y="10877"/>
                </a:lnTo>
                <a:lnTo>
                  <a:pt x="530892" y="24010"/>
                </a:lnTo>
                <a:lnTo>
                  <a:pt x="571591" y="41861"/>
                </a:lnTo>
                <a:lnTo>
                  <a:pt x="609827" y="64120"/>
                </a:lnTo>
                <a:lnTo>
                  <a:pt x="645304" y="90479"/>
                </a:lnTo>
                <a:lnTo>
                  <a:pt x="677722" y="120629"/>
                </a:lnTo>
                <a:lnTo>
                  <a:pt x="706785" y="154260"/>
                </a:lnTo>
                <a:lnTo>
                  <a:pt x="732194" y="191064"/>
                </a:lnTo>
                <a:lnTo>
                  <a:pt x="753651" y="230732"/>
                </a:lnTo>
                <a:lnTo>
                  <a:pt x="770858" y="272955"/>
                </a:lnTo>
                <a:lnTo>
                  <a:pt x="783518" y="317423"/>
                </a:lnTo>
                <a:lnTo>
                  <a:pt x="791333" y="363828"/>
                </a:lnTo>
                <a:lnTo>
                  <a:pt x="794004" y="411861"/>
                </a:lnTo>
                <a:lnTo>
                  <a:pt x="791333" y="459893"/>
                </a:lnTo>
                <a:lnTo>
                  <a:pt x="783518" y="506298"/>
                </a:lnTo>
                <a:lnTo>
                  <a:pt x="770858" y="550766"/>
                </a:lnTo>
                <a:lnTo>
                  <a:pt x="753651" y="592989"/>
                </a:lnTo>
                <a:lnTo>
                  <a:pt x="732194" y="632657"/>
                </a:lnTo>
                <a:lnTo>
                  <a:pt x="706785" y="669461"/>
                </a:lnTo>
                <a:lnTo>
                  <a:pt x="677722" y="703092"/>
                </a:lnTo>
                <a:lnTo>
                  <a:pt x="645304" y="733242"/>
                </a:lnTo>
                <a:lnTo>
                  <a:pt x="609827" y="759601"/>
                </a:lnTo>
                <a:lnTo>
                  <a:pt x="571591" y="781860"/>
                </a:lnTo>
                <a:lnTo>
                  <a:pt x="530892" y="799711"/>
                </a:lnTo>
                <a:lnTo>
                  <a:pt x="488029" y="812844"/>
                </a:lnTo>
                <a:lnTo>
                  <a:pt x="443299" y="820951"/>
                </a:lnTo>
                <a:lnTo>
                  <a:pt x="397002" y="823722"/>
                </a:lnTo>
                <a:lnTo>
                  <a:pt x="350704" y="820951"/>
                </a:lnTo>
                <a:lnTo>
                  <a:pt x="305974" y="812844"/>
                </a:lnTo>
                <a:lnTo>
                  <a:pt x="263111" y="799711"/>
                </a:lnTo>
                <a:lnTo>
                  <a:pt x="222412" y="781860"/>
                </a:lnTo>
                <a:lnTo>
                  <a:pt x="184176" y="759601"/>
                </a:lnTo>
                <a:lnTo>
                  <a:pt x="148699" y="733242"/>
                </a:lnTo>
                <a:lnTo>
                  <a:pt x="116281" y="703092"/>
                </a:lnTo>
                <a:lnTo>
                  <a:pt x="87218" y="669461"/>
                </a:lnTo>
                <a:lnTo>
                  <a:pt x="61809" y="632657"/>
                </a:lnTo>
                <a:lnTo>
                  <a:pt x="40352" y="592989"/>
                </a:lnTo>
                <a:lnTo>
                  <a:pt x="23145" y="550766"/>
                </a:lnTo>
                <a:lnTo>
                  <a:pt x="10485" y="506298"/>
                </a:lnTo>
                <a:lnTo>
                  <a:pt x="2670" y="459893"/>
                </a:lnTo>
                <a:lnTo>
                  <a:pt x="0" y="411861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64630" y="3735323"/>
            <a:ext cx="312420" cy="279400"/>
          </a:xfrm>
          <a:custGeom>
            <a:avLst/>
            <a:gdLst/>
            <a:ahLst/>
            <a:cxnLst/>
            <a:rect l="l" t="t" r="r" b="b"/>
            <a:pathLst>
              <a:path w="312420" h="279400">
                <a:moveTo>
                  <a:pt x="0" y="0"/>
                </a:moveTo>
                <a:lnTo>
                  <a:pt x="312077" y="279349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72084" y="3904094"/>
            <a:ext cx="247015" cy="238125"/>
          </a:xfrm>
          <a:custGeom>
            <a:avLst/>
            <a:gdLst/>
            <a:ahLst/>
            <a:cxnLst/>
            <a:rect l="l" t="t" r="r" b="b"/>
            <a:pathLst>
              <a:path w="247015" h="238125">
                <a:moveTo>
                  <a:pt x="152476" y="0"/>
                </a:moveTo>
                <a:lnTo>
                  <a:pt x="0" y="170319"/>
                </a:lnTo>
                <a:lnTo>
                  <a:pt x="246570" y="237629"/>
                </a:lnTo>
                <a:lnTo>
                  <a:pt x="15247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946265" y="4039616"/>
            <a:ext cx="18046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拔掉傳輸線</a:t>
            </a:r>
            <a:endParaRPr sz="2800">
              <a:latin typeface="Noto Sans CJK JP Regular"/>
              <a:cs typeface="Noto Sans CJK JP Regular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802585" y="4432553"/>
            <a:ext cx="1049020" cy="447675"/>
          </a:xfrm>
          <a:custGeom>
            <a:avLst/>
            <a:gdLst/>
            <a:ahLst/>
            <a:cxnLst/>
            <a:rect l="l" t="t" r="r" b="b"/>
            <a:pathLst>
              <a:path w="1049020" h="447675">
                <a:moveTo>
                  <a:pt x="1048753" y="0"/>
                </a:moveTo>
                <a:lnTo>
                  <a:pt x="0" y="447522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27376" y="4759985"/>
            <a:ext cx="255270" cy="210820"/>
          </a:xfrm>
          <a:custGeom>
            <a:avLst/>
            <a:gdLst/>
            <a:ahLst/>
            <a:cxnLst/>
            <a:rect l="l" t="t" r="r" b="b"/>
            <a:pathLst>
              <a:path w="255269" h="210820">
                <a:moveTo>
                  <a:pt x="165392" y="0"/>
                </a:moveTo>
                <a:lnTo>
                  <a:pt x="0" y="194856"/>
                </a:lnTo>
                <a:lnTo>
                  <a:pt x="255117" y="210248"/>
                </a:lnTo>
                <a:lnTo>
                  <a:pt x="16539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318577" y="4974653"/>
            <a:ext cx="14490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接上電源</a:t>
            </a:r>
            <a:endParaRPr sz="28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26860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56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94934" y="3515486"/>
            <a:ext cx="2465070" cy="431800"/>
          </a:xfrm>
          <a:custGeom>
            <a:avLst/>
            <a:gdLst/>
            <a:ahLst/>
            <a:cxnLst/>
            <a:rect l="l" t="t" r="r" b="b"/>
            <a:pathLst>
              <a:path w="2465070" h="431800">
                <a:moveTo>
                  <a:pt x="0" y="0"/>
                </a:moveTo>
                <a:lnTo>
                  <a:pt x="2465069" y="0"/>
                </a:lnTo>
                <a:lnTo>
                  <a:pt x="2465069" y="431292"/>
                </a:lnTo>
                <a:lnTo>
                  <a:pt x="0" y="431292"/>
                </a:lnTo>
                <a:lnTo>
                  <a:pt x="0" y="0"/>
                </a:lnTo>
                <a:close/>
              </a:path>
            </a:pathLst>
          </a:custGeom>
          <a:ln w="2514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94934" y="3515486"/>
            <a:ext cx="2465070" cy="431800"/>
          </a:xfrm>
          <a:prstGeom prst="rect">
            <a:avLst/>
          </a:prstGeom>
          <a:ln w="25146">
            <a:solidFill>
              <a:srgbClr val="FFC000"/>
            </a:solidFill>
          </a:ln>
        </p:spPr>
        <p:txBody>
          <a:bodyPr vert="horz" wrap="square" lIns="0" tIns="69215" rIns="0" bIns="0" rtlCol="0">
            <a:spAutoFit/>
          </a:bodyPr>
          <a:lstStyle/>
          <a:p>
            <a:pPr marL="203200">
              <a:lnSpc>
                <a:spcPct val="100000"/>
              </a:lnSpc>
              <a:spcBef>
                <a:spcPts val="545"/>
              </a:spcBef>
            </a:pPr>
            <a:r>
              <a:rPr sz="1800" dirty="0">
                <a:latin typeface="Noto Sans CJK JP Regular"/>
                <a:cs typeface="Noto Sans CJK JP Regular"/>
              </a:rPr>
              <a:t>判斷什麼按鍵被按下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97346" y="2852166"/>
            <a:ext cx="422148" cy="8953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06896" y="2873501"/>
            <a:ext cx="1905" cy="605790"/>
          </a:xfrm>
          <a:custGeom>
            <a:avLst/>
            <a:gdLst/>
            <a:ahLst/>
            <a:cxnLst/>
            <a:rect l="l" t="t" r="r" b="b"/>
            <a:pathLst>
              <a:path w="1904" h="605789">
                <a:moveTo>
                  <a:pt x="0" y="0"/>
                </a:moveTo>
                <a:lnTo>
                  <a:pt x="1498" y="605218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41440" y="3364255"/>
            <a:ext cx="133350" cy="114935"/>
          </a:xfrm>
          <a:custGeom>
            <a:avLst/>
            <a:gdLst/>
            <a:ahLst/>
            <a:cxnLst/>
            <a:rect l="l" t="t" r="r" b="b"/>
            <a:pathLst>
              <a:path w="133350" h="114935">
                <a:moveTo>
                  <a:pt x="133350" y="0"/>
                </a:moveTo>
                <a:lnTo>
                  <a:pt x="66954" y="114465"/>
                </a:lnTo>
                <a:lnTo>
                  <a:pt x="0" y="317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514466" y="208216"/>
            <a:ext cx="1854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方塊說明</a:t>
            </a:r>
            <a:endParaRPr sz="3600"/>
          </a:p>
        </p:txBody>
      </p:sp>
      <p:sp>
        <p:nvSpPr>
          <p:cNvPr id="15" name="object 15"/>
          <p:cNvSpPr/>
          <p:nvPr/>
        </p:nvSpPr>
        <p:spPr>
          <a:xfrm>
            <a:off x="4559046" y="2236482"/>
            <a:ext cx="3648455" cy="6255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9777" y="303275"/>
            <a:ext cx="2717292" cy="57264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83332" y="1448180"/>
            <a:ext cx="2293620" cy="395605"/>
          </a:xfrm>
          <a:custGeom>
            <a:avLst/>
            <a:gdLst/>
            <a:ahLst/>
            <a:cxnLst/>
            <a:rect l="l" t="t" r="r" b="b"/>
            <a:pathLst>
              <a:path w="2293620" h="395605">
                <a:moveTo>
                  <a:pt x="0" y="0"/>
                </a:moveTo>
                <a:lnTo>
                  <a:pt x="2293620" y="0"/>
                </a:lnTo>
                <a:lnTo>
                  <a:pt x="2293620" y="395477"/>
                </a:lnTo>
                <a:lnTo>
                  <a:pt x="0" y="3954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83332" y="1448180"/>
            <a:ext cx="2293620" cy="395605"/>
          </a:xfrm>
          <a:custGeom>
            <a:avLst/>
            <a:gdLst/>
            <a:ahLst/>
            <a:cxnLst/>
            <a:rect l="l" t="t" r="r" b="b"/>
            <a:pathLst>
              <a:path w="2293620" h="395605">
                <a:moveTo>
                  <a:pt x="0" y="0"/>
                </a:moveTo>
                <a:lnTo>
                  <a:pt x="2293620" y="0"/>
                </a:lnTo>
                <a:lnTo>
                  <a:pt x="2293620" y="395477"/>
                </a:lnTo>
                <a:lnTo>
                  <a:pt x="0" y="395477"/>
                </a:lnTo>
                <a:lnTo>
                  <a:pt x="0" y="0"/>
                </a:lnTo>
                <a:close/>
              </a:path>
            </a:pathLst>
          </a:custGeom>
          <a:ln w="2514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388133" y="1487208"/>
            <a:ext cx="2082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Noto Sans CJK JP Regular"/>
                <a:cs typeface="Noto Sans CJK JP Regular"/>
              </a:rPr>
              <a:t>可以選擇想要的按鍵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536953" y="1439417"/>
            <a:ext cx="957072" cy="4221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78102" y="1630679"/>
            <a:ext cx="667385" cy="0"/>
          </a:xfrm>
          <a:custGeom>
            <a:avLst/>
            <a:gdLst/>
            <a:ahLst/>
            <a:cxnLst/>
            <a:rect l="l" t="t" r="r" b="b"/>
            <a:pathLst>
              <a:path w="667385">
                <a:moveTo>
                  <a:pt x="0" y="0"/>
                </a:moveTo>
                <a:lnTo>
                  <a:pt x="667131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30920" y="1564005"/>
            <a:ext cx="114935" cy="133350"/>
          </a:xfrm>
          <a:custGeom>
            <a:avLst/>
            <a:gdLst/>
            <a:ahLst/>
            <a:cxnLst/>
            <a:rect l="l" t="t" r="r" b="b"/>
            <a:pathLst>
              <a:path w="114935" h="133350">
                <a:moveTo>
                  <a:pt x="12" y="0"/>
                </a:moveTo>
                <a:lnTo>
                  <a:pt x="114312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26860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57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131504" y="171703"/>
            <a:ext cx="51136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練習：藍芽</a:t>
            </a:r>
            <a:r>
              <a:rPr sz="3600" spc="40" dirty="0"/>
              <a:t>2.4</a:t>
            </a:r>
            <a:r>
              <a:rPr sz="3600" spc="50" dirty="0"/>
              <a:t>G</a:t>
            </a:r>
            <a:r>
              <a:rPr sz="3600" dirty="0"/>
              <a:t>控制移動</a:t>
            </a:r>
            <a:endParaRPr sz="3600"/>
          </a:p>
        </p:txBody>
      </p:sp>
      <p:sp>
        <p:nvSpPr>
          <p:cNvPr id="10" name="object 10"/>
          <p:cNvSpPr/>
          <p:nvPr/>
        </p:nvSpPr>
        <p:spPr>
          <a:xfrm>
            <a:off x="1121283" y="1835276"/>
            <a:ext cx="2186305" cy="590550"/>
          </a:xfrm>
          <a:custGeom>
            <a:avLst/>
            <a:gdLst/>
            <a:ahLst/>
            <a:cxnLst/>
            <a:rect l="l" t="t" r="r" b="b"/>
            <a:pathLst>
              <a:path w="2186304" h="590550">
                <a:moveTo>
                  <a:pt x="0" y="98425"/>
                </a:moveTo>
                <a:lnTo>
                  <a:pt x="7735" y="60114"/>
                </a:lnTo>
                <a:lnTo>
                  <a:pt x="28829" y="28828"/>
                </a:lnTo>
                <a:lnTo>
                  <a:pt x="60114" y="7735"/>
                </a:lnTo>
                <a:lnTo>
                  <a:pt x="98425" y="0"/>
                </a:lnTo>
                <a:lnTo>
                  <a:pt x="2087752" y="0"/>
                </a:lnTo>
                <a:lnTo>
                  <a:pt x="2126063" y="7735"/>
                </a:lnTo>
                <a:lnTo>
                  <a:pt x="2157348" y="28829"/>
                </a:lnTo>
                <a:lnTo>
                  <a:pt x="2178442" y="60114"/>
                </a:lnTo>
                <a:lnTo>
                  <a:pt x="2186178" y="98425"/>
                </a:lnTo>
                <a:lnTo>
                  <a:pt x="2186178" y="492125"/>
                </a:lnTo>
                <a:lnTo>
                  <a:pt x="2178442" y="530435"/>
                </a:lnTo>
                <a:lnTo>
                  <a:pt x="2157349" y="561721"/>
                </a:lnTo>
                <a:lnTo>
                  <a:pt x="2126063" y="582814"/>
                </a:lnTo>
                <a:lnTo>
                  <a:pt x="2087752" y="590550"/>
                </a:lnTo>
                <a:lnTo>
                  <a:pt x="98425" y="590550"/>
                </a:lnTo>
                <a:lnTo>
                  <a:pt x="60114" y="582814"/>
                </a:lnTo>
                <a:lnTo>
                  <a:pt x="28829" y="561721"/>
                </a:lnTo>
                <a:lnTo>
                  <a:pt x="7735" y="530435"/>
                </a:lnTo>
                <a:lnTo>
                  <a:pt x="0" y="492125"/>
                </a:lnTo>
                <a:lnTo>
                  <a:pt x="0" y="98425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02535" y="2398014"/>
            <a:ext cx="312419" cy="5783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58745" y="2416301"/>
            <a:ext cx="0" cy="285750"/>
          </a:xfrm>
          <a:custGeom>
            <a:avLst/>
            <a:gdLst/>
            <a:ahLst/>
            <a:cxnLst/>
            <a:rect l="l" t="t" r="r" b="b"/>
            <a:pathLst>
              <a:path h="285750">
                <a:moveTo>
                  <a:pt x="0" y="0"/>
                </a:moveTo>
                <a:lnTo>
                  <a:pt x="0" y="2857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01608" y="2683001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02535" y="3499865"/>
            <a:ext cx="312419" cy="6195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54173" y="3518153"/>
            <a:ext cx="3810" cy="327025"/>
          </a:xfrm>
          <a:custGeom>
            <a:avLst/>
            <a:gdLst/>
            <a:ahLst/>
            <a:cxnLst/>
            <a:rect l="l" t="t" r="r" b="b"/>
            <a:pathLst>
              <a:path w="3810" h="327025">
                <a:moveTo>
                  <a:pt x="0" y="0"/>
                </a:moveTo>
                <a:lnTo>
                  <a:pt x="3682" y="327025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00516" y="3825494"/>
            <a:ext cx="114300" cy="114935"/>
          </a:xfrm>
          <a:custGeom>
            <a:avLst/>
            <a:gdLst/>
            <a:ahLst/>
            <a:cxnLst/>
            <a:rect l="l" t="t" r="r" b="b"/>
            <a:pathLst>
              <a:path w="114300" h="114935">
                <a:moveTo>
                  <a:pt x="114287" y="0"/>
                </a:moveTo>
                <a:lnTo>
                  <a:pt x="0" y="1282"/>
                </a:lnTo>
                <a:lnTo>
                  <a:pt x="58419" y="114934"/>
                </a:lnTo>
                <a:lnTo>
                  <a:pt x="1142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7184" y="2797682"/>
            <a:ext cx="3637279" cy="721360"/>
          </a:xfrm>
          <a:custGeom>
            <a:avLst/>
            <a:gdLst/>
            <a:ahLst/>
            <a:cxnLst/>
            <a:rect l="l" t="t" r="r" b="b"/>
            <a:pathLst>
              <a:path w="3637279" h="721360">
                <a:moveTo>
                  <a:pt x="1818513" y="0"/>
                </a:moveTo>
                <a:lnTo>
                  <a:pt x="0" y="360425"/>
                </a:lnTo>
                <a:lnTo>
                  <a:pt x="1818513" y="720851"/>
                </a:lnTo>
                <a:lnTo>
                  <a:pt x="3637026" y="360425"/>
                </a:lnTo>
                <a:lnTo>
                  <a:pt x="18185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7184" y="2797682"/>
            <a:ext cx="3637279" cy="721360"/>
          </a:xfrm>
          <a:custGeom>
            <a:avLst/>
            <a:gdLst/>
            <a:ahLst/>
            <a:cxnLst/>
            <a:rect l="l" t="t" r="r" b="b"/>
            <a:pathLst>
              <a:path w="3637279" h="721360">
                <a:moveTo>
                  <a:pt x="0" y="360425"/>
                </a:moveTo>
                <a:lnTo>
                  <a:pt x="1818513" y="0"/>
                </a:lnTo>
                <a:lnTo>
                  <a:pt x="3637026" y="360425"/>
                </a:lnTo>
                <a:lnTo>
                  <a:pt x="1818513" y="720851"/>
                </a:lnTo>
                <a:lnTo>
                  <a:pt x="0" y="360425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28585" y="1836546"/>
            <a:ext cx="1758950" cy="157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3055" marR="5080" indent="-28956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Noto Sans CJK JP Regular"/>
                <a:cs typeface="Noto Sans CJK JP Regular"/>
              </a:rPr>
              <a:t>「m</a:t>
            </a:r>
            <a:r>
              <a:rPr sz="1800" spc="-30" dirty="0">
                <a:latin typeface="Noto Sans CJK JP Regular"/>
                <a:cs typeface="Noto Sans CJK JP Regular"/>
              </a:rPr>
              <a:t>Bo</a:t>
            </a:r>
            <a:r>
              <a:rPr sz="1800" spc="-15" dirty="0">
                <a:latin typeface="Noto Sans CJK JP Regular"/>
                <a:cs typeface="Noto Sans CJK JP Regular"/>
              </a:rPr>
              <a:t>t</a:t>
            </a:r>
            <a:r>
              <a:rPr sz="1800" dirty="0">
                <a:latin typeface="Noto Sans CJK JP Regular"/>
                <a:cs typeface="Noto Sans CJK JP Regular"/>
              </a:rPr>
              <a:t>主程式」 被連點兩下</a:t>
            </a:r>
            <a:endParaRPr sz="18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450">
              <a:latin typeface="Times New Roman"/>
              <a:cs typeface="Times New Roman"/>
            </a:endParaRPr>
          </a:p>
          <a:p>
            <a:pPr marL="316865" marR="110489" indent="-304800">
              <a:lnSpc>
                <a:spcPct val="100000"/>
              </a:lnSpc>
            </a:pPr>
            <a:r>
              <a:rPr sz="1600" dirty="0">
                <a:latin typeface="Noto Sans CJK JP Regular"/>
                <a:cs typeface="Noto Sans CJK JP Regular"/>
              </a:rPr>
              <a:t>判斷上下左右移鍵 哪個被按下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7779" y="3940683"/>
            <a:ext cx="3312160" cy="504825"/>
          </a:xfrm>
          <a:prstGeom prst="rect">
            <a:avLst/>
          </a:prstGeom>
          <a:ln w="25146">
            <a:solidFill>
              <a:srgbClr val="000000"/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marL="153035">
              <a:lnSpc>
                <a:spcPct val="100000"/>
              </a:lnSpc>
              <a:spcBef>
                <a:spcPts val="965"/>
              </a:spcBef>
            </a:pPr>
            <a:r>
              <a:rPr sz="1600" dirty="0">
                <a:latin typeface="Noto Sans CJK JP Regular"/>
                <a:cs typeface="Noto Sans CJK JP Regular"/>
              </a:rPr>
              <a:t>執行前進</a:t>
            </a:r>
            <a:r>
              <a:rPr sz="1600" spc="95" dirty="0">
                <a:latin typeface="Noto Sans CJK JP Regular"/>
                <a:cs typeface="Noto Sans CJK JP Regular"/>
              </a:rPr>
              <a:t> </a:t>
            </a:r>
            <a:r>
              <a:rPr sz="1600" dirty="0">
                <a:latin typeface="Noto Sans CJK JP Regular"/>
                <a:cs typeface="Noto Sans CJK JP Regular"/>
              </a:rPr>
              <a:t>或</a:t>
            </a:r>
            <a:r>
              <a:rPr sz="1600" spc="105" dirty="0">
                <a:latin typeface="Noto Sans CJK JP Regular"/>
                <a:cs typeface="Noto Sans CJK JP Regular"/>
              </a:rPr>
              <a:t> </a:t>
            </a:r>
            <a:r>
              <a:rPr sz="1600" dirty="0">
                <a:latin typeface="Noto Sans CJK JP Regular"/>
                <a:cs typeface="Noto Sans CJK JP Regular"/>
              </a:rPr>
              <a:t>後退</a:t>
            </a:r>
            <a:r>
              <a:rPr sz="1600" spc="95" dirty="0">
                <a:latin typeface="Noto Sans CJK JP Regular"/>
                <a:cs typeface="Noto Sans CJK JP Regular"/>
              </a:rPr>
              <a:t> </a:t>
            </a:r>
            <a:r>
              <a:rPr sz="1600" dirty="0">
                <a:latin typeface="Noto Sans CJK JP Regular"/>
                <a:cs typeface="Noto Sans CJK JP Regular"/>
              </a:rPr>
              <a:t>或</a:t>
            </a:r>
            <a:r>
              <a:rPr sz="1600" spc="110" dirty="0">
                <a:latin typeface="Noto Sans CJK JP Regular"/>
                <a:cs typeface="Noto Sans CJK JP Regular"/>
              </a:rPr>
              <a:t> </a:t>
            </a:r>
            <a:r>
              <a:rPr sz="1600" dirty="0">
                <a:latin typeface="Noto Sans CJK JP Regular"/>
                <a:cs typeface="Noto Sans CJK JP Regular"/>
              </a:rPr>
              <a:t>右轉</a:t>
            </a:r>
            <a:r>
              <a:rPr sz="1600" spc="105" dirty="0">
                <a:latin typeface="Noto Sans CJK JP Regular"/>
                <a:cs typeface="Noto Sans CJK JP Regular"/>
              </a:rPr>
              <a:t> </a:t>
            </a:r>
            <a:r>
              <a:rPr sz="1600" dirty="0">
                <a:latin typeface="Noto Sans CJK JP Regular"/>
                <a:cs typeface="Noto Sans CJK JP Regular"/>
              </a:rPr>
              <a:t>或</a:t>
            </a:r>
            <a:r>
              <a:rPr sz="1600" spc="95" dirty="0">
                <a:latin typeface="Noto Sans CJK JP Regular"/>
                <a:cs typeface="Noto Sans CJK JP Regular"/>
              </a:rPr>
              <a:t> </a:t>
            </a:r>
            <a:r>
              <a:rPr sz="1600" dirty="0">
                <a:latin typeface="Noto Sans CJK JP Regular"/>
                <a:cs typeface="Noto Sans CJK JP Regular"/>
              </a:rPr>
              <a:t>左轉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284726" y="1249680"/>
            <a:ext cx="4608576" cy="45034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26860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58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712402" y="244855"/>
            <a:ext cx="3683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紅外線教學與操作</a:t>
            </a:r>
            <a:endParaRPr sz="3600"/>
          </a:p>
        </p:txBody>
      </p:sp>
      <p:sp>
        <p:nvSpPr>
          <p:cNvPr id="10" name="object 10"/>
          <p:cNvSpPr/>
          <p:nvPr/>
        </p:nvSpPr>
        <p:spPr>
          <a:xfrm>
            <a:off x="2800350" y="1125474"/>
            <a:ext cx="3515715" cy="42580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51147" y="2750820"/>
            <a:ext cx="721360" cy="1007110"/>
          </a:xfrm>
          <a:custGeom>
            <a:avLst/>
            <a:gdLst/>
            <a:ahLst/>
            <a:cxnLst/>
            <a:rect l="l" t="t" r="r" b="b"/>
            <a:pathLst>
              <a:path w="721360" h="1007110">
                <a:moveTo>
                  <a:pt x="0" y="503300"/>
                </a:moveTo>
                <a:lnTo>
                  <a:pt x="2114" y="448460"/>
                </a:lnTo>
                <a:lnTo>
                  <a:pt x="8313" y="395331"/>
                </a:lnTo>
                <a:lnTo>
                  <a:pt x="18374" y="344219"/>
                </a:lnTo>
                <a:lnTo>
                  <a:pt x="32079" y="295431"/>
                </a:lnTo>
                <a:lnTo>
                  <a:pt x="49208" y="249275"/>
                </a:lnTo>
                <a:lnTo>
                  <a:pt x="69540" y="206058"/>
                </a:lnTo>
                <a:lnTo>
                  <a:pt x="92857" y="166086"/>
                </a:lnTo>
                <a:lnTo>
                  <a:pt x="118937" y="129667"/>
                </a:lnTo>
                <a:lnTo>
                  <a:pt x="147562" y="97108"/>
                </a:lnTo>
                <a:lnTo>
                  <a:pt x="178511" y="68715"/>
                </a:lnTo>
                <a:lnTo>
                  <a:pt x="211564" y="44796"/>
                </a:lnTo>
                <a:lnTo>
                  <a:pt x="246502" y="25658"/>
                </a:lnTo>
                <a:lnTo>
                  <a:pt x="283105" y="11608"/>
                </a:lnTo>
                <a:lnTo>
                  <a:pt x="321153" y="2953"/>
                </a:lnTo>
                <a:lnTo>
                  <a:pt x="360426" y="0"/>
                </a:lnTo>
                <a:lnTo>
                  <a:pt x="399698" y="2953"/>
                </a:lnTo>
                <a:lnTo>
                  <a:pt x="437746" y="11608"/>
                </a:lnTo>
                <a:lnTo>
                  <a:pt x="474349" y="25658"/>
                </a:lnTo>
                <a:lnTo>
                  <a:pt x="509287" y="44796"/>
                </a:lnTo>
                <a:lnTo>
                  <a:pt x="542340" y="68715"/>
                </a:lnTo>
                <a:lnTo>
                  <a:pt x="573289" y="97108"/>
                </a:lnTo>
                <a:lnTo>
                  <a:pt x="601914" y="129667"/>
                </a:lnTo>
                <a:lnTo>
                  <a:pt x="627994" y="166086"/>
                </a:lnTo>
                <a:lnTo>
                  <a:pt x="651311" y="206058"/>
                </a:lnTo>
                <a:lnTo>
                  <a:pt x="671643" y="249275"/>
                </a:lnTo>
                <a:lnTo>
                  <a:pt x="688772" y="295431"/>
                </a:lnTo>
                <a:lnTo>
                  <a:pt x="702477" y="344219"/>
                </a:lnTo>
                <a:lnTo>
                  <a:pt x="712538" y="395331"/>
                </a:lnTo>
                <a:lnTo>
                  <a:pt x="718737" y="448460"/>
                </a:lnTo>
                <a:lnTo>
                  <a:pt x="720852" y="503300"/>
                </a:lnTo>
                <a:lnTo>
                  <a:pt x="718737" y="558141"/>
                </a:lnTo>
                <a:lnTo>
                  <a:pt x="712538" y="611270"/>
                </a:lnTo>
                <a:lnTo>
                  <a:pt x="702477" y="662382"/>
                </a:lnTo>
                <a:lnTo>
                  <a:pt x="688772" y="711170"/>
                </a:lnTo>
                <a:lnTo>
                  <a:pt x="671643" y="757326"/>
                </a:lnTo>
                <a:lnTo>
                  <a:pt x="651311" y="800543"/>
                </a:lnTo>
                <a:lnTo>
                  <a:pt x="627994" y="840515"/>
                </a:lnTo>
                <a:lnTo>
                  <a:pt x="601914" y="876934"/>
                </a:lnTo>
                <a:lnTo>
                  <a:pt x="573289" y="909493"/>
                </a:lnTo>
                <a:lnTo>
                  <a:pt x="542340" y="937886"/>
                </a:lnTo>
                <a:lnTo>
                  <a:pt x="509287" y="961805"/>
                </a:lnTo>
                <a:lnTo>
                  <a:pt x="474349" y="980943"/>
                </a:lnTo>
                <a:lnTo>
                  <a:pt x="437746" y="994993"/>
                </a:lnTo>
                <a:lnTo>
                  <a:pt x="399698" y="1003648"/>
                </a:lnTo>
                <a:lnTo>
                  <a:pt x="360426" y="1006601"/>
                </a:lnTo>
                <a:lnTo>
                  <a:pt x="321153" y="1003648"/>
                </a:lnTo>
                <a:lnTo>
                  <a:pt x="283105" y="994993"/>
                </a:lnTo>
                <a:lnTo>
                  <a:pt x="246502" y="980943"/>
                </a:lnTo>
                <a:lnTo>
                  <a:pt x="211564" y="961805"/>
                </a:lnTo>
                <a:lnTo>
                  <a:pt x="178511" y="937886"/>
                </a:lnTo>
                <a:lnTo>
                  <a:pt x="147562" y="909493"/>
                </a:lnTo>
                <a:lnTo>
                  <a:pt x="118937" y="876934"/>
                </a:lnTo>
                <a:lnTo>
                  <a:pt x="92857" y="840515"/>
                </a:lnTo>
                <a:lnTo>
                  <a:pt x="69540" y="800543"/>
                </a:lnTo>
                <a:lnTo>
                  <a:pt x="49208" y="757326"/>
                </a:lnTo>
                <a:lnTo>
                  <a:pt x="32079" y="711170"/>
                </a:lnTo>
                <a:lnTo>
                  <a:pt x="18374" y="662382"/>
                </a:lnTo>
                <a:lnTo>
                  <a:pt x="8313" y="611270"/>
                </a:lnTo>
                <a:lnTo>
                  <a:pt x="2114" y="558141"/>
                </a:lnTo>
                <a:lnTo>
                  <a:pt x="0" y="5033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879089" y="4924552"/>
            <a:ext cx="1854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F81BD"/>
                </a:solidFill>
                <a:latin typeface="Noto Sans CJK JP Regular"/>
                <a:cs typeface="Noto Sans CJK JP Regular"/>
              </a:rPr>
              <a:t>紅外線發射器</a:t>
            </a:r>
            <a:endParaRPr sz="2400">
              <a:latin typeface="Noto Sans CJK JP Regular"/>
              <a:cs typeface="Noto Sans CJK JP Regular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91917" y="1163624"/>
            <a:ext cx="1854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F81BD"/>
                </a:solidFill>
                <a:latin typeface="Noto Sans CJK JP Regular"/>
                <a:cs typeface="Noto Sans CJK JP Regular"/>
              </a:rPr>
              <a:t>紅外線接收器</a:t>
            </a:r>
            <a:endParaRPr sz="24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26860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59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62858" y="1695830"/>
            <a:ext cx="3054350" cy="684530"/>
          </a:xfrm>
          <a:custGeom>
            <a:avLst/>
            <a:gdLst/>
            <a:ahLst/>
            <a:cxnLst/>
            <a:rect l="l" t="t" r="r" b="b"/>
            <a:pathLst>
              <a:path w="3054350" h="684530">
                <a:moveTo>
                  <a:pt x="0" y="114046"/>
                </a:moveTo>
                <a:lnTo>
                  <a:pt x="8963" y="69651"/>
                </a:lnTo>
                <a:lnTo>
                  <a:pt x="33405" y="33401"/>
                </a:lnTo>
                <a:lnTo>
                  <a:pt x="69656" y="8961"/>
                </a:lnTo>
                <a:lnTo>
                  <a:pt x="114046" y="0"/>
                </a:lnTo>
                <a:lnTo>
                  <a:pt x="2940050" y="0"/>
                </a:lnTo>
                <a:lnTo>
                  <a:pt x="2984444" y="8961"/>
                </a:lnTo>
                <a:lnTo>
                  <a:pt x="3020695" y="33401"/>
                </a:lnTo>
                <a:lnTo>
                  <a:pt x="3045134" y="69651"/>
                </a:lnTo>
                <a:lnTo>
                  <a:pt x="3054096" y="114046"/>
                </a:lnTo>
                <a:lnTo>
                  <a:pt x="3054096" y="570230"/>
                </a:lnTo>
                <a:lnTo>
                  <a:pt x="3045132" y="614624"/>
                </a:lnTo>
                <a:lnTo>
                  <a:pt x="3020690" y="650875"/>
                </a:lnTo>
                <a:lnTo>
                  <a:pt x="2984439" y="675314"/>
                </a:lnTo>
                <a:lnTo>
                  <a:pt x="2940050" y="684276"/>
                </a:lnTo>
                <a:lnTo>
                  <a:pt x="114046" y="684276"/>
                </a:lnTo>
                <a:lnTo>
                  <a:pt x="69656" y="675312"/>
                </a:lnTo>
                <a:lnTo>
                  <a:pt x="33405" y="650870"/>
                </a:lnTo>
                <a:lnTo>
                  <a:pt x="8963" y="614619"/>
                </a:lnTo>
                <a:lnTo>
                  <a:pt x="0" y="570230"/>
                </a:lnTo>
                <a:lnTo>
                  <a:pt x="0" y="114046"/>
                </a:lnTo>
                <a:close/>
              </a:path>
            </a:pathLst>
          </a:custGeom>
          <a:ln w="251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196361" y="1895322"/>
            <a:ext cx="278574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Noto Sans CJK JP Regular"/>
                <a:cs typeface="Noto Sans CJK JP Regular"/>
              </a:rPr>
              <a:t>當「mBot主程式</a:t>
            </a:r>
            <a:r>
              <a:rPr sz="1600" spc="-10" dirty="0">
                <a:latin typeface="Noto Sans CJK JP Regular"/>
                <a:cs typeface="Noto Sans CJK JP Regular"/>
              </a:rPr>
              <a:t>」</a:t>
            </a:r>
            <a:r>
              <a:rPr sz="1600" dirty="0">
                <a:latin typeface="Noto Sans CJK JP Regular"/>
                <a:cs typeface="Noto Sans CJK JP Regular"/>
              </a:rPr>
              <a:t>被連</a:t>
            </a:r>
            <a:r>
              <a:rPr sz="1600" spc="-10" dirty="0">
                <a:latin typeface="Noto Sans CJK JP Regular"/>
                <a:cs typeface="Noto Sans CJK JP Regular"/>
              </a:rPr>
              <a:t>點</a:t>
            </a:r>
            <a:r>
              <a:rPr sz="1600" dirty="0">
                <a:latin typeface="Noto Sans CJK JP Regular"/>
                <a:cs typeface="Noto Sans CJK JP Regular"/>
              </a:rPr>
              <a:t>兩下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02841" y="2608326"/>
            <a:ext cx="307085" cy="519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6385" y="2629280"/>
            <a:ext cx="0" cy="300990"/>
          </a:xfrm>
          <a:custGeom>
            <a:avLst/>
            <a:gdLst/>
            <a:ahLst/>
            <a:cxnLst/>
            <a:rect l="l" t="t" r="r" b="b"/>
            <a:pathLst>
              <a:path h="300989">
                <a:moveTo>
                  <a:pt x="0" y="0"/>
                </a:moveTo>
                <a:lnTo>
                  <a:pt x="0" y="300545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11935" y="2853626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287" y="2954654"/>
            <a:ext cx="3020695" cy="721360"/>
          </a:xfrm>
          <a:custGeom>
            <a:avLst/>
            <a:gdLst/>
            <a:ahLst/>
            <a:cxnLst/>
            <a:rect l="l" t="t" r="r" b="b"/>
            <a:pathLst>
              <a:path w="3020695" h="721360">
                <a:moveTo>
                  <a:pt x="1510284" y="0"/>
                </a:moveTo>
                <a:lnTo>
                  <a:pt x="0" y="360425"/>
                </a:lnTo>
                <a:lnTo>
                  <a:pt x="1510284" y="720864"/>
                </a:lnTo>
                <a:lnTo>
                  <a:pt x="3020568" y="360425"/>
                </a:lnTo>
                <a:lnTo>
                  <a:pt x="15102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287" y="2954654"/>
            <a:ext cx="3020695" cy="721360"/>
          </a:xfrm>
          <a:custGeom>
            <a:avLst/>
            <a:gdLst/>
            <a:ahLst/>
            <a:cxnLst/>
            <a:rect l="l" t="t" r="r" b="b"/>
            <a:pathLst>
              <a:path w="3020695" h="721360">
                <a:moveTo>
                  <a:pt x="0" y="360425"/>
                </a:moveTo>
                <a:lnTo>
                  <a:pt x="1510284" y="0"/>
                </a:lnTo>
                <a:lnTo>
                  <a:pt x="3020568" y="360425"/>
                </a:lnTo>
                <a:lnTo>
                  <a:pt x="1510284" y="720851"/>
                </a:lnTo>
                <a:lnTo>
                  <a:pt x="0" y="360425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97096" y="3050539"/>
            <a:ext cx="12465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145" marR="5080" indent="-132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Noto Sans CJK JP Regular"/>
                <a:cs typeface="Noto Sans CJK JP Regular"/>
              </a:rPr>
              <a:t>紅外線遙控器 按下「</a:t>
            </a:r>
            <a:r>
              <a:rPr sz="1600" spc="155" dirty="0">
                <a:latin typeface="Noto Sans CJK JP Regular"/>
                <a:cs typeface="Noto Sans CJK JP Regular"/>
              </a:rPr>
              <a:t>A</a:t>
            </a:r>
            <a:r>
              <a:rPr sz="1600" dirty="0">
                <a:latin typeface="Noto Sans CJK JP Regular"/>
                <a:cs typeface="Noto Sans CJK JP Regular"/>
              </a:rPr>
              <a:t>」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86358" y="3994784"/>
            <a:ext cx="1906905" cy="502920"/>
          </a:xfrm>
          <a:custGeom>
            <a:avLst/>
            <a:gdLst/>
            <a:ahLst/>
            <a:cxnLst/>
            <a:rect l="l" t="t" r="r" b="b"/>
            <a:pathLst>
              <a:path w="1906905" h="502920">
                <a:moveTo>
                  <a:pt x="0" y="0"/>
                </a:moveTo>
                <a:lnTo>
                  <a:pt x="1906524" y="0"/>
                </a:lnTo>
                <a:lnTo>
                  <a:pt x="1906524" y="502919"/>
                </a:lnTo>
                <a:lnTo>
                  <a:pt x="0" y="502919"/>
                </a:lnTo>
                <a:lnTo>
                  <a:pt x="0" y="0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86358" y="3994784"/>
            <a:ext cx="1906905" cy="502920"/>
          </a:xfrm>
          <a:prstGeom prst="rect">
            <a:avLst/>
          </a:prstGeom>
          <a:ln w="25146">
            <a:solidFill>
              <a:srgbClr val="000000"/>
            </a:solidFill>
          </a:ln>
        </p:spPr>
        <p:txBody>
          <a:bodyPr vert="horz" wrap="square" lIns="0" tIns="121285" rIns="0" bIns="0" rtlCol="0">
            <a:spAutoFit/>
          </a:bodyPr>
          <a:lstStyle/>
          <a:p>
            <a:pPr marL="257810">
              <a:lnSpc>
                <a:spcPct val="100000"/>
              </a:lnSpc>
              <a:spcBef>
                <a:spcPts val="955"/>
              </a:spcBef>
            </a:pPr>
            <a:r>
              <a:rPr sz="1600" dirty="0">
                <a:latin typeface="Noto Sans CJK JP Regular"/>
                <a:cs typeface="Noto Sans CJK JP Regular"/>
              </a:rPr>
              <a:t>左邊LED亮紅燈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677030" y="3987927"/>
            <a:ext cx="1906905" cy="504190"/>
          </a:xfrm>
          <a:custGeom>
            <a:avLst/>
            <a:gdLst/>
            <a:ahLst/>
            <a:cxnLst/>
            <a:rect l="l" t="t" r="r" b="b"/>
            <a:pathLst>
              <a:path w="1906904" h="504189">
                <a:moveTo>
                  <a:pt x="0" y="0"/>
                </a:moveTo>
                <a:lnTo>
                  <a:pt x="1906524" y="0"/>
                </a:lnTo>
                <a:lnTo>
                  <a:pt x="1906524" y="503681"/>
                </a:lnTo>
                <a:lnTo>
                  <a:pt x="0" y="503681"/>
                </a:lnTo>
                <a:lnTo>
                  <a:pt x="0" y="0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677030" y="3987927"/>
            <a:ext cx="1906905" cy="504190"/>
          </a:xfrm>
          <a:prstGeom prst="rect">
            <a:avLst/>
          </a:prstGeom>
          <a:ln w="25146">
            <a:solidFill>
              <a:srgbClr val="000000"/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L="258445">
              <a:lnSpc>
                <a:spcPct val="100000"/>
              </a:lnSpc>
              <a:spcBef>
                <a:spcPts val="960"/>
              </a:spcBef>
            </a:pPr>
            <a:r>
              <a:rPr sz="1600" dirty="0">
                <a:latin typeface="Noto Sans CJK JP Regular"/>
                <a:cs typeface="Noto Sans CJK JP Regular"/>
              </a:rPr>
              <a:t>右邊LED亮藍燈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701408" y="4005453"/>
            <a:ext cx="1906905" cy="504190"/>
          </a:xfrm>
          <a:custGeom>
            <a:avLst/>
            <a:gdLst/>
            <a:ahLst/>
            <a:cxnLst/>
            <a:rect l="l" t="t" r="r" b="b"/>
            <a:pathLst>
              <a:path w="1906904" h="504189">
                <a:moveTo>
                  <a:pt x="0" y="0"/>
                </a:moveTo>
                <a:lnTo>
                  <a:pt x="1906524" y="0"/>
                </a:lnTo>
                <a:lnTo>
                  <a:pt x="1906524" y="503681"/>
                </a:lnTo>
                <a:lnTo>
                  <a:pt x="0" y="503681"/>
                </a:lnTo>
                <a:lnTo>
                  <a:pt x="0" y="0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701408" y="4005453"/>
            <a:ext cx="1906905" cy="504190"/>
          </a:xfrm>
          <a:prstGeom prst="rect">
            <a:avLst/>
          </a:prstGeom>
          <a:ln w="25146">
            <a:solidFill>
              <a:srgbClr val="000000"/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L="359410">
              <a:lnSpc>
                <a:spcPct val="100000"/>
              </a:lnSpc>
              <a:spcBef>
                <a:spcPts val="960"/>
              </a:spcBef>
            </a:pPr>
            <a:r>
              <a:rPr sz="1600" dirty="0">
                <a:latin typeface="Noto Sans CJK JP Regular"/>
                <a:cs typeface="Noto Sans CJK JP Regular"/>
              </a:rPr>
              <a:t>LED全亮綠燈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799551" y="244728"/>
            <a:ext cx="56426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範例</a:t>
            </a:r>
            <a:r>
              <a:rPr sz="3600" spc="-180" dirty="0"/>
              <a:t>:</a:t>
            </a:r>
            <a:r>
              <a:rPr sz="3600" dirty="0"/>
              <a:t>紅外線遙控</a:t>
            </a:r>
            <a:r>
              <a:rPr sz="3600" spc="-20" dirty="0"/>
              <a:t>LED</a:t>
            </a:r>
            <a:r>
              <a:rPr sz="3600" spc="10" dirty="0"/>
              <a:t> </a:t>
            </a:r>
            <a:r>
              <a:rPr sz="3600" dirty="0"/>
              <a:t>流程圖</a:t>
            </a:r>
            <a:endParaRPr sz="3600"/>
          </a:p>
        </p:txBody>
      </p:sp>
      <p:sp>
        <p:nvSpPr>
          <p:cNvPr id="24" name="object 24"/>
          <p:cNvSpPr/>
          <p:nvPr/>
        </p:nvSpPr>
        <p:spPr>
          <a:xfrm>
            <a:off x="4589907" y="2380107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14855" y="2595372"/>
            <a:ext cx="6148578" cy="1074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56385" y="2629280"/>
            <a:ext cx="6053455" cy="0"/>
          </a:xfrm>
          <a:custGeom>
            <a:avLst/>
            <a:gdLst/>
            <a:ahLst/>
            <a:cxnLst/>
            <a:rect l="l" t="t" r="r" b="b"/>
            <a:pathLst>
              <a:path w="6053455">
                <a:moveTo>
                  <a:pt x="0" y="0"/>
                </a:moveTo>
                <a:lnTo>
                  <a:pt x="6053137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86839" y="3654552"/>
            <a:ext cx="307085" cy="519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40383" y="3675507"/>
            <a:ext cx="0" cy="300990"/>
          </a:xfrm>
          <a:custGeom>
            <a:avLst/>
            <a:gdLst/>
            <a:ahLst/>
            <a:cxnLst/>
            <a:rect l="l" t="t" r="r" b="b"/>
            <a:pathLst>
              <a:path h="300989">
                <a:moveTo>
                  <a:pt x="0" y="0"/>
                </a:moveTo>
                <a:lnTo>
                  <a:pt x="0" y="300545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95933" y="3899852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36364" y="2608326"/>
            <a:ext cx="307086" cy="519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89907" y="2629280"/>
            <a:ext cx="0" cy="300990"/>
          </a:xfrm>
          <a:custGeom>
            <a:avLst/>
            <a:gdLst/>
            <a:ahLst/>
            <a:cxnLst/>
            <a:rect l="l" t="t" r="r" b="b"/>
            <a:pathLst>
              <a:path h="300989">
                <a:moveTo>
                  <a:pt x="0" y="0"/>
                </a:moveTo>
                <a:lnTo>
                  <a:pt x="0" y="300545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45457" y="2853626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043808" y="2954654"/>
            <a:ext cx="3020695" cy="721360"/>
          </a:xfrm>
          <a:custGeom>
            <a:avLst/>
            <a:gdLst/>
            <a:ahLst/>
            <a:cxnLst/>
            <a:rect l="l" t="t" r="r" b="b"/>
            <a:pathLst>
              <a:path w="3020695" h="721360">
                <a:moveTo>
                  <a:pt x="1510284" y="0"/>
                </a:moveTo>
                <a:lnTo>
                  <a:pt x="0" y="360425"/>
                </a:lnTo>
                <a:lnTo>
                  <a:pt x="1510284" y="720851"/>
                </a:lnTo>
                <a:lnTo>
                  <a:pt x="3020568" y="360425"/>
                </a:lnTo>
                <a:lnTo>
                  <a:pt x="15102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43808" y="2954654"/>
            <a:ext cx="3020695" cy="721360"/>
          </a:xfrm>
          <a:custGeom>
            <a:avLst/>
            <a:gdLst/>
            <a:ahLst/>
            <a:cxnLst/>
            <a:rect l="l" t="t" r="r" b="b"/>
            <a:pathLst>
              <a:path w="3020695" h="721360">
                <a:moveTo>
                  <a:pt x="0" y="360425"/>
                </a:moveTo>
                <a:lnTo>
                  <a:pt x="1510284" y="0"/>
                </a:lnTo>
                <a:lnTo>
                  <a:pt x="3020568" y="360425"/>
                </a:lnTo>
                <a:lnTo>
                  <a:pt x="1510284" y="720851"/>
                </a:lnTo>
                <a:lnTo>
                  <a:pt x="0" y="360425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930802" y="3050539"/>
            <a:ext cx="12465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765" marR="5080" indent="-139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Noto Sans CJK JP Regular"/>
                <a:cs typeface="Noto Sans CJK JP Regular"/>
              </a:rPr>
              <a:t>紅外線遙控器 按下「</a:t>
            </a:r>
            <a:r>
              <a:rPr sz="1600" spc="-50" dirty="0">
                <a:latin typeface="Noto Sans CJK JP Regular"/>
                <a:cs typeface="Noto Sans CJK JP Regular"/>
              </a:rPr>
              <a:t>B</a:t>
            </a:r>
            <a:r>
              <a:rPr sz="1600" dirty="0">
                <a:latin typeface="Noto Sans CJK JP Regular"/>
                <a:cs typeface="Noto Sans CJK JP Regular"/>
              </a:rPr>
              <a:t>」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418838" y="3654552"/>
            <a:ext cx="307086" cy="519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72380" y="3675507"/>
            <a:ext cx="0" cy="300990"/>
          </a:xfrm>
          <a:custGeom>
            <a:avLst/>
            <a:gdLst/>
            <a:ahLst/>
            <a:cxnLst/>
            <a:rect l="l" t="t" r="r" b="b"/>
            <a:pathLst>
              <a:path h="300989">
                <a:moveTo>
                  <a:pt x="0" y="0"/>
                </a:moveTo>
                <a:lnTo>
                  <a:pt x="0" y="300545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27930" y="3899852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71409" y="2608326"/>
            <a:ext cx="307085" cy="519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24953" y="2629280"/>
            <a:ext cx="0" cy="300990"/>
          </a:xfrm>
          <a:custGeom>
            <a:avLst/>
            <a:gdLst/>
            <a:ahLst/>
            <a:cxnLst/>
            <a:rect l="l" t="t" r="r" b="b"/>
            <a:pathLst>
              <a:path h="300989">
                <a:moveTo>
                  <a:pt x="0" y="0"/>
                </a:moveTo>
                <a:lnTo>
                  <a:pt x="0" y="300545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580503" y="2853626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78854" y="2954654"/>
            <a:ext cx="3023235" cy="721360"/>
          </a:xfrm>
          <a:custGeom>
            <a:avLst/>
            <a:gdLst/>
            <a:ahLst/>
            <a:cxnLst/>
            <a:rect l="l" t="t" r="r" b="b"/>
            <a:pathLst>
              <a:path w="3023234" h="721360">
                <a:moveTo>
                  <a:pt x="1511427" y="0"/>
                </a:moveTo>
                <a:lnTo>
                  <a:pt x="0" y="360425"/>
                </a:lnTo>
                <a:lnTo>
                  <a:pt x="1511427" y="720851"/>
                </a:lnTo>
                <a:lnTo>
                  <a:pt x="3022854" y="360425"/>
                </a:lnTo>
                <a:lnTo>
                  <a:pt x="15114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78854" y="2954654"/>
            <a:ext cx="3023235" cy="721360"/>
          </a:xfrm>
          <a:custGeom>
            <a:avLst/>
            <a:gdLst/>
            <a:ahLst/>
            <a:cxnLst/>
            <a:rect l="l" t="t" r="r" b="b"/>
            <a:pathLst>
              <a:path w="3023234" h="721360">
                <a:moveTo>
                  <a:pt x="0" y="360425"/>
                </a:moveTo>
                <a:lnTo>
                  <a:pt x="1511427" y="0"/>
                </a:lnTo>
                <a:lnTo>
                  <a:pt x="3022854" y="360425"/>
                </a:lnTo>
                <a:lnTo>
                  <a:pt x="1511427" y="720851"/>
                </a:lnTo>
                <a:lnTo>
                  <a:pt x="0" y="360425"/>
                </a:lnTo>
                <a:close/>
              </a:path>
            </a:pathLst>
          </a:custGeom>
          <a:ln w="251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966902" y="3050539"/>
            <a:ext cx="12465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320" marR="5080" indent="-135255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Noto Sans CJK JP Regular"/>
                <a:cs typeface="Noto Sans CJK JP Regular"/>
              </a:rPr>
              <a:t>紅外線遙控器 按下「</a:t>
            </a:r>
            <a:r>
              <a:rPr sz="1600" spc="50" dirty="0">
                <a:latin typeface="Noto Sans CJK JP Regular"/>
                <a:cs typeface="Noto Sans CJK JP Regular"/>
              </a:rPr>
              <a:t>C</a:t>
            </a:r>
            <a:r>
              <a:rPr sz="1600" dirty="0">
                <a:latin typeface="Noto Sans CJK JP Regular"/>
                <a:cs typeface="Noto Sans CJK JP Regular"/>
              </a:rPr>
              <a:t>」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455407" y="3654552"/>
            <a:ext cx="307085" cy="519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608951" y="3675507"/>
            <a:ext cx="0" cy="300990"/>
          </a:xfrm>
          <a:custGeom>
            <a:avLst/>
            <a:gdLst/>
            <a:ahLst/>
            <a:cxnLst/>
            <a:rect l="l" t="t" r="r" b="b"/>
            <a:pathLst>
              <a:path h="300989">
                <a:moveTo>
                  <a:pt x="0" y="0"/>
                </a:moveTo>
                <a:lnTo>
                  <a:pt x="0" y="300545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564501" y="3899852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3022" y="1217675"/>
            <a:ext cx="3179826" cy="4565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44640" y="6380405"/>
            <a:ext cx="134620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6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59908" y="5199888"/>
            <a:ext cx="1491995" cy="4221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01055" y="5391150"/>
            <a:ext cx="1202690" cy="0"/>
          </a:xfrm>
          <a:custGeom>
            <a:avLst/>
            <a:gdLst/>
            <a:ahLst/>
            <a:cxnLst/>
            <a:rect l="l" t="t" r="r" b="b"/>
            <a:pathLst>
              <a:path w="1202690">
                <a:moveTo>
                  <a:pt x="0" y="0"/>
                </a:moveTo>
                <a:lnTo>
                  <a:pt x="1202118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88861" y="5324462"/>
            <a:ext cx="114935" cy="133350"/>
          </a:xfrm>
          <a:custGeom>
            <a:avLst/>
            <a:gdLst/>
            <a:ahLst/>
            <a:cxnLst/>
            <a:rect l="l" t="t" r="r" b="b"/>
            <a:pathLst>
              <a:path w="114934" h="133350">
                <a:moveTo>
                  <a:pt x="12" y="0"/>
                </a:moveTo>
                <a:lnTo>
                  <a:pt x="114312" y="66674"/>
                </a:lnTo>
                <a:lnTo>
                  <a:pt x="0" y="133349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637401" y="5175884"/>
            <a:ext cx="2194560" cy="431800"/>
          </a:xfrm>
          <a:prstGeom prst="rect">
            <a:avLst/>
          </a:prstGeom>
          <a:ln w="25146">
            <a:solidFill>
              <a:srgbClr val="FFC000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525145">
              <a:lnSpc>
                <a:spcPct val="100000"/>
              </a:lnSpc>
              <a:spcBef>
                <a:spcPts val="550"/>
              </a:spcBef>
            </a:pPr>
            <a:r>
              <a:rPr sz="1800" dirty="0">
                <a:latin typeface="Noto Sans CJK JP Regular"/>
                <a:cs typeface="Noto Sans CJK JP Regular"/>
              </a:rPr>
              <a:t>循線感測器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59302" y="1356360"/>
            <a:ext cx="3287267" cy="4221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00450" y="1547622"/>
            <a:ext cx="2997835" cy="0"/>
          </a:xfrm>
          <a:custGeom>
            <a:avLst/>
            <a:gdLst/>
            <a:ahLst/>
            <a:cxnLst/>
            <a:rect l="l" t="t" r="r" b="b"/>
            <a:pathLst>
              <a:path w="2997834">
                <a:moveTo>
                  <a:pt x="0" y="0"/>
                </a:moveTo>
                <a:lnTo>
                  <a:pt x="2997581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83730" y="1480947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0" y="0"/>
                </a:moveTo>
                <a:lnTo>
                  <a:pt x="114300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635877" y="1332357"/>
            <a:ext cx="2194560" cy="432434"/>
          </a:xfrm>
          <a:prstGeom prst="rect">
            <a:avLst/>
          </a:prstGeom>
          <a:ln w="25146">
            <a:solidFill>
              <a:srgbClr val="FFC000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410845">
              <a:lnSpc>
                <a:spcPct val="100000"/>
              </a:lnSpc>
              <a:spcBef>
                <a:spcPts val="550"/>
              </a:spcBef>
            </a:pPr>
            <a:r>
              <a:rPr sz="1800" dirty="0">
                <a:latin typeface="Noto Sans CJK JP Regular"/>
                <a:cs typeface="Noto Sans CJK JP Regular"/>
              </a:rPr>
              <a:t>做好的假設數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620636" y="3934586"/>
            <a:ext cx="2193925" cy="647700"/>
          </a:xfrm>
          <a:custGeom>
            <a:avLst/>
            <a:gdLst/>
            <a:ahLst/>
            <a:cxnLst/>
            <a:rect l="l" t="t" r="r" b="b"/>
            <a:pathLst>
              <a:path w="2193925" h="647700">
                <a:moveTo>
                  <a:pt x="0" y="0"/>
                </a:moveTo>
                <a:lnTo>
                  <a:pt x="2193798" y="0"/>
                </a:lnTo>
                <a:lnTo>
                  <a:pt x="2193798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ln w="2514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20636" y="2815208"/>
            <a:ext cx="2193925" cy="685800"/>
          </a:xfrm>
          <a:custGeom>
            <a:avLst/>
            <a:gdLst/>
            <a:ahLst/>
            <a:cxnLst/>
            <a:rect l="l" t="t" r="r" b="b"/>
            <a:pathLst>
              <a:path w="2193925" h="685800">
                <a:moveTo>
                  <a:pt x="0" y="0"/>
                </a:moveTo>
                <a:lnTo>
                  <a:pt x="2193798" y="0"/>
                </a:lnTo>
                <a:lnTo>
                  <a:pt x="2193798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ln w="2514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37401" y="2016632"/>
            <a:ext cx="2194560" cy="432434"/>
          </a:xfrm>
          <a:custGeom>
            <a:avLst/>
            <a:gdLst/>
            <a:ahLst/>
            <a:cxnLst/>
            <a:rect l="l" t="t" r="r" b="b"/>
            <a:pathLst>
              <a:path w="2194559" h="432435">
                <a:moveTo>
                  <a:pt x="0" y="0"/>
                </a:moveTo>
                <a:lnTo>
                  <a:pt x="2194560" y="0"/>
                </a:lnTo>
                <a:lnTo>
                  <a:pt x="2194560" y="432053"/>
                </a:lnTo>
                <a:lnTo>
                  <a:pt x="0" y="432053"/>
                </a:lnTo>
                <a:lnTo>
                  <a:pt x="0" y="0"/>
                </a:lnTo>
                <a:close/>
              </a:path>
            </a:pathLst>
          </a:custGeom>
          <a:ln w="2514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637337" y="2073783"/>
            <a:ext cx="2159000" cy="2462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084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Noto Sans CJK JP Regular"/>
                <a:cs typeface="Noto Sans CJK JP Regular"/>
              </a:rPr>
              <a:t>設定假設數值</a:t>
            </a:r>
            <a:endParaRPr sz="18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dirty="0">
                <a:latin typeface="Noto Sans CJK JP Regular"/>
                <a:cs typeface="Noto Sans CJK JP Regular"/>
              </a:rPr>
              <a:t>改變變數值</a:t>
            </a:r>
            <a:r>
              <a:rPr sz="1800" spc="-15" dirty="0">
                <a:latin typeface="Noto Sans CJK JP Regular"/>
                <a:cs typeface="Noto Sans CJK JP Regular"/>
              </a:rPr>
              <a:t>(</a:t>
            </a:r>
            <a:r>
              <a:rPr sz="1800" dirty="0">
                <a:latin typeface="Noto Sans CJK JP Regular"/>
                <a:cs typeface="Noto Sans CJK JP Regular"/>
              </a:rPr>
              <a:t>正為加， 負為減</a:t>
            </a:r>
            <a:r>
              <a:rPr sz="1800" spc="-10" dirty="0">
                <a:latin typeface="Noto Sans CJK JP Regular"/>
                <a:cs typeface="Noto Sans CJK JP Regular"/>
              </a:rPr>
              <a:t>)</a:t>
            </a:r>
            <a:endParaRPr sz="18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65100" marR="156845" algn="ctr">
              <a:lnSpc>
                <a:spcPct val="100000"/>
              </a:lnSpc>
              <a:spcBef>
                <a:spcPts val="1585"/>
              </a:spcBef>
            </a:pPr>
            <a:r>
              <a:rPr sz="1800" dirty="0">
                <a:latin typeface="Noto Sans CJK JP Regular"/>
                <a:cs typeface="Noto Sans CJK JP Regular"/>
              </a:rPr>
              <a:t>由積木來控制變數 顯示與否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58902" y="2448305"/>
            <a:ext cx="1553717" cy="17998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26107" y="2516885"/>
            <a:ext cx="1452371" cy="4221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67255" y="2708148"/>
            <a:ext cx="1162685" cy="0"/>
          </a:xfrm>
          <a:custGeom>
            <a:avLst/>
            <a:gdLst/>
            <a:ahLst/>
            <a:cxnLst/>
            <a:rect l="l" t="t" r="r" b="b"/>
            <a:pathLst>
              <a:path w="1162685">
                <a:moveTo>
                  <a:pt x="0" y="0"/>
                </a:moveTo>
                <a:lnTo>
                  <a:pt x="1162431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15386" y="2641473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0" y="0"/>
                </a:moveTo>
                <a:lnTo>
                  <a:pt x="114300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44626" y="1708785"/>
            <a:ext cx="1823085" cy="539750"/>
          </a:xfrm>
          <a:prstGeom prst="rect">
            <a:avLst/>
          </a:prstGeom>
          <a:ln w="25146">
            <a:solidFill>
              <a:srgbClr val="FFC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055"/>
              </a:lnSpc>
            </a:pPr>
            <a:r>
              <a:rPr sz="1800" dirty="0">
                <a:latin typeface="Noto Sans CJK JP Regular"/>
                <a:cs typeface="Noto Sans CJK JP Regular"/>
              </a:rPr>
              <a:t>做一個能暫存數</a:t>
            </a:r>
            <a:endParaRPr sz="1800">
              <a:latin typeface="Noto Sans CJK JP Regular"/>
              <a:cs typeface="Noto Sans CJK JP Regular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Noto Sans CJK JP Regular"/>
                <a:cs typeface="Noto Sans CJK JP Regular"/>
              </a:rPr>
              <a:t>值的變數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740402" y="3805428"/>
            <a:ext cx="2090166" cy="5753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84597" y="3845052"/>
            <a:ext cx="1798320" cy="299085"/>
          </a:xfrm>
          <a:custGeom>
            <a:avLst/>
            <a:gdLst/>
            <a:ahLst/>
            <a:cxnLst/>
            <a:rect l="l" t="t" r="r" b="b"/>
            <a:pathLst>
              <a:path w="1798320" h="299085">
                <a:moveTo>
                  <a:pt x="0" y="0"/>
                </a:moveTo>
                <a:lnTo>
                  <a:pt x="1797939" y="298615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58851" y="4059161"/>
            <a:ext cx="123825" cy="132080"/>
          </a:xfrm>
          <a:custGeom>
            <a:avLst/>
            <a:gdLst/>
            <a:ahLst/>
            <a:cxnLst/>
            <a:rect l="l" t="t" r="r" b="b"/>
            <a:pathLst>
              <a:path w="123825" h="132079">
                <a:moveTo>
                  <a:pt x="21856" y="0"/>
                </a:moveTo>
                <a:lnTo>
                  <a:pt x="123685" y="84505"/>
                </a:lnTo>
                <a:lnTo>
                  <a:pt x="0" y="131546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80026" y="4066794"/>
            <a:ext cx="2050542" cy="5951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24221" y="4264748"/>
            <a:ext cx="1758950" cy="317500"/>
          </a:xfrm>
          <a:custGeom>
            <a:avLst/>
            <a:gdLst/>
            <a:ahLst/>
            <a:cxnLst/>
            <a:rect l="l" t="t" r="r" b="b"/>
            <a:pathLst>
              <a:path w="1758950" h="317500">
                <a:moveTo>
                  <a:pt x="0" y="317157"/>
                </a:moveTo>
                <a:lnTo>
                  <a:pt x="175834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58242" y="4219435"/>
            <a:ext cx="124460" cy="131445"/>
          </a:xfrm>
          <a:custGeom>
            <a:avLst/>
            <a:gdLst/>
            <a:ahLst/>
            <a:cxnLst/>
            <a:rect l="l" t="t" r="r" b="b"/>
            <a:pathLst>
              <a:path w="124459" h="131445">
                <a:moveTo>
                  <a:pt x="23672" y="131229"/>
                </a:moveTo>
                <a:lnTo>
                  <a:pt x="124320" y="45313"/>
                </a:ln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74258" y="2040635"/>
            <a:ext cx="974597" cy="4221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15405" y="2231898"/>
            <a:ext cx="685165" cy="0"/>
          </a:xfrm>
          <a:custGeom>
            <a:avLst/>
            <a:gdLst/>
            <a:ahLst/>
            <a:cxnLst/>
            <a:rect l="l" t="t" r="r" b="b"/>
            <a:pathLst>
              <a:path w="685165">
                <a:moveTo>
                  <a:pt x="0" y="0"/>
                </a:moveTo>
                <a:lnTo>
                  <a:pt x="684593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85686" y="2165223"/>
            <a:ext cx="114935" cy="133350"/>
          </a:xfrm>
          <a:custGeom>
            <a:avLst/>
            <a:gdLst/>
            <a:ahLst/>
            <a:cxnLst/>
            <a:rect l="l" t="t" r="r" b="b"/>
            <a:pathLst>
              <a:path w="114934" h="133350">
                <a:moveTo>
                  <a:pt x="12" y="0"/>
                </a:moveTo>
                <a:lnTo>
                  <a:pt x="114312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74258" y="2840735"/>
            <a:ext cx="957071" cy="4221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15405" y="3031998"/>
            <a:ext cx="667385" cy="0"/>
          </a:xfrm>
          <a:custGeom>
            <a:avLst/>
            <a:gdLst/>
            <a:ahLst/>
            <a:cxnLst/>
            <a:rect l="l" t="t" r="r" b="b"/>
            <a:pathLst>
              <a:path w="667384">
                <a:moveTo>
                  <a:pt x="0" y="0"/>
                </a:moveTo>
                <a:lnTo>
                  <a:pt x="667131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468236" y="2965323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0" y="0"/>
                </a:moveTo>
                <a:lnTo>
                  <a:pt x="114300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3602037" y="352678"/>
            <a:ext cx="1854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方塊說明</a:t>
            </a:r>
            <a:endParaRPr sz="36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26860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60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434043" y="171703"/>
            <a:ext cx="4508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範例：紅外線遙控</a:t>
            </a:r>
            <a:r>
              <a:rPr sz="3600" spc="-145" dirty="0"/>
              <a:t>L</a:t>
            </a:r>
            <a:r>
              <a:rPr sz="3600" spc="-155" dirty="0"/>
              <a:t>E</a:t>
            </a:r>
            <a:r>
              <a:rPr sz="3600" spc="240" dirty="0"/>
              <a:t>D</a:t>
            </a:r>
            <a:endParaRPr sz="3600"/>
          </a:p>
        </p:txBody>
      </p:sp>
      <p:sp>
        <p:nvSpPr>
          <p:cNvPr id="10" name="object 10"/>
          <p:cNvSpPr/>
          <p:nvPr/>
        </p:nvSpPr>
        <p:spPr>
          <a:xfrm>
            <a:off x="2340101" y="944880"/>
            <a:ext cx="4776978" cy="40797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753486" y="5210936"/>
            <a:ext cx="3649345" cy="760095"/>
          </a:xfrm>
          <a:prstGeom prst="rect">
            <a:avLst/>
          </a:prstGeom>
          <a:ln w="25146">
            <a:solidFill>
              <a:srgbClr val="000000"/>
            </a:solidFill>
          </a:ln>
        </p:spPr>
        <p:txBody>
          <a:bodyPr vert="horz" wrap="square" lIns="0" tIns="977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sz="1800" dirty="0">
                <a:latin typeface="Noto Sans CJK JP Regular"/>
                <a:cs typeface="Noto Sans CJK JP Regular"/>
              </a:rPr>
              <a:t>練習</a:t>
            </a:r>
            <a:r>
              <a:rPr sz="1800" spc="-90" dirty="0">
                <a:latin typeface="Noto Sans CJK JP Regular"/>
                <a:cs typeface="Noto Sans CJK JP Regular"/>
              </a:rPr>
              <a:t>:</a:t>
            </a:r>
            <a:endParaRPr sz="1800">
              <a:latin typeface="Noto Sans CJK JP Regular"/>
              <a:cs typeface="Noto Sans CJK JP Regular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Noto Sans CJK JP Regular"/>
                <a:cs typeface="Noto Sans CJK JP Regular"/>
              </a:rPr>
              <a:t>如何使用↑↓←→控制馬達方向</a:t>
            </a:r>
            <a:endParaRPr sz="18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26860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61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0202" y="2869310"/>
            <a:ext cx="2125980" cy="684530"/>
          </a:xfrm>
          <a:custGeom>
            <a:avLst/>
            <a:gdLst/>
            <a:ahLst/>
            <a:cxnLst/>
            <a:rect l="l" t="t" r="r" b="b"/>
            <a:pathLst>
              <a:path w="2125980" h="684529">
                <a:moveTo>
                  <a:pt x="0" y="114046"/>
                </a:moveTo>
                <a:lnTo>
                  <a:pt x="8961" y="69651"/>
                </a:lnTo>
                <a:lnTo>
                  <a:pt x="33401" y="33401"/>
                </a:lnTo>
                <a:lnTo>
                  <a:pt x="69651" y="8961"/>
                </a:lnTo>
                <a:lnTo>
                  <a:pt x="114046" y="0"/>
                </a:lnTo>
                <a:lnTo>
                  <a:pt x="2011933" y="0"/>
                </a:lnTo>
                <a:lnTo>
                  <a:pt x="2056328" y="8961"/>
                </a:lnTo>
                <a:lnTo>
                  <a:pt x="2092579" y="33401"/>
                </a:lnTo>
                <a:lnTo>
                  <a:pt x="2117018" y="69651"/>
                </a:lnTo>
                <a:lnTo>
                  <a:pt x="2125980" y="114046"/>
                </a:lnTo>
                <a:lnTo>
                  <a:pt x="2125980" y="570230"/>
                </a:lnTo>
                <a:lnTo>
                  <a:pt x="2117018" y="614619"/>
                </a:lnTo>
                <a:lnTo>
                  <a:pt x="2092579" y="650870"/>
                </a:lnTo>
                <a:lnTo>
                  <a:pt x="2056328" y="675312"/>
                </a:lnTo>
                <a:lnTo>
                  <a:pt x="2011933" y="684276"/>
                </a:lnTo>
                <a:lnTo>
                  <a:pt x="114046" y="684276"/>
                </a:lnTo>
                <a:lnTo>
                  <a:pt x="69651" y="675312"/>
                </a:lnTo>
                <a:lnTo>
                  <a:pt x="33401" y="650870"/>
                </a:lnTo>
                <a:lnTo>
                  <a:pt x="8961" y="614619"/>
                </a:lnTo>
                <a:lnTo>
                  <a:pt x="0" y="570230"/>
                </a:lnTo>
                <a:lnTo>
                  <a:pt x="0" y="114046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8256" y="2946564"/>
            <a:ext cx="17697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5285" marR="5080" indent="-36322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Noto Sans CJK JP Regular"/>
                <a:cs typeface="Noto Sans CJK JP Regular"/>
              </a:rPr>
              <a:t>當「</a:t>
            </a:r>
            <a:r>
              <a:rPr sz="1600" spc="-25" dirty="0">
                <a:latin typeface="Noto Sans CJK JP Regular"/>
                <a:cs typeface="Noto Sans CJK JP Regular"/>
              </a:rPr>
              <a:t>m</a:t>
            </a:r>
            <a:r>
              <a:rPr sz="1600" spc="-15" dirty="0">
                <a:latin typeface="Noto Sans CJK JP Regular"/>
                <a:cs typeface="Noto Sans CJK JP Regular"/>
              </a:rPr>
              <a:t>B</a:t>
            </a:r>
            <a:r>
              <a:rPr sz="1600" spc="45" dirty="0">
                <a:latin typeface="Noto Sans CJK JP Regular"/>
                <a:cs typeface="Noto Sans CJK JP Regular"/>
              </a:rPr>
              <a:t>o</a:t>
            </a:r>
            <a:r>
              <a:rPr sz="1600" spc="-15" dirty="0">
                <a:latin typeface="Noto Sans CJK JP Regular"/>
                <a:cs typeface="Noto Sans CJK JP Regular"/>
              </a:rPr>
              <a:t>t</a:t>
            </a:r>
            <a:r>
              <a:rPr sz="1600" dirty="0">
                <a:latin typeface="Noto Sans CJK JP Regular"/>
                <a:cs typeface="Noto Sans CJK JP Regular"/>
              </a:rPr>
              <a:t>主程式」 被連點兩下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54629" y="1569719"/>
            <a:ext cx="674369" cy="3070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96158" y="1703451"/>
            <a:ext cx="454659" cy="0"/>
          </a:xfrm>
          <a:custGeom>
            <a:avLst/>
            <a:gdLst/>
            <a:ahLst/>
            <a:cxnLst/>
            <a:rect l="l" t="t" r="r" b="b"/>
            <a:pathLst>
              <a:path w="454660">
                <a:moveTo>
                  <a:pt x="0" y="0"/>
                </a:moveTo>
                <a:lnTo>
                  <a:pt x="454533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74492" y="1659001"/>
            <a:ext cx="76200" cy="88900"/>
          </a:xfrm>
          <a:custGeom>
            <a:avLst/>
            <a:gdLst/>
            <a:ahLst/>
            <a:cxnLst/>
            <a:rect l="l" t="t" r="r" b="b"/>
            <a:pathLst>
              <a:path w="76200" h="88900">
                <a:moveTo>
                  <a:pt x="0" y="0"/>
                </a:moveTo>
                <a:lnTo>
                  <a:pt x="76200" y="44450"/>
                </a:lnTo>
                <a:lnTo>
                  <a:pt x="0" y="8890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21354" y="1341500"/>
            <a:ext cx="4578350" cy="721360"/>
          </a:xfrm>
          <a:custGeom>
            <a:avLst/>
            <a:gdLst/>
            <a:ahLst/>
            <a:cxnLst/>
            <a:rect l="l" t="t" r="r" b="b"/>
            <a:pathLst>
              <a:path w="4578350" h="721360">
                <a:moveTo>
                  <a:pt x="2289048" y="0"/>
                </a:moveTo>
                <a:lnTo>
                  <a:pt x="0" y="360425"/>
                </a:lnTo>
                <a:lnTo>
                  <a:pt x="2289048" y="720851"/>
                </a:lnTo>
                <a:lnTo>
                  <a:pt x="4578096" y="360425"/>
                </a:lnTo>
                <a:lnTo>
                  <a:pt x="22890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21354" y="1341500"/>
            <a:ext cx="4578350" cy="721360"/>
          </a:xfrm>
          <a:custGeom>
            <a:avLst/>
            <a:gdLst/>
            <a:ahLst/>
            <a:cxnLst/>
            <a:rect l="l" t="t" r="r" b="b"/>
            <a:pathLst>
              <a:path w="4578350" h="721360">
                <a:moveTo>
                  <a:pt x="0" y="360425"/>
                </a:moveTo>
                <a:lnTo>
                  <a:pt x="2289048" y="0"/>
                </a:lnTo>
                <a:lnTo>
                  <a:pt x="4578096" y="360425"/>
                </a:lnTo>
                <a:lnTo>
                  <a:pt x="2289048" y="720851"/>
                </a:lnTo>
                <a:lnTo>
                  <a:pt x="0" y="360425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430712" y="1559560"/>
            <a:ext cx="215963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Noto Sans CJK JP Regular"/>
                <a:cs typeface="Noto Sans CJK JP Regular"/>
              </a:rPr>
              <a:t>紅外</a:t>
            </a:r>
            <a:r>
              <a:rPr sz="1600" spc="-10" dirty="0">
                <a:latin typeface="Noto Sans CJK JP Regular"/>
                <a:cs typeface="Noto Sans CJK JP Regular"/>
              </a:rPr>
              <a:t>線</a:t>
            </a:r>
            <a:r>
              <a:rPr sz="1600" dirty="0">
                <a:latin typeface="Noto Sans CJK JP Regular"/>
                <a:cs typeface="Noto Sans CJK JP Regular"/>
              </a:rPr>
              <a:t>遙控</a:t>
            </a:r>
            <a:r>
              <a:rPr sz="1600" spc="-10" dirty="0">
                <a:latin typeface="Noto Sans CJK JP Regular"/>
                <a:cs typeface="Noto Sans CJK JP Regular"/>
              </a:rPr>
              <a:t>器</a:t>
            </a:r>
            <a:r>
              <a:rPr sz="1600" dirty="0">
                <a:latin typeface="Noto Sans CJK JP Regular"/>
                <a:cs typeface="Noto Sans CJK JP Regular"/>
              </a:rPr>
              <a:t>按下</a:t>
            </a:r>
            <a:r>
              <a:rPr sz="1600" spc="-10" dirty="0">
                <a:latin typeface="Noto Sans CJK JP Regular"/>
                <a:cs typeface="Noto Sans CJK JP Regular"/>
              </a:rPr>
              <a:t>「</a:t>
            </a:r>
            <a:r>
              <a:rPr sz="1600" spc="-805" dirty="0">
                <a:latin typeface="Noto Sans CJK JP Regular"/>
                <a:cs typeface="Noto Sans CJK JP Regular"/>
              </a:rPr>
              <a:t>↑</a:t>
            </a:r>
            <a:r>
              <a:rPr sz="1600" dirty="0">
                <a:latin typeface="Noto Sans CJK JP Regular"/>
                <a:cs typeface="Noto Sans CJK JP Regular"/>
              </a:rPr>
              <a:t>」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757921" y="1568196"/>
            <a:ext cx="435101" cy="3078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99451" y="1695830"/>
            <a:ext cx="215265" cy="5715"/>
          </a:xfrm>
          <a:custGeom>
            <a:avLst/>
            <a:gdLst/>
            <a:ahLst/>
            <a:cxnLst/>
            <a:rect l="l" t="t" r="r" b="b"/>
            <a:pathLst>
              <a:path w="215265" h="5714">
                <a:moveTo>
                  <a:pt x="0" y="0"/>
                </a:moveTo>
                <a:lnTo>
                  <a:pt x="214820" y="5689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936915" y="1655064"/>
            <a:ext cx="77470" cy="88900"/>
          </a:xfrm>
          <a:custGeom>
            <a:avLst/>
            <a:gdLst/>
            <a:ahLst/>
            <a:cxnLst/>
            <a:rect l="l" t="t" r="r" b="b"/>
            <a:pathLst>
              <a:path w="77470" h="88900">
                <a:moveTo>
                  <a:pt x="2362" y="0"/>
                </a:moveTo>
                <a:lnTo>
                  <a:pt x="77355" y="46456"/>
                </a:lnTo>
                <a:lnTo>
                  <a:pt x="0" y="88874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039481" y="1443608"/>
            <a:ext cx="844550" cy="502920"/>
          </a:xfrm>
          <a:prstGeom prst="rect">
            <a:avLst/>
          </a:prstGeom>
          <a:ln w="25146">
            <a:solidFill>
              <a:srgbClr val="000000"/>
            </a:solidFill>
          </a:ln>
        </p:spPr>
        <p:txBody>
          <a:bodyPr vert="horz" wrap="square" lIns="0" tIns="121285" rIns="0" bIns="0" rtlCol="0">
            <a:spAutoFit/>
          </a:bodyPr>
          <a:lstStyle/>
          <a:p>
            <a:pPr marL="217804">
              <a:lnSpc>
                <a:spcPct val="100000"/>
              </a:lnSpc>
              <a:spcBef>
                <a:spcPts val="955"/>
              </a:spcBef>
            </a:pPr>
            <a:r>
              <a:rPr sz="1600" dirty="0">
                <a:latin typeface="Noto Sans CJK JP Regular"/>
                <a:cs typeface="Noto Sans CJK JP Regular"/>
              </a:rPr>
              <a:t>前進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221354" y="2432685"/>
            <a:ext cx="4578350" cy="721360"/>
          </a:xfrm>
          <a:custGeom>
            <a:avLst/>
            <a:gdLst/>
            <a:ahLst/>
            <a:cxnLst/>
            <a:rect l="l" t="t" r="r" b="b"/>
            <a:pathLst>
              <a:path w="4578350" h="721360">
                <a:moveTo>
                  <a:pt x="0" y="360425"/>
                </a:moveTo>
                <a:lnTo>
                  <a:pt x="2289048" y="0"/>
                </a:lnTo>
                <a:lnTo>
                  <a:pt x="4578096" y="360425"/>
                </a:lnTo>
                <a:lnTo>
                  <a:pt x="2289048" y="720851"/>
                </a:lnTo>
                <a:lnTo>
                  <a:pt x="0" y="360425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430712" y="2650172"/>
            <a:ext cx="215963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Noto Sans CJK JP Regular"/>
                <a:cs typeface="Noto Sans CJK JP Regular"/>
              </a:rPr>
              <a:t>紅外</a:t>
            </a:r>
            <a:r>
              <a:rPr sz="1600" spc="-10" dirty="0">
                <a:latin typeface="Noto Sans CJK JP Regular"/>
                <a:cs typeface="Noto Sans CJK JP Regular"/>
              </a:rPr>
              <a:t>線</a:t>
            </a:r>
            <a:r>
              <a:rPr sz="1600" dirty="0">
                <a:latin typeface="Noto Sans CJK JP Regular"/>
                <a:cs typeface="Noto Sans CJK JP Regular"/>
              </a:rPr>
              <a:t>遙控</a:t>
            </a:r>
            <a:r>
              <a:rPr sz="1600" spc="-10" dirty="0">
                <a:latin typeface="Noto Sans CJK JP Regular"/>
                <a:cs typeface="Noto Sans CJK JP Regular"/>
              </a:rPr>
              <a:t>器</a:t>
            </a:r>
            <a:r>
              <a:rPr sz="1600" dirty="0">
                <a:latin typeface="Noto Sans CJK JP Regular"/>
                <a:cs typeface="Noto Sans CJK JP Regular"/>
              </a:rPr>
              <a:t>按下</a:t>
            </a:r>
            <a:r>
              <a:rPr sz="1600" spc="-10" dirty="0">
                <a:latin typeface="Noto Sans CJK JP Regular"/>
                <a:cs typeface="Noto Sans CJK JP Regular"/>
              </a:rPr>
              <a:t>「</a:t>
            </a:r>
            <a:r>
              <a:rPr sz="1600" spc="-805" dirty="0">
                <a:latin typeface="Noto Sans CJK JP Regular"/>
                <a:cs typeface="Noto Sans CJK JP Regular"/>
              </a:rPr>
              <a:t>↓</a:t>
            </a:r>
            <a:r>
              <a:rPr sz="1600" dirty="0">
                <a:latin typeface="Noto Sans CJK JP Regular"/>
                <a:cs typeface="Noto Sans CJK JP Regular"/>
              </a:rPr>
              <a:t>」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757921" y="2660142"/>
            <a:ext cx="435101" cy="3078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99451" y="2787776"/>
            <a:ext cx="215265" cy="5715"/>
          </a:xfrm>
          <a:custGeom>
            <a:avLst/>
            <a:gdLst/>
            <a:ahLst/>
            <a:cxnLst/>
            <a:rect l="l" t="t" r="r" b="b"/>
            <a:pathLst>
              <a:path w="215265" h="5714">
                <a:moveTo>
                  <a:pt x="0" y="0"/>
                </a:moveTo>
                <a:lnTo>
                  <a:pt x="214820" y="5689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36915" y="2747010"/>
            <a:ext cx="77470" cy="88900"/>
          </a:xfrm>
          <a:custGeom>
            <a:avLst/>
            <a:gdLst/>
            <a:ahLst/>
            <a:cxnLst/>
            <a:rect l="l" t="t" r="r" b="b"/>
            <a:pathLst>
              <a:path w="77470" h="88900">
                <a:moveTo>
                  <a:pt x="2362" y="0"/>
                </a:moveTo>
                <a:lnTo>
                  <a:pt x="77355" y="46456"/>
                </a:lnTo>
                <a:lnTo>
                  <a:pt x="0" y="88874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037956" y="2535554"/>
            <a:ext cx="845819" cy="504190"/>
          </a:xfrm>
          <a:prstGeom prst="rect">
            <a:avLst/>
          </a:prstGeom>
          <a:ln w="25146">
            <a:solidFill>
              <a:srgbClr val="000000"/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960"/>
              </a:spcBef>
            </a:pPr>
            <a:r>
              <a:rPr sz="1600" dirty="0">
                <a:latin typeface="Noto Sans CJK JP Regular"/>
                <a:cs typeface="Noto Sans CJK JP Regular"/>
              </a:rPr>
              <a:t>後退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221354" y="3511677"/>
            <a:ext cx="4578350" cy="721360"/>
          </a:xfrm>
          <a:custGeom>
            <a:avLst/>
            <a:gdLst/>
            <a:ahLst/>
            <a:cxnLst/>
            <a:rect l="l" t="t" r="r" b="b"/>
            <a:pathLst>
              <a:path w="4578350" h="721360">
                <a:moveTo>
                  <a:pt x="0" y="360425"/>
                </a:moveTo>
                <a:lnTo>
                  <a:pt x="2289048" y="0"/>
                </a:lnTo>
                <a:lnTo>
                  <a:pt x="4578096" y="360425"/>
                </a:lnTo>
                <a:lnTo>
                  <a:pt x="2289048" y="720851"/>
                </a:lnTo>
                <a:lnTo>
                  <a:pt x="0" y="360425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379912" y="3729672"/>
            <a:ext cx="226123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Noto Sans CJK JP Regular"/>
                <a:cs typeface="Noto Sans CJK JP Regular"/>
              </a:rPr>
              <a:t>紅外</a:t>
            </a:r>
            <a:r>
              <a:rPr sz="1600" spc="-10" dirty="0">
                <a:latin typeface="Noto Sans CJK JP Regular"/>
                <a:cs typeface="Noto Sans CJK JP Regular"/>
              </a:rPr>
              <a:t>線</a:t>
            </a:r>
            <a:r>
              <a:rPr sz="1600" dirty="0">
                <a:latin typeface="Noto Sans CJK JP Regular"/>
                <a:cs typeface="Noto Sans CJK JP Regular"/>
              </a:rPr>
              <a:t>遙控</a:t>
            </a:r>
            <a:r>
              <a:rPr sz="1600" spc="-10" dirty="0">
                <a:latin typeface="Noto Sans CJK JP Regular"/>
                <a:cs typeface="Noto Sans CJK JP Regular"/>
              </a:rPr>
              <a:t>器</a:t>
            </a:r>
            <a:r>
              <a:rPr sz="1600" dirty="0">
                <a:latin typeface="Noto Sans CJK JP Regular"/>
                <a:cs typeface="Noto Sans CJK JP Regular"/>
              </a:rPr>
              <a:t>按下</a:t>
            </a:r>
            <a:r>
              <a:rPr sz="1600" spc="-10" dirty="0">
                <a:latin typeface="Noto Sans CJK JP Regular"/>
                <a:cs typeface="Noto Sans CJK JP Regular"/>
              </a:rPr>
              <a:t>「</a:t>
            </a:r>
            <a:r>
              <a:rPr sz="1600" dirty="0">
                <a:latin typeface="Noto Sans CJK JP Regular"/>
                <a:cs typeface="Noto Sans CJK JP Regular"/>
              </a:rPr>
              <a:t>←」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757921" y="3733800"/>
            <a:ext cx="435101" cy="3070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99451" y="3867530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4820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938071" y="3823080"/>
            <a:ext cx="76200" cy="88900"/>
          </a:xfrm>
          <a:custGeom>
            <a:avLst/>
            <a:gdLst/>
            <a:ahLst/>
            <a:cxnLst/>
            <a:rect l="l" t="t" r="r" b="b"/>
            <a:pathLst>
              <a:path w="76200" h="88900">
                <a:moveTo>
                  <a:pt x="0" y="0"/>
                </a:moveTo>
                <a:lnTo>
                  <a:pt x="76200" y="44450"/>
                </a:lnTo>
                <a:lnTo>
                  <a:pt x="0" y="8890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037956" y="3613784"/>
            <a:ext cx="845819" cy="502920"/>
          </a:xfrm>
          <a:custGeom>
            <a:avLst/>
            <a:gdLst/>
            <a:ahLst/>
            <a:cxnLst/>
            <a:rect l="l" t="t" r="r" b="b"/>
            <a:pathLst>
              <a:path w="845820" h="502920">
                <a:moveTo>
                  <a:pt x="0" y="0"/>
                </a:moveTo>
                <a:lnTo>
                  <a:pt x="845820" y="0"/>
                </a:lnTo>
                <a:lnTo>
                  <a:pt x="845820" y="502919"/>
                </a:lnTo>
                <a:lnTo>
                  <a:pt x="0" y="502919"/>
                </a:lnTo>
                <a:lnTo>
                  <a:pt x="0" y="0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037956" y="3613784"/>
            <a:ext cx="845819" cy="502920"/>
          </a:xfrm>
          <a:prstGeom prst="rect">
            <a:avLst/>
          </a:prstGeom>
          <a:ln w="25146">
            <a:solidFill>
              <a:srgbClr val="000000"/>
            </a:solidFill>
          </a:ln>
        </p:spPr>
        <p:txBody>
          <a:bodyPr vert="horz" wrap="square" lIns="0" tIns="121285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955"/>
              </a:spcBef>
            </a:pPr>
            <a:r>
              <a:rPr sz="1600" dirty="0">
                <a:latin typeface="Noto Sans CJK JP Regular"/>
                <a:cs typeface="Noto Sans CJK JP Regular"/>
              </a:rPr>
              <a:t>左轉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742438" y="1674876"/>
            <a:ext cx="107442" cy="33207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96158" y="1695830"/>
            <a:ext cx="0" cy="3225800"/>
          </a:xfrm>
          <a:custGeom>
            <a:avLst/>
            <a:gdLst/>
            <a:ahLst/>
            <a:cxnLst/>
            <a:rect l="l" t="t" r="r" b="b"/>
            <a:pathLst>
              <a:path h="3225800">
                <a:moveTo>
                  <a:pt x="0" y="0"/>
                </a:moveTo>
                <a:lnTo>
                  <a:pt x="0" y="322580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53359" y="4566284"/>
            <a:ext cx="4578350" cy="721360"/>
          </a:xfrm>
          <a:custGeom>
            <a:avLst/>
            <a:gdLst/>
            <a:ahLst/>
            <a:cxnLst/>
            <a:rect l="l" t="t" r="r" b="b"/>
            <a:pathLst>
              <a:path w="4578350" h="721360">
                <a:moveTo>
                  <a:pt x="0" y="360425"/>
                </a:moveTo>
                <a:lnTo>
                  <a:pt x="2289048" y="0"/>
                </a:lnTo>
                <a:lnTo>
                  <a:pt x="4578096" y="360425"/>
                </a:lnTo>
                <a:lnTo>
                  <a:pt x="2289048" y="720851"/>
                </a:lnTo>
                <a:lnTo>
                  <a:pt x="0" y="360425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411662" y="4783772"/>
            <a:ext cx="226123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Noto Sans CJK JP Regular"/>
                <a:cs typeface="Noto Sans CJK JP Regular"/>
              </a:rPr>
              <a:t>紅外</a:t>
            </a:r>
            <a:r>
              <a:rPr sz="1600" spc="-10" dirty="0">
                <a:latin typeface="Noto Sans CJK JP Regular"/>
                <a:cs typeface="Noto Sans CJK JP Regular"/>
              </a:rPr>
              <a:t>線</a:t>
            </a:r>
            <a:r>
              <a:rPr sz="1600" dirty="0">
                <a:latin typeface="Noto Sans CJK JP Regular"/>
                <a:cs typeface="Noto Sans CJK JP Regular"/>
              </a:rPr>
              <a:t>遙控</a:t>
            </a:r>
            <a:r>
              <a:rPr sz="1600" spc="-10" dirty="0">
                <a:latin typeface="Noto Sans CJK JP Regular"/>
                <a:cs typeface="Noto Sans CJK JP Regular"/>
              </a:rPr>
              <a:t>器</a:t>
            </a:r>
            <a:r>
              <a:rPr sz="1600" dirty="0">
                <a:latin typeface="Noto Sans CJK JP Regular"/>
                <a:cs typeface="Noto Sans CJK JP Regular"/>
              </a:rPr>
              <a:t>按下</a:t>
            </a:r>
            <a:r>
              <a:rPr sz="1600" spc="-10" dirty="0">
                <a:latin typeface="Noto Sans CJK JP Regular"/>
                <a:cs typeface="Noto Sans CJK JP Regular"/>
              </a:rPr>
              <a:t>「</a:t>
            </a:r>
            <a:r>
              <a:rPr sz="1600" dirty="0">
                <a:latin typeface="Noto Sans CJK JP Regular"/>
                <a:cs typeface="Noto Sans CJK JP Regular"/>
              </a:rPr>
              <a:t>→」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789926" y="4787646"/>
            <a:ext cx="403098" cy="30707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31455" y="4921377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5">
                <a:moveTo>
                  <a:pt x="0" y="0"/>
                </a:moveTo>
                <a:lnTo>
                  <a:pt x="183070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938325" y="4876927"/>
            <a:ext cx="76200" cy="88900"/>
          </a:xfrm>
          <a:custGeom>
            <a:avLst/>
            <a:gdLst/>
            <a:ahLst/>
            <a:cxnLst/>
            <a:rect l="l" t="t" r="r" b="b"/>
            <a:pathLst>
              <a:path w="76200" h="88900">
                <a:moveTo>
                  <a:pt x="0" y="0"/>
                </a:moveTo>
                <a:lnTo>
                  <a:pt x="76200" y="44450"/>
                </a:lnTo>
                <a:lnTo>
                  <a:pt x="0" y="8890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045577" y="4661534"/>
            <a:ext cx="813435" cy="502920"/>
          </a:xfrm>
          <a:custGeom>
            <a:avLst/>
            <a:gdLst/>
            <a:ahLst/>
            <a:cxnLst/>
            <a:rect l="l" t="t" r="r" b="b"/>
            <a:pathLst>
              <a:path w="813434" h="502920">
                <a:moveTo>
                  <a:pt x="0" y="0"/>
                </a:moveTo>
                <a:lnTo>
                  <a:pt x="813053" y="0"/>
                </a:lnTo>
                <a:lnTo>
                  <a:pt x="813053" y="502919"/>
                </a:lnTo>
                <a:lnTo>
                  <a:pt x="0" y="502919"/>
                </a:lnTo>
                <a:lnTo>
                  <a:pt x="0" y="0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8045577" y="4661534"/>
            <a:ext cx="813435" cy="502920"/>
          </a:xfrm>
          <a:prstGeom prst="rect">
            <a:avLst/>
          </a:prstGeom>
          <a:ln w="25146">
            <a:solidFill>
              <a:srgbClr val="000000"/>
            </a:solidFill>
          </a:ln>
        </p:spPr>
        <p:txBody>
          <a:bodyPr vert="horz" wrap="square" lIns="0" tIns="121285" rIns="0" bIns="0" rtlCol="0">
            <a:spAutoFit/>
          </a:bodyPr>
          <a:lstStyle/>
          <a:p>
            <a:pPr marL="201930">
              <a:lnSpc>
                <a:spcPct val="100000"/>
              </a:lnSpc>
              <a:spcBef>
                <a:spcPts val="955"/>
              </a:spcBef>
            </a:pPr>
            <a:r>
              <a:rPr sz="1600" dirty="0">
                <a:latin typeface="Noto Sans CJK JP Regular"/>
                <a:cs typeface="Noto Sans CJK JP Regular"/>
              </a:rPr>
              <a:t>右轉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754629" y="2654045"/>
            <a:ext cx="674369" cy="307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796158" y="2787776"/>
            <a:ext cx="454659" cy="0"/>
          </a:xfrm>
          <a:custGeom>
            <a:avLst/>
            <a:gdLst/>
            <a:ahLst/>
            <a:cxnLst/>
            <a:rect l="l" t="t" r="r" b="b"/>
            <a:pathLst>
              <a:path w="454660">
                <a:moveTo>
                  <a:pt x="0" y="0"/>
                </a:moveTo>
                <a:lnTo>
                  <a:pt x="454533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174492" y="2743326"/>
            <a:ext cx="76200" cy="88900"/>
          </a:xfrm>
          <a:custGeom>
            <a:avLst/>
            <a:gdLst/>
            <a:ahLst/>
            <a:cxnLst/>
            <a:rect l="l" t="t" r="r" b="b"/>
            <a:pathLst>
              <a:path w="76200" h="88900">
                <a:moveTo>
                  <a:pt x="0" y="0"/>
                </a:moveTo>
                <a:lnTo>
                  <a:pt x="76200" y="44450"/>
                </a:lnTo>
                <a:lnTo>
                  <a:pt x="0" y="8890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754629" y="3733800"/>
            <a:ext cx="674369" cy="307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796158" y="3867530"/>
            <a:ext cx="454659" cy="0"/>
          </a:xfrm>
          <a:custGeom>
            <a:avLst/>
            <a:gdLst/>
            <a:ahLst/>
            <a:cxnLst/>
            <a:rect l="l" t="t" r="r" b="b"/>
            <a:pathLst>
              <a:path w="454660">
                <a:moveTo>
                  <a:pt x="0" y="0"/>
                </a:moveTo>
                <a:lnTo>
                  <a:pt x="454533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174492" y="3823080"/>
            <a:ext cx="76200" cy="88900"/>
          </a:xfrm>
          <a:custGeom>
            <a:avLst/>
            <a:gdLst/>
            <a:ahLst/>
            <a:cxnLst/>
            <a:rect l="l" t="t" r="r" b="b"/>
            <a:pathLst>
              <a:path w="76200" h="88900">
                <a:moveTo>
                  <a:pt x="0" y="0"/>
                </a:moveTo>
                <a:lnTo>
                  <a:pt x="76200" y="44450"/>
                </a:lnTo>
                <a:lnTo>
                  <a:pt x="0" y="8890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754629" y="4787646"/>
            <a:ext cx="674369" cy="3070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796158" y="4921377"/>
            <a:ext cx="454659" cy="0"/>
          </a:xfrm>
          <a:custGeom>
            <a:avLst/>
            <a:gdLst/>
            <a:ahLst/>
            <a:cxnLst/>
            <a:rect l="l" t="t" r="r" b="b"/>
            <a:pathLst>
              <a:path w="454660">
                <a:moveTo>
                  <a:pt x="0" y="0"/>
                </a:moveTo>
                <a:lnTo>
                  <a:pt x="454533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174492" y="4876927"/>
            <a:ext cx="76200" cy="88900"/>
          </a:xfrm>
          <a:custGeom>
            <a:avLst/>
            <a:gdLst/>
            <a:ahLst/>
            <a:cxnLst/>
            <a:rect l="l" t="t" r="r" b="b"/>
            <a:pathLst>
              <a:path w="76200" h="88900">
                <a:moveTo>
                  <a:pt x="0" y="0"/>
                </a:moveTo>
                <a:lnTo>
                  <a:pt x="76200" y="44450"/>
                </a:lnTo>
                <a:lnTo>
                  <a:pt x="0" y="8890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209800" y="3178301"/>
            <a:ext cx="634745" cy="1089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51329" y="3212210"/>
            <a:ext cx="539750" cy="1905"/>
          </a:xfrm>
          <a:custGeom>
            <a:avLst/>
            <a:gdLst/>
            <a:ahLst/>
            <a:cxnLst/>
            <a:rect l="l" t="t" r="r" b="b"/>
            <a:pathLst>
              <a:path w="539750" h="1905">
                <a:moveTo>
                  <a:pt x="0" y="1587"/>
                </a:moveTo>
                <a:lnTo>
                  <a:pt x="539750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1754606" y="244728"/>
            <a:ext cx="57315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範例</a:t>
            </a:r>
            <a:r>
              <a:rPr sz="3600" spc="-180" dirty="0"/>
              <a:t>:</a:t>
            </a:r>
            <a:r>
              <a:rPr sz="3600" dirty="0"/>
              <a:t>紅外線遙控馬達 流程圖</a:t>
            </a:r>
            <a:endParaRPr sz="36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26860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62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89847" y="171703"/>
            <a:ext cx="4597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練習：紅外線遙控馬達</a:t>
            </a:r>
            <a:endParaRPr sz="3600"/>
          </a:p>
        </p:txBody>
      </p:sp>
      <p:sp>
        <p:nvSpPr>
          <p:cNvPr id="10" name="object 10"/>
          <p:cNvSpPr/>
          <p:nvPr/>
        </p:nvSpPr>
        <p:spPr>
          <a:xfrm>
            <a:off x="2859023" y="873252"/>
            <a:ext cx="3584448" cy="495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134620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7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22931" y="316166"/>
            <a:ext cx="42456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範例</a:t>
            </a:r>
            <a:r>
              <a:rPr sz="3600" spc="-180" dirty="0"/>
              <a:t>:</a:t>
            </a:r>
            <a:r>
              <a:rPr sz="3600" dirty="0"/>
              <a:t>巡線感測器數值</a:t>
            </a:r>
            <a:endParaRPr sz="3600"/>
          </a:p>
        </p:txBody>
      </p:sp>
      <p:sp>
        <p:nvSpPr>
          <p:cNvPr id="10" name="object 10"/>
          <p:cNvSpPr/>
          <p:nvPr/>
        </p:nvSpPr>
        <p:spPr>
          <a:xfrm>
            <a:off x="3816096" y="2023872"/>
            <a:ext cx="5210556" cy="2800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0733" y="2135504"/>
            <a:ext cx="3054350" cy="684530"/>
          </a:xfrm>
          <a:custGeom>
            <a:avLst/>
            <a:gdLst/>
            <a:ahLst/>
            <a:cxnLst/>
            <a:rect l="l" t="t" r="r" b="b"/>
            <a:pathLst>
              <a:path w="3054350" h="684530">
                <a:moveTo>
                  <a:pt x="0" y="114046"/>
                </a:moveTo>
                <a:lnTo>
                  <a:pt x="8963" y="69651"/>
                </a:lnTo>
                <a:lnTo>
                  <a:pt x="33405" y="33401"/>
                </a:lnTo>
                <a:lnTo>
                  <a:pt x="69656" y="8961"/>
                </a:lnTo>
                <a:lnTo>
                  <a:pt x="114046" y="0"/>
                </a:lnTo>
                <a:lnTo>
                  <a:pt x="2940050" y="0"/>
                </a:lnTo>
                <a:lnTo>
                  <a:pt x="2984444" y="8961"/>
                </a:lnTo>
                <a:lnTo>
                  <a:pt x="3020695" y="33401"/>
                </a:lnTo>
                <a:lnTo>
                  <a:pt x="3045134" y="69651"/>
                </a:lnTo>
                <a:lnTo>
                  <a:pt x="3054096" y="114046"/>
                </a:lnTo>
                <a:lnTo>
                  <a:pt x="3054096" y="570230"/>
                </a:lnTo>
                <a:lnTo>
                  <a:pt x="3045132" y="614624"/>
                </a:lnTo>
                <a:lnTo>
                  <a:pt x="3020690" y="650875"/>
                </a:lnTo>
                <a:lnTo>
                  <a:pt x="2984439" y="675314"/>
                </a:lnTo>
                <a:lnTo>
                  <a:pt x="2940050" y="684276"/>
                </a:lnTo>
                <a:lnTo>
                  <a:pt x="114046" y="684276"/>
                </a:lnTo>
                <a:lnTo>
                  <a:pt x="69656" y="675312"/>
                </a:lnTo>
                <a:lnTo>
                  <a:pt x="33405" y="650870"/>
                </a:lnTo>
                <a:lnTo>
                  <a:pt x="8963" y="614619"/>
                </a:lnTo>
                <a:lnTo>
                  <a:pt x="0" y="570230"/>
                </a:lnTo>
                <a:lnTo>
                  <a:pt x="0" y="114046"/>
                </a:lnTo>
                <a:close/>
              </a:path>
            </a:pathLst>
          </a:custGeom>
          <a:ln w="251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66413" y="2335059"/>
            <a:ext cx="258191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Noto Sans CJK JP Regular"/>
                <a:cs typeface="Noto Sans CJK JP Regular"/>
              </a:rPr>
              <a:t>「mBot主程式」</a:t>
            </a:r>
            <a:r>
              <a:rPr sz="1600" spc="-10" dirty="0">
                <a:latin typeface="Noto Sans CJK JP Regular"/>
                <a:cs typeface="Noto Sans CJK JP Regular"/>
              </a:rPr>
              <a:t>被</a:t>
            </a:r>
            <a:r>
              <a:rPr sz="1600" dirty="0">
                <a:latin typeface="Noto Sans CJK JP Regular"/>
                <a:cs typeface="Noto Sans CJK JP Regular"/>
              </a:rPr>
              <a:t>連點</a:t>
            </a:r>
            <a:r>
              <a:rPr sz="1600" spc="-10" dirty="0">
                <a:latin typeface="Noto Sans CJK JP Regular"/>
                <a:cs typeface="Noto Sans CJK JP Regular"/>
              </a:rPr>
              <a:t>兩</a:t>
            </a:r>
            <a:r>
              <a:rPr sz="1600" dirty="0">
                <a:latin typeface="Noto Sans CJK JP Regular"/>
                <a:cs typeface="Noto Sans CJK JP Regular"/>
              </a:rPr>
              <a:t>下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92276" y="3972686"/>
            <a:ext cx="2772410" cy="502920"/>
          </a:xfrm>
          <a:custGeom>
            <a:avLst/>
            <a:gdLst/>
            <a:ahLst/>
            <a:cxnLst/>
            <a:rect l="l" t="t" r="r" b="b"/>
            <a:pathLst>
              <a:path w="2772410" h="502920">
                <a:moveTo>
                  <a:pt x="0" y="0"/>
                </a:moveTo>
                <a:lnTo>
                  <a:pt x="2772156" y="0"/>
                </a:lnTo>
                <a:lnTo>
                  <a:pt x="2772156" y="502919"/>
                </a:lnTo>
                <a:lnTo>
                  <a:pt x="0" y="502919"/>
                </a:lnTo>
                <a:lnTo>
                  <a:pt x="0" y="0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92276" y="3972686"/>
            <a:ext cx="2772410" cy="502920"/>
          </a:xfrm>
          <a:prstGeom prst="rect">
            <a:avLst/>
          </a:prstGeom>
          <a:ln w="25146">
            <a:solidFill>
              <a:srgbClr val="000000"/>
            </a:solidFill>
          </a:ln>
        </p:spPr>
        <p:txBody>
          <a:bodyPr vert="horz" wrap="square" lIns="0" tIns="121285" rIns="0" bIns="0" rtlCol="0">
            <a:spAutoFit/>
          </a:bodyPr>
          <a:lstStyle/>
          <a:p>
            <a:pPr marL="292735">
              <a:lnSpc>
                <a:spcPct val="100000"/>
              </a:lnSpc>
              <a:spcBef>
                <a:spcPts val="955"/>
              </a:spcBef>
            </a:pPr>
            <a:r>
              <a:rPr sz="1600" dirty="0">
                <a:latin typeface="Noto Sans CJK JP Regular"/>
                <a:cs typeface="Noto Sans CJK JP Regular"/>
              </a:rPr>
              <a:t>顏色</a:t>
            </a:r>
            <a:r>
              <a:rPr sz="1600" spc="300" dirty="0">
                <a:latin typeface="Noto Sans CJK JP Regular"/>
                <a:cs typeface="Noto Sans CJK JP Regular"/>
              </a:rPr>
              <a:t>=</a:t>
            </a:r>
            <a:r>
              <a:rPr sz="1600" dirty="0">
                <a:latin typeface="Noto Sans CJK JP Regular"/>
                <a:cs typeface="Noto Sans CJK JP Regular"/>
              </a:rPr>
              <a:t>循線感應器回傳值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92276" y="3143630"/>
            <a:ext cx="2772410" cy="505459"/>
          </a:xfrm>
          <a:custGeom>
            <a:avLst/>
            <a:gdLst/>
            <a:ahLst/>
            <a:cxnLst/>
            <a:rect l="l" t="t" r="r" b="b"/>
            <a:pathLst>
              <a:path w="2772410" h="505460">
                <a:moveTo>
                  <a:pt x="0" y="0"/>
                </a:moveTo>
                <a:lnTo>
                  <a:pt x="2772156" y="0"/>
                </a:lnTo>
                <a:lnTo>
                  <a:pt x="2772156" y="505206"/>
                </a:lnTo>
                <a:lnTo>
                  <a:pt x="0" y="505206"/>
                </a:lnTo>
                <a:lnTo>
                  <a:pt x="0" y="0"/>
                </a:lnTo>
                <a:close/>
              </a:path>
            </a:pathLst>
          </a:custGeom>
          <a:ln w="251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92276" y="3143630"/>
            <a:ext cx="2772410" cy="505459"/>
          </a:xfrm>
          <a:prstGeom prst="rect">
            <a:avLst/>
          </a:prstGeom>
          <a:ln w="25146">
            <a:solidFill>
              <a:srgbClr val="000000"/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marL="843280">
              <a:lnSpc>
                <a:spcPct val="100000"/>
              </a:lnSpc>
              <a:spcBef>
                <a:spcPts val="965"/>
              </a:spcBef>
            </a:pPr>
            <a:r>
              <a:rPr sz="1600" dirty="0">
                <a:latin typeface="Noto Sans CJK JP Regular"/>
                <a:cs typeface="Noto Sans CJK JP Regular"/>
              </a:rPr>
              <a:t>設定顏色</a:t>
            </a:r>
            <a:r>
              <a:rPr sz="1600" spc="175" dirty="0">
                <a:latin typeface="Noto Sans CJK JP Regular"/>
                <a:cs typeface="Noto Sans CJK JP Regular"/>
              </a:rPr>
              <a:t>=0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883664" y="2798826"/>
            <a:ext cx="307086" cy="518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37207" y="2819780"/>
            <a:ext cx="0" cy="299085"/>
          </a:xfrm>
          <a:custGeom>
            <a:avLst/>
            <a:gdLst/>
            <a:ahLst/>
            <a:cxnLst/>
            <a:rect l="l" t="t" r="r" b="b"/>
            <a:pathLst>
              <a:path h="299085">
                <a:moveTo>
                  <a:pt x="0" y="0"/>
                </a:moveTo>
                <a:lnTo>
                  <a:pt x="0" y="298958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92757" y="3042539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04238" y="3627882"/>
            <a:ext cx="307086" cy="518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57780" y="3648836"/>
            <a:ext cx="0" cy="299085"/>
          </a:xfrm>
          <a:custGeom>
            <a:avLst/>
            <a:gdLst/>
            <a:ahLst/>
            <a:cxnLst/>
            <a:rect l="l" t="t" r="r" b="b"/>
            <a:pathLst>
              <a:path h="299085">
                <a:moveTo>
                  <a:pt x="0" y="0"/>
                </a:moveTo>
                <a:lnTo>
                  <a:pt x="0" y="298958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13330" y="3871595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199"/>
                </a:lnTo>
                <a:lnTo>
                  <a:pt x="0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134620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8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37129" y="1071752"/>
            <a:ext cx="3054985" cy="683260"/>
          </a:xfrm>
          <a:custGeom>
            <a:avLst/>
            <a:gdLst/>
            <a:ahLst/>
            <a:cxnLst/>
            <a:rect l="l" t="t" r="r" b="b"/>
            <a:pathLst>
              <a:path w="3054985" h="683260">
                <a:moveTo>
                  <a:pt x="0" y="113791"/>
                </a:moveTo>
                <a:lnTo>
                  <a:pt x="8943" y="69496"/>
                </a:lnTo>
                <a:lnTo>
                  <a:pt x="33331" y="33326"/>
                </a:lnTo>
                <a:lnTo>
                  <a:pt x="69501" y="8941"/>
                </a:lnTo>
                <a:lnTo>
                  <a:pt x="113792" y="0"/>
                </a:lnTo>
                <a:lnTo>
                  <a:pt x="2941066" y="0"/>
                </a:lnTo>
                <a:lnTo>
                  <a:pt x="2985356" y="8941"/>
                </a:lnTo>
                <a:lnTo>
                  <a:pt x="3021526" y="33326"/>
                </a:lnTo>
                <a:lnTo>
                  <a:pt x="3045914" y="69496"/>
                </a:lnTo>
                <a:lnTo>
                  <a:pt x="3054858" y="113791"/>
                </a:lnTo>
                <a:lnTo>
                  <a:pt x="3054858" y="568959"/>
                </a:lnTo>
                <a:lnTo>
                  <a:pt x="3045914" y="613250"/>
                </a:lnTo>
                <a:lnTo>
                  <a:pt x="3021526" y="649420"/>
                </a:lnTo>
                <a:lnTo>
                  <a:pt x="2985356" y="673808"/>
                </a:lnTo>
                <a:lnTo>
                  <a:pt x="2941066" y="682751"/>
                </a:lnTo>
                <a:lnTo>
                  <a:pt x="113792" y="682751"/>
                </a:lnTo>
                <a:lnTo>
                  <a:pt x="69501" y="673808"/>
                </a:lnTo>
                <a:lnTo>
                  <a:pt x="33331" y="649420"/>
                </a:lnTo>
                <a:lnTo>
                  <a:pt x="8943" y="613250"/>
                </a:lnTo>
                <a:lnTo>
                  <a:pt x="0" y="568959"/>
                </a:lnTo>
                <a:lnTo>
                  <a:pt x="0" y="113791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173056" y="1270635"/>
            <a:ext cx="258191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Noto Sans CJK JP Regular"/>
                <a:cs typeface="Noto Sans CJK JP Regular"/>
              </a:rPr>
              <a:t>「mBot主程式」</a:t>
            </a:r>
            <a:r>
              <a:rPr sz="1600" spc="-10" dirty="0">
                <a:latin typeface="Noto Sans CJK JP Regular"/>
                <a:cs typeface="Noto Sans CJK JP Regular"/>
              </a:rPr>
              <a:t>被</a:t>
            </a:r>
            <a:r>
              <a:rPr sz="1600" dirty="0">
                <a:latin typeface="Noto Sans CJK JP Regular"/>
                <a:cs typeface="Noto Sans CJK JP Regular"/>
              </a:rPr>
              <a:t>連點</a:t>
            </a:r>
            <a:r>
              <a:rPr sz="1600" spc="-10" dirty="0">
                <a:latin typeface="Noto Sans CJK JP Regular"/>
                <a:cs typeface="Noto Sans CJK JP Regular"/>
              </a:rPr>
              <a:t>兩</a:t>
            </a:r>
            <a:r>
              <a:rPr sz="1600" dirty="0">
                <a:latin typeface="Noto Sans CJK JP Regular"/>
                <a:cs typeface="Noto Sans CJK JP Regular"/>
              </a:rPr>
              <a:t>下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99435" y="2907410"/>
            <a:ext cx="2771775" cy="504825"/>
          </a:xfrm>
          <a:custGeom>
            <a:avLst/>
            <a:gdLst/>
            <a:ahLst/>
            <a:cxnLst/>
            <a:rect l="l" t="t" r="r" b="b"/>
            <a:pathLst>
              <a:path w="2771775" h="504825">
                <a:moveTo>
                  <a:pt x="0" y="0"/>
                </a:moveTo>
                <a:lnTo>
                  <a:pt x="2771393" y="0"/>
                </a:lnTo>
                <a:lnTo>
                  <a:pt x="2771393" y="504443"/>
                </a:lnTo>
                <a:lnTo>
                  <a:pt x="0" y="504443"/>
                </a:lnTo>
                <a:lnTo>
                  <a:pt x="0" y="0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099435" y="2907410"/>
            <a:ext cx="2771775" cy="504825"/>
          </a:xfrm>
          <a:prstGeom prst="rect">
            <a:avLst/>
          </a:prstGeom>
          <a:ln w="25146">
            <a:solidFill>
              <a:srgbClr val="000000"/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marL="292100">
              <a:lnSpc>
                <a:spcPct val="100000"/>
              </a:lnSpc>
              <a:spcBef>
                <a:spcPts val="965"/>
              </a:spcBef>
            </a:pPr>
            <a:r>
              <a:rPr sz="1600" dirty="0">
                <a:latin typeface="Noto Sans CJK JP Regular"/>
                <a:cs typeface="Noto Sans CJK JP Regular"/>
              </a:rPr>
              <a:t>顏色</a:t>
            </a:r>
            <a:r>
              <a:rPr sz="1600" spc="300" dirty="0">
                <a:latin typeface="Noto Sans CJK JP Regular"/>
                <a:cs typeface="Noto Sans CJK JP Regular"/>
              </a:rPr>
              <a:t>=</a:t>
            </a:r>
            <a:r>
              <a:rPr sz="1600" dirty="0">
                <a:latin typeface="Noto Sans CJK JP Regular"/>
                <a:cs typeface="Noto Sans CJK JP Regular"/>
              </a:rPr>
              <a:t>循線感應器回傳值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787776" y="3824859"/>
            <a:ext cx="3389629" cy="721360"/>
          </a:xfrm>
          <a:custGeom>
            <a:avLst/>
            <a:gdLst/>
            <a:ahLst/>
            <a:cxnLst/>
            <a:rect l="l" t="t" r="r" b="b"/>
            <a:pathLst>
              <a:path w="3389629" h="721360">
                <a:moveTo>
                  <a:pt x="0" y="360425"/>
                </a:moveTo>
                <a:lnTo>
                  <a:pt x="1694688" y="0"/>
                </a:lnTo>
                <a:lnTo>
                  <a:pt x="3389376" y="360425"/>
                </a:lnTo>
                <a:lnTo>
                  <a:pt x="1694688" y="720851"/>
                </a:lnTo>
                <a:lnTo>
                  <a:pt x="0" y="360425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130763" y="4042410"/>
            <a:ext cx="70294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Noto Sans CJK JP Regular"/>
                <a:cs typeface="Noto Sans CJK JP Regular"/>
              </a:rPr>
              <a:t>顏色</a:t>
            </a:r>
            <a:r>
              <a:rPr sz="1600" spc="175" dirty="0">
                <a:latin typeface="Noto Sans CJK JP Regular"/>
                <a:cs typeface="Noto Sans CJK JP Regular"/>
              </a:rPr>
              <a:t>=0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99435" y="2079879"/>
            <a:ext cx="2771775" cy="504190"/>
          </a:xfrm>
          <a:custGeom>
            <a:avLst/>
            <a:gdLst/>
            <a:ahLst/>
            <a:cxnLst/>
            <a:rect l="l" t="t" r="r" b="b"/>
            <a:pathLst>
              <a:path w="2771775" h="504189">
                <a:moveTo>
                  <a:pt x="0" y="0"/>
                </a:moveTo>
                <a:lnTo>
                  <a:pt x="2771393" y="0"/>
                </a:lnTo>
                <a:lnTo>
                  <a:pt x="2771393" y="503681"/>
                </a:lnTo>
                <a:lnTo>
                  <a:pt x="0" y="503681"/>
                </a:lnTo>
                <a:lnTo>
                  <a:pt x="0" y="0"/>
                </a:lnTo>
                <a:close/>
              </a:path>
            </a:pathLst>
          </a:custGeom>
          <a:ln w="251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099435" y="2079879"/>
            <a:ext cx="2771775" cy="504190"/>
          </a:xfrm>
          <a:prstGeom prst="rect">
            <a:avLst/>
          </a:prstGeom>
          <a:ln w="25146">
            <a:solidFill>
              <a:srgbClr val="000000"/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L="842644">
              <a:lnSpc>
                <a:spcPct val="100000"/>
              </a:lnSpc>
              <a:spcBef>
                <a:spcPts val="960"/>
              </a:spcBef>
            </a:pPr>
            <a:r>
              <a:rPr sz="1600" dirty="0">
                <a:latin typeface="Noto Sans CJK JP Regular"/>
                <a:cs typeface="Noto Sans CJK JP Regular"/>
              </a:rPr>
              <a:t>設定顏色</a:t>
            </a:r>
            <a:r>
              <a:rPr sz="1600" spc="175" dirty="0">
                <a:latin typeface="Noto Sans CJK JP Regular"/>
                <a:cs typeface="Noto Sans CJK JP Regular"/>
              </a:rPr>
              <a:t>=0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105530" y="5158359"/>
            <a:ext cx="2772410" cy="504825"/>
          </a:xfrm>
          <a:custGeom>
            <a:avLst/>
            <a:gdLst/>
            <a:ahLst/>
            <a:cxnLst/>
            <a:rect l="l" t="t" r="r" b="b"/>
            <a:pathLst>
              <a:path w="2772410" h="504825">
                <a:moveTo>
                  <a:pt x="0" y="0"/>
                </a:moveTo>
                <a:lnTo>
                  <a:pt x="2772156" y="0"/>
                </a:lnTo>
                <a:lnTo>
                  <a:pt x="2772156" y="504444"/>
                </a:lnTo>
                <a:lnTo>
                  <a:pt x="0" y="504444"/>
                </a:lnTo>
                <a:lnTo>
                  <a:pt x="0" y="0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682110" y="5267959"/>
            <a:ext cx="161734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Noto Sans CJK JP Regular"/>
                <a:cs typeface="Noto Sans CJK JP Regular"/>
              </a:rPr>
              <a:t>三色</a:t>
            </a:r>
            <a:r>
              <a:rPr sz="1600" spc="-60" dirty="0">
                <a:latin typeface="Noto Sans CJK JP Regular"/>
                <a:cs typeface="Noto Sans CJK JP Regular"/>
              </a:rPr>
              <a:t>L</a:t>
            </a:r>
            <a:r>
              <a:rPr sz="1600" spc="-55" dirty="0">
                <a:latin typeface="Noto Sans CJK JP Regular"/>
                <a:cs typeface="Noto Sans CJK JP Regular"/>
              </a:rPr>
              <a:t>E</a:t>
            </a:r>
            <a:r>
              <a:rPr sz="1600" spc="114" dirty="0">
                <a:latin typeface="Noto Sans CJK JP Regular"/>
                <a:cs typeface="Noto Sans CJK JP Regular"/>
              </a:rPr>
              <a:t>D</a:t>
            </a:r>
            <a:r>
              <a:rPr sz="1600" dirty="0">
                <a:latin typeface="Noto Sans CJK JP Regular"/>
                <a:cs typeface="Noto Sans CJK JP Regular"/>
              </a:rPr>
              <a:t>燈亮藍光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290059" y="1733550"/>
            <a:ext cx="307086" cy="519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43603" y="1754504"/>
            <a:ext cx="0" cy="300990"/>
          </a:xfrm>
          <a:custGeom>
            <a:avLst/>
            <a:gdLst/>
            <a:ahLst/>
            <a:cxnLst/>
            <a:rect l="l" t="t" r="r" b="b"/>
            <a:pathLst>
              <a:path h="300989">
                <a:moveTo>
                  <a:pt x="0" y="0"/>
                </a:moveTo>
                <a:lnTo>
                  <a:pt x="0" y="300545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99153" y="1978850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10634" y="2562605"/>
            <a:ext cx="307086" cy="518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64177" y="2583560"/>
            <a:ext cx="0" cy="299085"/>
          </a:xfrm>
          <a:custGeom>
            <a:avLst/>
            <a:gdLst/>
            <a:ahLst/>
            <a:cxnLst/>
            <a:rect l="l" t="t" r="r" b="b"/>
            <a:pathLst>
              <a:path h="299085">
                <a:moveTo>
                  <a:pt x="0" y="0"/>
                </a:moveTo>
                <a:lnTo>
                  <a:pt x="0" y="298958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19727" y="2806319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28159" y="3390900"/>
            <a:ext cx="307086" cy="6073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81893" y="3411854"/>
            <a:ext cx="3175" cy="387985"/>
          </a:xfrm>
          <a:custGeom>
            <a:avLst/>
            <a:gdLst/>
            <a:ahLst/>
            <a:cxnLst/>
            <a:rect l="l" t="t" r="r" b="b"/>
            <a:pathLst>
              <a:path w="3175" h="387985">
                <a:moveTo>
                  <a:pt x="2984" y="0"/>
                </a:moveTo>
                <a:lnTo>
                  <a:pt x="0" y="387858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38027" y="3723170"/>
            <a:ext cx="88900" cy="76835"/>
          </a:xfrm>
          <a:custGeom>
            <a:avLst/>
            <a:gdLst/>
            <a:ahLst/>
            <a:cxnLst/>
            <a:rect l="l" t="t" r="r" b="b"/>
            <a:pathLst>
              <a:path w="88900" h="76835">
                <a:moveTo>
                  <a:pt x="0" y="0"/>
                </a:moveTo>
                <a:lnTo>
                  <a:pt x="43865" y="76542"/>
                </a:lnTo>
                <a:lnTo>
                  <a:pt x="88900" y="685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29684" y="4539234"/>
            <a:ext cx="307848" cy="7924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74083" y="4560951"/>
            <a:ext cx="9525" cy="572135"/>
          </a:xfrm>
          <a:custGeom>
            <a:avLst/>
            <a:gdLst/>
            <a:ahLst/>
            <a:cxnLst/>
            <a:rect l="l" t="t" r="r" b="b"/>
            <a:pathLst>
              <a:path w="9525" h="572135">
                <a:moveTo>
                  <a:pt x="0" y="0"/>
                </a:moveTo>
                <a:lnTo>
                  <a:pt x="9131" y="572008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37557" y="5056060"/>
            <a:ext cx="88900" cy="77470"/>
          </a:xfrm>
          <a:custGeom>
            <a:avLst/>
            <a:gdLst/>
            <a:ahLst/>
            <a:cxnLst/>
            <a:rect l="l" t="t" r="r" b="b"/>
            <a:pathLst>
              <a:path w="88900" h="77470">
                <a:moveTo>
                  <a:pt x="88887" y="0"/>
                </a:moveTo>
                <a:lnTo>
                  <a:pt x="45656" y="76898"/>
                </a:lnTo>
                <a:lnTo>
                  <a:pt x="0" y="1409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332644" y="244728"/>
            <a:ext cx="8281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範例</a:t>
            </a:r>
            <a:r>
              <a:rPr sz="3600" spc="-180" dirty="0"/>
              <a:t>:</a:t>
            </a:r>
            <a:r>
              <a:rPr sz="3600" dirty="0"/>
              <a:t>當感測器回傳值等於</a:t>
            </a:r>
            <a:r>
              <a:rPr sz="3600" spc="85" dirty="0"/>
              <a:t>0</a:t>
            </a:r>
            <a:r>
              <a:rPr sz="3600" dirty="0"/>
              <a:t>亮藍</a:t>
            </a:r>
            <a:r>
              <a:rPr sz="3600" spc="890" dirty="0"/>
              <a:t>光</a:t>
            </a:r>
            <a:r>
              <a:rPr sz="3600" dirty="0"/>
              <a:t>流程圖</a:t>
            </a:r>
            <a:endParaRPr sz="3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4640" y="6380405"/>
            <a:ext cx="134620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</a:rPr>
              <a:t>9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22682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30" h="108585">
                <a:moveTo>
                  <a:pt x="0" y="108191"/>
                </a:moveTo>
                <a:lnTo>
                  <a:pt x="2957322" y="108191"/>
                </a:lnTo>
                <a:lnTo>
                  <a:pt x="2957322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322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5405" y="6122682"/>
            <a:ext cx="3228975" cy="108585"/>
          </a:xfrm>
          <a:custGeom>
            <a:avLst/>
            <a:gdLst/>
            <a:ahLst/>
            <a:cxnLst/>
            <a:rect l="l" t="t" r="r" b="b"/>
            <a:pathLst>
              <a:path w="3228975" h="108585">
                <a:moveTo>
                  <a:pt x="0" y="108191"/>
                </a:moveTo>
                <a:lnTo>
                  <a:pt x="3228594" y="108191"/>
                </a:lnTo>
                <a:lnTo>
                  <a:pt x="3228594" y="0"/>
                </a:lnTo>
                <a:lnTo>
                  <a:pt x="0" y="0"/>
                </a:lnTo>
                <a:lnTo>
                  <a:pt x="0" y="108191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304" y="6348221"/>
            <a:ext cx="364998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6356603"/>
            <a:ext cx="363474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73829" y="387603"/>
            <a:ext cx="67970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範例</a:t>
            </a:r>
            <a:r>
              <a:rPr sz="3600" spc="-180" dirty="0"/>
              <a:t>:</a:t>
            </a:r>
            <a:r>
              <a:rPr sz="3600" dirty="0"/>
              <a:t>當感測器回傳值等於</a:t>
            </a:r>
            <a:r>
              <a:rPr sz="3600" spc="85" dirty="0"/>
              <a:t>0</a:t>
            </a:r>
            <a:r>
              <a:rPr sz="3600" dirty="0"/>
              <a:t>亮藍光</a:t>
            </a:r>
            <a:endParaRPr sz="3600"/>
          </a:p>
        </p:txBody>
      </p:sp>
      <p:sp>
        <p:nvSpPr>
          <p:cNvPr id="10" name="object 10"/>
          <p:cNvSpPr/>
          <p:nvPr/>
        </p:nvSpPr>
        <p:spPr>
          <a:xfrm>
            <a:off x="1661922" y="1520952"/>
            <a:ext cx="6073889" cy="3582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886</Words>
  <Application>Microsoft Office PowerPoint</Application>
  <PresentationFormat>如螢幕大小 (4:3)</PresentationFormat>
  <Paragraphs>340</Paragraphs>
  <Slides>62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62</vt:i4>
      </vt:variant>
    </vt:vector>
  </HeadingPairs>
  <TitlesOfParts>
    <vt:vector size="69" baseType="lpstr">
      <vt:lpstr>Noto Sans CJK JP Regular</vt:lpstr>
      <vt:lpstr>新細明體</vt:lpstr>
      <vt:lpstr>Arial</vt:lpstr>
      <vt:lpstr>Calibri</vt:lpstr>
      <vt:lpstr>Times New Roman</vt:lpstr>
      <vt:lpstr>Wingdings</vt:lpstr>
      <vt:lpstr>Office Theme</vt:lpstr>
      <vt:lpstr>PowerPoint 簡報</vt:lpstr>
      <vt:lpstr>巡線感應器介紹</vt:lpstr>
      <vt:lpstr>巡線感應器</vt:lpstr>
      <vt:lpstr>巡線感應器的原理</vt:lpstr>
      <vt:lpstr>巡線感測器數值說明</vt:lpstr>
      <vt:lpstr>方塊說明</vt:lpstr>
      <vt:lpstr>範例:巡線感測器數值</vt:lpstr>
      <vt:lpstr>範例:當感測器回傳值等於0亮藍光流程圖</vt:lpstr>
      <vt:lpstr>範例:當感測器回傳值等於0亮藍光</vt:lpstr>
      <vt:lpstr>馬達教學與操作</vt:lpstr>
      <vt:lpstr>程式介紹</vt:lpstr>
      <vt:lpstr>馬達簡單測試再加上指令使用，來 控制車子馬達速度跟方向。</vt:lpstr>
      <vt:lpstr>測試1</vt:lpstr>
      <vt:lpstr>PowerPoint 簡報</vt:lpstr>
      <vt:lpstr>PowerPoint 簡報</vt:lpstr>
      <vt:lpstr>PowerPoint 簡報</vt:lpstr>
      <vt:lpstr>示範：循線感應車</vt:lpstr>
      <vt:lpstr>練習：為什麼mbot會 跑出線外?想一下 要怎麼讓mbot能 夠都走在線上?</vt:lpstr>
      <vt:lpstr>超音波感應器介紹</vt:lpstr>
      <vt:lpstr>光線感測器介紹</vt:lpstr>
      <vt:lpstr>紅外線感應器介紹</vt:lpstr>
      <vt:lpstr>蜂鳴器介紹</vt:lpstr>
      <vt:lpstr>按鈕介紹</vt:lpstr>
      <vt:lpstr>三色LED介紹</vt:lpstr>
      <vt:lpstr>2.4G無線遙控</vt:lpstr>
      <vt:lpstr>PowerPoint 簡報</vt:lpstr>
      <vt:lpstr>mbot相關積木說明-播放音調</vt:lpstr>
      <vt:lpstr>方塊說明</vt:lpstr>
      <vt:lpstr>範例:蜂鳴器測試</vt:lpstr>
      <vt:lpstr>PowerPoint 簡報</vt:lpstr>
      <vt:lpstr>練習:使用按鈕讓蜂鳴器發出聲音，並執行閃爍2次</vt:lpstr>
      <vt:lpstr>怎麼讓LED閃爍2次?</vt:lpstr>
      <vt:lpstr>怎麼用按鈕讓蜂鳴器發出聲音?</vt:lpstr>
      <vt:lpstr>練習:使用剛才練習，按鈕讓蜂鳴器發出聲音，並 執行閃爍2次</vt:lpstr>
      <vt:lpstr>練習:使用剛才練習，按鈕讓蜂鳴器發出聲音 ，並執行閃爍2次</vt:lpstr>
      <vt:lpstr>試題:使用按鈕控制LED和蜂鳴器</vt:lpstr>
      <vt:lpstr>試題:使用按鈕控制LED和蜂鳴器</vt:lpstr>
      <vt:lpstr>PowerPoint 簡報</vt:lpstr>
      <vt:lpstr>超音波感應器</vt:lpstr>
      <vt:lpstr>mbot相關積木說明-超音波</vt:lpstr>
      <vt:lpstr>方塊說明</vt:lpstr>
      <vt:lpstr>範例:超音波感測器數值 流程圖</vt:lpstr>
      <vt:lpstr>範例:超音波感測器數值</vt:lpstr>
      <vt:lpstr>超音波感測器的三種常用方法</vt:lpstr>
      <vt:lpstr>機器人偵測到障礙物自動停止</vt:lpstr>
      <vt:lpstr>程式說明</vt:lpstr>
      <vt:lpstr>練習:偵測到障礙物機器人停止並發出警鈴聲</vt:lpstr>
      <vt:lpstr>練習：距離與聲音頻率的關係</vt:lpstr>
      <vt:lpstr>2.4G無線遙控教學與操作</vt:lpstr>
      <vt:lpstr>安裝說明</vt:lpstr>
      <vt:lpstr>首先我們先連結序列端</vt:lpstr>
      <vt:lpstr>步驟二</vt:lpstr>
      <vt:lpstr>將2.4g模組裝上，裝好後啟動就會像右圖，LED燈有閃爍動作</vt:lpstr>
      <vt:lpstr>步驟四</vt:lpstr>
      <vt:lpstr>PowerPoint 簡報</vt:lpstr>
      <vt:lpstr>方塊說明</vt:lpstr>
      <vt:lpstr>練習：藍芽2.4G控制移動</vt:lpstr>
      <vt:lpstr>紅外線教學與操作</vt:lpstr>
      <vt:lpstr>範例:紅外線遙控LED 流程圖</vt:lpstr>
      <vt:lpstr>範例：紅外線遙控LED</vt:lpstr>
      <vt:lpstr>範例:紅外線遙控馬達 流程圖</vt:lpstr>
      <vt:lpstr>練習：紅外線遙控馬達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RGB：0,158,259</dc:title>
  <dc:creator>Guo Baocheng</dc:creator>
  <cp:lastModifiedBy>user</cp:lastModifiedBy>
  <cp:revision>3</cp:revision>
  <cp:lastPrinted>2018-02-14T00:21:43Z</cp:lastPrinted>
  <dcterms:created xsi:type="dcterms:W3CDTF">2018-02-14T00:18:15Z</dcterms:created>
  <dcterms:modified xsi:type="dcterms:W3CDTF">2018-02-14T00:43:31Z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2018-02-08T00:00:00Z</vt:filetime>
  </property>
  <property fmtid="{D5CDD505-2E9C-101B-9397-08002B2CF9AE}" pid="3" name="Creator">
    <vt:lpwstr>Acrobat PDFMaker 11 for PowerPoint</vt:lpwstr>
  </property>
  <property fmtid="{D5CDD505-2E9C-101B-9397-08002B2CF9AE}" pid="4" name="LastSaved">
    <vt:filetime>2018-02-14T00:00:00Z</vt:filetime>
  </property>
</Properties>
</file>