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8"/>
  </p:notesMasterIdLst>
  <p:sldIdLst>
    <p:sldId id="269" r:id="rId2"/>
    <p:sldId id="350" r:id="rId3"/>
    <p:sldId id="351" r:id="rId4"/>
    <p:sldId id="352" r:id="rId5"/>
    <p:sldId id="391" r:id="rId6"/>
    <p:sldId id="354" r:id="rId7"/>
    <p:sldId id="355" r:id="rId8"/>
    <p:sldId id="356" r:id="rId9"/>
    <p:sldId id="357" r:id="rId10"/>
    <p:sldId id="358" r:id="rId11"/>
    <p:sldId id="359" r:id="rId12"/>
    <p:sldId id="360" r:id="rId13"/>
    <p:sldId id="361" r:id="rId14"/>
    <p:sldId id="362" r:id="rId15"/>
    <p:sldId id="363" r:id="rId16"/>
    <p:sldId id="364" r:id="rId17"/>
    <p:sldId id="365" r:id="rId18"/>
    <p:sldId id="366" r:id="rId19"/>
    <p:sldId id="367" r:id="rId20"/>
    <p:sldId id="368" r:id="rId21"/>
    <p:sldId id="369" r:id="rId22"/>
    <p:sldId id="370" r:id="rId23"/>
    <p:sldId id="371" r:id="rId24"/>
    <p:sldId id="372" r:id="rId25"/>
    <p:sldId id="373" r:id="rId26"/>
    <p:sldId id="375" r:id="rId27"/>
    <p:sldId id="378" r:id="rId28"/>
    <p:sldId id="395" r:id="rId29"/>
    <p:sldId id="396" r:id="rId30"/>
    <p:sldId id="397" r:id="rId31"/>
    <p:sldId id="382" r:id="rId32"/>
    <p:sldId id="383" r:id="rId33"/>
    <p:sldId id="384" r:id="rId34"/>
    <p:sldId id="385" r:id="rId35"/>
    <p:sldId id="387" r:id="rId36"/>
    <p:sldId id="388" r:id="rId3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66"/>
    <a:srgbClr val="FDE899"/>
    <a:srgbClr val="FEF4CE"/>
    <a:srgbClr val="FFCC00"/>
    <a:srgbClr val="CC0000"/>
    <a:srgbClr val="009900"/>
    <a:srgbClr val="F2A10E"/>
    <a:srgbClr val="00CC0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0245" autoAdjust="0"/>
    <p:restoredTop sz="99768" autoAdjust="0"/>
  </p:normalViewPr>
  <p:slideViewPr>
    <p:cSldViewPr snapToGrid="0">
      <p:cViewPr varScale="1">
        <p:scale>
          <a:sx n="60" d="100"/>
          <a:sy n="60" d="100"/>
        </p:scale>
        <p:origin x="10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slide" Target="../slides/slide13.xml"/><Relationship Id="rId1" Type="http://schemas.openxmlformats.org/officeDocument/2006/relationships/slide" Target="../slides/slide12.xml"/><Relationship Id="rId4" Type="http://schemas.openxmlformats.org/officeDocument/2006/relationships/slide" Target="../slides/slide1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DBF1DF-591C-4F71-9BDF-609902F34B18}" type="doc">
      <dgm:prSet loTypeId="urn:microsoft.com/office/officeart/2005/8/layout/default" loCatId="list" qsTypeId="urn:microsoft.com/office/officeart/2005/8/quickstyle/simple5" qsCatId="simple" csTypeId="urn:microsoft.com/office/officeart/2005/8/colors/accent5_4" csCatId="accent5" phldr="1"/>
      <dgm:spPr/>
      <dgm:t>
        <a:bodyPr/>
        <a:lstStyle/>
        <a:p>
          <a:endParaRPr lang="zh-TW" altLang="en-US"/>
        </a:p>
      </dgm:t>
    </dgm:pt>
    <dgm:pt modelId="{F3A99725-17A6-4372-92C8-473E92C6F9E6}">
      <dgm:prSet phldrT="[文字]" custT="1"/>
      <dgm:spPr>
        <a:solidFill>
          <a:srgbClr val="F2A10E"/>
        </a:solidFill>
      </dgm:spPr>
      <dgm:t>
        <a:bodyPr/>
        <a:lstStyle/>
        <a:p>
          <a:r>
            <a:rPr lang="zh-TW" altLang="en-US" sz="4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rPr>
            <a:t>細菌</a:t>
          </a:r>
          <a:endParaRPr lang="zh-TW" altLang="en-US" sz="4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文鼎標楷注音" panose="020B0602010101010101" pitchFamily="34" charset="-120"/>
            <a:ea typeface="文鼎標楷注音" panose="020B0602010101010101" pitchFamily="34" charset="-12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5FD5B0EE-83CC-4125-B338-702AA94686C8}" type="parTrans" cxnId="{E070919D-1DA5-469C-819B-07E0423561ED}">
      <dgm:prSet/>
      <dgm:spPr/>
      <dgm:t>
        <a:bodyPr/>
        <a:lstStyle/>
        <a:p>
          <a:endParaRPr lang="zh-TW" altLang="en-US">
            <a:latin typeface="華康酒桶體" panose="020B0A09000000000000" pitchFamily="49" charset="-120"/>
            <a:ea typeface="華康酒桶體" panose="020B0A09000000000000" pitchFamily="49" charset="-120"/>
          </a:endParaRPr>
        </a:p>
      </dgm:t>
    </dgm:pt>
    <dgm:pt modelId="{D08A879A-932E-4D71-977C-B80FADB4F22D}" type="sibTrans" cxnId="{E070919D-1DA5-469C-819B-07E0423561ED}">
      <dgm:prSet/>
      <dgm:spPr/>
      <dgm:t>
        <a:bodyPr/>
        <a:lstStyle/>
        <a:p>
          <a:endParaRPr lang="zh-TW" altLang="en-US">
            <a:latin typeface="華康酒桶體" panose="020B0A09000000000000" pitchFamily="49" charset="-120"/>
            <a:ea typeface="華康酒桶體" panose="020B0A09000000000000" pitchFamily="49" charset="-120"/>
          </a:endParaRPr>
        </a:p>
      </dgm:t>
    </dgm:pt>
    <dgm:pt modelId="{BB3AAE2F-7ACA-4348-9E84-8C89824AD840}">
      <dgm:prSet phldrT="[文字]" custT="1"/>
      <dgm:spPr>
        <a:solidFill>
          <a:srgbClr val="FFCC00"/>
        </a:solidFill>
      </dgm:spPr>
      <dgm:t>
        <a:bodyPr/>
        <a:lstStyle/>
        <a:p>
          <a:r>
            <a:rPr lang="zh-TW" altLang="en-US" sz="4600" b="1" spc="-300" dirty="0" smtClean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文鼎標楷注音" panose="020B0602010101010101" pitchFamily="34" charset="-120"/>
              <a:ea typeface="文鼎標楷注音" panose="020B0602010101010101" pitchFamily="34" charset="-120"/>
            </a:rPr>
            <a:t>病毒</a:t>
          </a:r>
          <a:endParaRPr lang="zh-TW" altLang="en-US" sz="4600" b="1" spc="-300" dirty="0">
            <a:solidFill>
              <a:schemeClr val="tx1">
                <a:lumMod val="65000"/>
                <a:lumOff val="35000"/>
              </a:schemeClr>
            </a:solidFill>
            <a:effectLst/>
            <a:latin typeface="文鼎標楷注音" panose="020B0602010101010101" pitchFamily="34" charset="-120"/>
            <a:ea typeface="文鼎標楷注音" panose="020B0602010101010101" pitchFamily="34" charset="-12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9F5F9216-05EE-476C-BA62-D147A572BE96}" type="parTrans" cxnId="{C0973729-8523-4829-97A8-98B692DE5B03}">
      <dgm:prSet/>
      <dgm:spPr/>
      <dgm:t>
        <a:bodyPr/>
        <a:lstStyle/>
        <a:p>
          <a:endParaRPr lang="zh-TW" altLang="en-US">
            <a:latin typeface="華康酒桶體" panose="020B0A09000000000000" pitchFamily="49" charset="-120"/>
            <a:ea typeface="華康酒桶體" panose="020B0A09000000000000" pitchFamily="49" charset="-120"/>
          </a:endParaRPr>
        </a:p>
      </dgm:t>
    </dgm:pt>
    <dgm:pt modelId="{9D69A913-407C-41EE-9C96-3864DCC1067F}" type="sibTrans" cxnId="{C0973729-8523-4829-97A8-98B692DE5B03}">
      <dgm:prSet/>
      <dgm:spPr/>
      <dgm:t>
        <a:bodyPr/>
        <a:lstStyle/>
        <a:p>
          <a:endParaRPr lang="zh-TW" altLang="en-US">
            <a:latin typeface="華康酒桶體" panose="020B0A09000000000000" pitchFamily="49" charset="-120"/>
            <a:ea typeface="華康酒桶體" panose="020B0A09000000000000" pitchFamily="49" charset="-120"/>
          </a:endParaRPr>
        </a:p>
      </dgm:t>
    </dgm:pt>
    <dgm:pt modelId="{79ED1EB8-F456-4982-BA01-32EF397E11F6}">
      <dgm:prSet phldrT="[文字]" custT="1"/>
      <dgm:spPr>
        <a:solidFill>
          <a:srgbClr val="FFCC00"/>
        </a:solidFill>
      </dgm:spPr>
      <dgm:t>
        <a:bodyPr/>
        <a:lstStyle/>
        <a:p>
          <a:r>
            <a:rPr lang="zh-TW" altLang="en-US" sz="46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rPr>
            <a:t>寄生蟲</a:t>
          </a:r>
          <a:endParaRPr lang="zh-TW" altLang="en-US" sz="4600" b="1" spc="-300" dirty="0">
            <a:solidFill>
              <a:schemeClr val="tx1">
                <a:lumMod val="65000"/>
                <a:lumOff val="35000"/>
              </a:schemeClr>
            </a:solidFill>
            <a:latin typeface="文鼎標楷注音" panose="020B0602010101010101" pitchFamily="34" charset="-120"/>
            <a:ea typeface="文鼎標楷注音" panose="020B0602010101010101" pitchFamily="34" charset="-12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C957D315-C5A5-4542-958F-8BA846B0BAE1}" type="parTrans" cxnId="{6BABA951-0590-4D80-A68D-1888A2F18294}">
      <dgm:prSet/>
      <dgm:spPr/>
      <dgm:t>
        <a:bodyPr/>
        <a:lstStyle/>
        <a:p>
          <a:endParaRPr lang="zh-TW" altLang="en-US">
            <a:latin typeface="華康酒桶體" panose="020B0A09000000000000" pitchFamily="49" charset="-120"/>
            <a:ea typeface="華康酒桶體" panose="020B0A09000000000000" pitchFamily="49" charset="-120"/>
          </a:endParaRPr>
        </a:p>
      </dgm:t>
    </dgm:pt>
    <dgm:pt modelId="{2C38F467-5113-4FB4-B884-0DBE7001F0A5}" type="sibTrans" cxnId="{6BABA951-0590-4D80-A68D-1888A2F18294}">
      <dgm:prSet/>
      <dgm:spPr/>
      <dgm:t>
        <a:bodyPr/>
        <a:lstStyle/>
        <a:p>
          <a:endParaRPr lang="zh-TW" altLang="en-US">
            <a:latin typeface="華康酒桶體" panose="020B0A09000000000000" pitchFamily="49" charset="-120"/>
            <a:ea typeface="華康酒桶體" panose="020B0A09000000000000" pitchFamily="49" charset="-120"/>
          </a:endParaRPr>
        </a:p>
      </dgm:t>
    </dgm:pt>
    <dgm:pt modelId="{66883084-1BA8-477B-A115-84E09ABEFA09}">
      <dgm:prSet phldrT="[文字]" custT="1"/>
      <dgm:spPr>
        <a:solidFill>
          <a:srgbClr val="F2A10E"/>
        </a:solidFill>
      </dgm:spPr>
      <dgm:t>
        <a:bodyPr/>
        <a:lstStyle/>
        <a:p>
          <a:r>
            <a:rPr lang="zh-TW" altLang="en-US" sz="4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rPr>
            <a:t>毒素</a:t>
          </a:r>
          <a:endParaRPr lang="zh-TW" altLang="en-US" sz="4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文鼎標楷注音" panose="020B0602010101010101" pitchFamily="34" charset="-120"/>
            <a:ea typeface="文鼎標楷注音" panose="020B0602010101010101" pitchFamily="34" charset="-12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2F7A8D79-F9CA-41A3-AC3F-E66AE395D688}" type="parTrans" cxnId="{DCCB1987-87CE-4DE8-8667-BAD92653C101}">
      <dgm:prSet/>
      <dgm:spPr/>
      <dgm:t>
        <a:bodyPr/>
        <a:lstStyle/>
        <a:p>
          <a:endParaRPr lang="zh-TW" altLang="en-US">
            <a:latin typeface="華康酒桶體" panose="020B0A09000000000000" pitchFamily="49" charset="-120"/>
            <a:ea typeface="華康酒桶體" panose="020B0A09000000000000" pitchFamily="49" charset="-120"/>
          </a:endParaRPr>
        </a:p>
      </dgm:t>
    </dgm:pt>
    <dgm:pt modelId="{BD793C3E-413A-4117-B37D-5B51EACAD9F1}" type="sibTrans" cxnId="{DCCB1987-87CE-4DE8-8667-BAD92653C101}">
      <dgm:prSet/>
      <dgm:spPr/>
      <dgm:t>
        <a:bodyPr/>
        <a:lstStyle/>
        <a:p>
          <a:endParaRPr lang="zh-TW" altLang="en-US">
            <a:latin typeface="華康酒桶體" panose="020B0A09000000000000" pitchFamily="49" charset="-120"/>
            <a:ea typeface="華康酒桶體" panose="020B0A09000000000000" pitchFamily="49" charset="-120"/>
          </a:endParaRPr>
        </a:p>
      </dgm:t>
    </dgm:pt>
    <dgm:pt modelId="{AE8709DC-193C-46E1-8F87-9BAE0E7EA853}" type="pres">
      <dgm:prSet presAssocID="{30DBF1DF-591C-4F71-9BDF-609902F34B1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F319EE7-C7A9-4772-898F-2A08358B0A81}" type="pres">
      <dgm:prSet presAssocID="{F3A99725-17A6-4372-92C8-473E92C6F9E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02F0017-39E7-454F-BB3E-F883CE82EAEB}" type="pres">
      <dgm:prSet presAssocID="{D08A879A-932E-4D71-977C-B80FADB4F22D}" presName="sibTrans" presStyleCnt="0"/>
      <dgm:spPr/>
    </dgm:pt>
    <dgm:pt modelId="{DB61F0D4-0058-4C3E-B814-FEB50744BEA5}" type="pres">
      <dgm:prSet presAssocID="{BB3AAE2F-7ACA-4348-9E84-8C89824AD84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49DB3DE-79CA-4FD3-8B8D-1C7D604F93AC}" type="pres">
      <dgm:prSet presAssocID="{9D69A913-407C-41EE-9C96-3864DCC1067F}" presName="sibTrans" presStyleCnt="0"/>
      <dgm:spPr/>
    </dgm:pt>
    <dgm:pt modelId="{6225DAEC-32E2-48C1-9EF8-E9DE4197C597}" type="pres">
      <dgm:prSet presAssocID="{79ED1EB8-F456-4982-BA01-32EF397E11F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956214C-0A07-4D39-9A02-4788BE45EB8B}" type="pres">
      <dgm:prSet presAssocID="{2C38F467-5113-4FB4-B884-0DBE7001F0A5}" presName="sibTrans" presStyleCnt="0"/>
      <dgm:spPr/>
    </dgm:pt>
    <dgm:pt modelId="{27EC547B-2537-46DC-AD20-5F7E655D5F63}" type="pres">
      <dgm:prSet presAssocID="{66883084-1BA8-477B-A115-84E09ABEFA0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9B4C8E9-2258-45A3-983F-31A0E59EF99C}" type="presOf" srcId="{BB3AAE2F-7ACA-4348-9E84-8C89824AD840}" destId="{DB61F0D4-0058-4C3E-B814-FEB50744BEA5}" srcOrd="0" destOrd="0" presId="urn:microsoft.com/office/officeart/2005/8/layout/default"/>
    <dgm:cxn modelId="{DCCB1987-87CE-4DE8-8667-BAD92653C101}" srcId="{30DBF1DF-591C-4F71-9BDF-609902F34B18}" destId="{66883084-1BA8-477B-A115-84E09ABEFA09}" srcOrd="3" destOrd="0" parTransId="{2F7A8D79-F9CA-41A3-AC3F-E66AE395D688}" sibTransId="{BD793C3E-413A-4117-B37D-5B51EACAD9F1}"/>
    <dgm:cxn modelId="{A5BF00E0-52ED-4E88-B013-067EBC7A2E3E}" type="presOf" srcId="{79ED1EB8-F456-4982-BA01-32EF397E11F6}" destId="{6225DAEC-32E2-48C1-9EF8-E9DE4197C597}" srcOrd="0" destOrd="0" presId="urn:microsoft.com/office/officeart/2005/8/layout/default"/>
    <dgm:cxn modelId="{505BAD2D-CAFE-4A15-BBFA-748023889960}" type="presOf" srcId="{F3A99725-17A6-4372-92C8-473E92C6F9E6}" destId="{6F319EE7-C7A9-4772-898F-2A08358B0A81}" srcOrd="0" destOrd="0" presId="urn:microsoft.com/office/officeart/2005/8/layout/default"/>
    <dgm:cxn modelId="{E070919D-1DA5-469C-819B-07E0423561ED}" srcId="{30DBF1DF-591C-4F71-9BDF-609902F34B18}" destId="{F3A99725-17A6-4372-92C8-473E92C6F9E6}" srcOrd="0" destOrd="0" parTransId="{5FD5B0EE-83CC-4125-B338-702AA94686C8}" sibTransId="{D08A879A-932E-4D71-977C-B80FADB4F22D}"/>
    <dgm:cxn modelId="{C0973729-8523-4829-97A8-98B692DE5B03}" srcId="{30DBF1DF-591C-4F71-9BDF-609902F34B18}" destId="{BB3AAE2F-7ACA-4348-9E84-8C89824AD840}" srcOrd="1" destOrd="0" parTransId="{9F5F9216-05EE-476C-BA62-D147A572BE96}" sibTransId="{9D69A913-407C-41EE-9C96-3864DCC1067F}"/>
    <dgm:cxn modelId="{97258A65-556E-45B5-BE5E-C3244A4661E1}" type="presOf" srcId="{30DBF1DF-591C-4F71-9BDF-609902F34B18}" destId="{AE8709DC-193C-46E1-8F87-9BAE0E7EA853}" srcOrd="0" destOrd="0" presId="urn:microsoft.com/office/officeart/2005/8/layout/default"/>
    <dgm:cxn modelId="{86CE813B-61BB-4E47-9BD3-7D654F871891}" type="presOf" srcId="{66883084-1BA8-477B-A115-84E09ABEFA09}" destId="{27EC547B-2537-46DC-AD20-5F7E655D5F63}" srcOrd="0" destOrd="0" presId="urn:microsoft.com/office/officeart/2005/8/layout/default"/>
    <dgm:cxn modelId="{6BABA951-0590-4D80-A68D-1888A2F18294}" srcId="{30DBF1DF-591C-4F71-9BDF-609902F34B18}" destId="{79ED1EB8-F456-4982-BA01-32EF397E11F6}" srcOrd="2" destOrd="0" parTransId="{C957D315-C5A5-4542-958F-8BA846B0BAE1}" sibTransId="{2C38F467-5113-4FB4-B884-0DBE7001F0A5}"/>
    <dgm:cxn modelId="{18B6AD63-3C5C-4EB9-9345-137E99B88F6E}" type="presParOf" srcId="{AE8709DC-193C-46E1-8F87-9BAE0E7EA853}" destId="{6F319EE7-C7A9-4772-898F-2A08358B0A81}" srcOrd="0" destOrd="0" presId="urn:microsoft.com/office/officeart/2005/8/layout/default"/>
    <dgm:cxn modelId="{0B4F989E-AAB2-4D57-A4B7-48D4144135C5}" type="presParOf" srcId="{AE8709DC-193C-46E1-8F87-9BAE0E7EA853}" destId="{002F0017-39E7-454F-BB3E-F883CE82EAEB}" srcOrd="1" destOrd="0" presId="urn:microsoft.com/office/officeart/2005/8/layout/default"/>
    <dgm:cxn modelId="{1508DE92-AFC0-43B0-9F18-3EEC3C343350}" type="presParOf" srcId="{AE8709DC-193C-46E1-8F87-9BAE0E7EA853}" destId="{DB61F0D4-0058-4C3E-B814-FEB50744BEA5}" srcOrd="2" destOrd="0" presId="urn:microsoft.com/office/officeart/2005/8/layout/default"/>
    <dgm:cxn modelId="{ADD71F98-738D-452F-916D-A4A471CFF4FD}" type="presParOf" srcId="{AE8709DC-193C-46E1-8F87-9BAE0E7EA853}" destId="{649DB3DE-79CA-4FD3-8B8D-1C7D604F93AC}" srcOrd="3" destOrd="0" presId="urn:microsoft.com/office/officeart/2005/8/layout/default"/>
    <dgm:cxn modelId="{33B53A14-4F15-415A-9946-7A479B0A7DF6}" type="presParOf" srcId="{AE8709DC-193C-46E1-8F87-9BAE0E7EA853}" destId="{6225DAEC-32E2-48C1-9EF8-E9DE4197C597}" srcOrd="4" destOrd="0" presId="urn:microsoft.com/office/officeart/2005/8/layout/default"/>
    <dgm:cxn modelId="{BF6EB27B-94BC-4A94-AD69-35AC41FDACE6}" type="presParOf" srcId="{AE8709DC-193C-46E1-8F87-9BAE0E7EA853}" destId="{7956214C-0A07-4D39-9A02-4788BE45EB8B}" srcOrd="5" destOrd="0" presId="urn:microsoft.com/office/officeart/2005/8/layout/default"/>
    <dgm:cxn modelId="{2B03B815-EEE1-4EE5-8948-B68B7F0AE8B4}" type="presParOf" srcId="{AE8709DC-193C-46E1-8F87-9BAE0E7EA853}" destId="{27EC547B-2537-46DC-AD20-5F7E655D5F63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AC20E5-02F5-404D-BFC0-83FA9298A15D}" type="datetimeFigureOut">
              <a:rPr lang="zh-TW" altLang="en-US" smtClean="0"/>
              <a:t>2016/12/6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D9AD1-5EC0-45D8-AA11-19AAFFCFB8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6282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D9AD1-5EC0-45D8-AA11-19AAFFCFB8AB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3471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D9AD1-5EC0-45D8-AA11-19AAFFCFB8AB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3471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t>2016/12/6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2384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t>2016/12/6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3415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t>2016/12/6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931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t>2016/12/6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5745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t>2016/12/6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6728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t>2016/12/6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9901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t>2016/12/6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8128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t>2016/12/6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3709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t>2016/12/6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9058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t>2016/12/6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4378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B93D-A1BD-4F8C-BEFB-6F27ABA58D88}" type="datetimeFigureOut">
              <a:rPr lang="zh-TW" altLang="en-US" smtClean="0"/>
              <a:t>2016/12/6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CCEC8-EC2A-4E0C-BDB5-0980A957F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7049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EB93D-A1BD-4F8C-BEFB-6F27ABA58D88}" type="datetimeFigureOut">
              <a:rPr lang="zh-TW" altLang="en-US" smtClean="0"/>
              <a:t>2016/12/6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CCEC8-EC2A-4E0C-BDB5-0980A957FD9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681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slide" Target="slide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image" Target="../media/image4.png"/><Relationship Id="rId7" Type="http://schemas.openxmlformats.org/officeDocument/2006/relationships/image" Target="../media/image2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27.jpg"/><Relationship Id="rId4" Type="http://schemas.openxmlformats.org/officeDocument/2006/relationships/image" Target="../media/image1.png"/><Relationship Id="rId9" Type="http://schemas.openxmlformats.org/officeDocument/2006/relationships/image" Target="../media/image3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31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slide" Target="slide11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slide" Target="slide11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9CppbG6QP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.png"/><Relationship Id="rId9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hyperlink" Target="https://www.youtube.com/watch?v=L9CppbG6QPs" TargetMode="Externa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hyperlink" Target="https://www.youtube.com/watch?v=ONkKy68HEIM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.png"/><Relationship Id="rId7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.png"/><Relationship Id="rId9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4.png"/><Relationship Id="rId18" Type="http://schemas.microsoft.com/office/2007/relationships/hdphoto" Target="../media/hdphoto7.wdp"/><Relationship Id="rId3" Type="http://schemas.openxmlformats.org/officeDocument/2006/relationships/image" Target="../media/image4.png"/><Relationship Id="rId7" Type="http://schemas.openxmlformats.org/officeDocument/2006/relationships/image" Target="../media/image61.png"/><Relationship Id="rId12" Type="http://schemas.microsoft.com/office/2007/relationships/hdphoto" Target="../media/hdphoto4.wdp"/><Relationship Id="rId17" Type="http://schemas.openxmlformats.org/officeDocument/2006/relationships/image" Target="../media/image66.png"/><Relationship Id="rId2" Type="http://schemas.openxmlformats.org/officeDocument/2006/relationships/image" Target="../media/image3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5" Type="http://schemas.openxmlformats.org/officeDocument/2006/relationships/image" Target="../media/image65.png"/><Relationship Id="rId10" Type="http://schemas.microsoft.com/office/2007/relationships/hdphoto" Target="../media/hdphoto3.wdp"/><Relationship Id="rId4" Type="http://schemas.openxmlformats.org/officeDocument/2006/relationships/image" Target="../media/image1.png"/><Relationship Id="rId9" Type="http://schemas.openxmlformats.org/officeDocument/2006/relationships/image" Target="../media/image62.png"/><Relationship Id="rId1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hyperlink" Target="https://www.youtube.com/watch?v=L9CppbG6QPs" TargetMode="Externa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2220" y="0"/>
            <a:ext cx="9144000" cy="685800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6002"/>
            <a:ext cx="9144000" cy="617374"/>
          </a:xfrm>
          <a:prstGeom prst="rect">
            <a:avLst/>
          </a:prstGeom>
        </p:spPr>
      </p:pic>
      <p:sp>
        <p:nvSpPr>
          <p:cNvPr id="26" name="文字方塊 25"/>
          <p:cNvSpPr txBox="1"/>
          <p:nvPr/>
        </p:nvSpPr>
        <p:spPr>
          <a:xfrm>
            <a:off x="6908917" y="2279726"/>
            <a:ext cx="2134682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TW" altLang="en-US" sz="9600" b="1" i="1" kern="1500" spc="-300" dirty="0" smtClean="0"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防疫</a:t>
            </a:r>
            <a:endParaRPr lang="zh-TW" altLang="en-US" sz="9600" b="1" i="1" spc="-300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5365866" y="5326779"/>
            <a:ext cx="3520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u="sng" spc="300" dirty="0">
                <a:solidFill>
                  <a:schemeClr val="bg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小</a:t>
            </a:r>
            <a:r>
              <a:rPr lang="zh-TW" altLang="en-US" sz="5400" b="1" u="sng" spc="300" dirty="0" smtClean="0">
                <a:solidFill>
                  <a:schemeClr val="bg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尖兵</a:t>
            </a:r>
            <a:endParaRPr lang="zh-TW" altLang="en-US" sz="5400" b="1" u="sng" spc="300" dirty="0">
              <a:solidFill>
                <a:schemeClr val="bg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7254661" y="298396"/>
            <a:ext cx="1036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u="sng" spc="-300" dirty="0" smtClean="0">
                <a:solidFill>
                  <a:schemeClr val="bg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我是</a:t>
            </a:r>
            <a:endParaRPr lang="zh-TW" altLang="en-US" sz="7200" b="1" u="sng" spc="-300" dirty="0">
              <a:solidFill>
                <a:schemeClr val="bg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30" name="Picture 2" descr="D:\雅婷的資料夾\北教大\食媒性疾病防治教案教師指引手冊\素材\低年級ppt_封面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98" y="915437"/>
            <a:ext cx="6444652" cy="539504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93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5" name="矩形 44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94759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內容版面配置區 3" descr="18.png"/>
          <p:cNvPicPr>
            <a:picLocks noChangeAspect="1"/>
          </p:cNvPicPr>
          <p:nvPr/>
        </p:nvPicPr>
        <p:blipFill rotWithShape="1">
          <a:blip r:embed="rId4"/>
          <a:srcRect t="1" b="581"/>
          <a:stretch/>
        </p:blipFill>
        <p:spPr>
          <a:xfrm>
            <a:off x="2017123" y="4106507"/>
            <a:ext cx="1798053" cy="1637552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7"/>
          <a:stretch/>
        </p:blipFill>
        <p:spPr bwMode="auto">
          <a:xfrm>
            <a:off x="5342244" y="4106507"/>
            <a:ext cx="1815813" cy="1637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標題 1"/>
          <p:cNvSpPr>
            <a:spLocks noGrp="1"/>
          </p:cNvSpPr>
          <p:nvPr>
            <p:ph type="title"/>
          </p:nvPr>
        </p:nvSpPr>
        <p:spPr>
          <a:xfrm>
            <a:off x="755231" y="3577255"/>
            <a:ext cx="1852642" cy="402900"/>
          </a:xfr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zh-TW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肚子</a:t>
            </a:r>
            <a:r>
              <a:rPr lang="zh-TW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痛</a:t>
            </a:r>
          </a:p>
        </p:txBody>
      </p:sp>
      <p:sp>
        <p:nvSpPr>
          <p:cNvPr id="36" name="標題 1"/>
          <p:cNvSpPr txBox="1">
            <a:spLocks/>
          </p:cNvSpPr>
          <p:nvPr/>
        </p:nvSpPr>
        <p:spPr>
          <a:xfrm>
            <a:off x="3483960" y="3577255"/>
            <a:ext cx="1958169" cy="402900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嘔</a:t>
            </a:r>
            <a:r>
              <a:rPr lang="zh-TW" altLang="en-US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  <a:cs typeface="+mn-cs"/>
              </a:rPr>
              <a:t>吐</a:t>
            </a:r>
          </a:p>
        </p:txBody>
      </p:sp>
      <p:sp>
        <p:nvSpPr>
          <p:cNvPr id="37" name="標題 1"/>
          <p:cNvSpPr txBox="1">
            <a:spLocks/>
          </p:cNvSpPr>
          <p:nvPr/>
        </p:nvSpPr>
        <p:spPr>
          <a:xfrm>
            <a:off x="6388669" y="3577256"/>
            <a:ext cx="1955224" cy="402898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900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拉肚子</a:t>
            </a:r>
            <a:endParaRPr lang="zh-TW" altLang="en-US" sz="2900" b="1" spc="-150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sp>
        <p:nvSpPr>
          <p:cNvPr id="38" name="標題 1"/>
          <p:cNvSpPr txBox="1">
            <a:spLocks/>
          </p:cNvSpPr>
          <p:nvPr/>
        </p:nvSpPr>
        <p:spPr>
          <a:xfrm>
            <a:off x="2017123" y="5826362"/>
            <a:ext cx="1798053" cy="402900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發燒</a:t>
            </a:r>
          </a:p>
        </p:txBody>
      </p:sp>
      <p:sp>
        <p:nvSpPr>
          <p:cNvPr id="39" name="標題 1"/>
          <p:cNvSpPr txBox="1">
            <a:spLocks/>
          </p:cNvSpPr>
          <p:nvPr/>
        </p:nvSpPr>
        <p:spPr>
          <a:xfrm>
            <a:off x="5342244" y="5826362"/>
            <a:ext cx="1815813" cy="402900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死亡</a:t>
            </a:r>
            <a:endParaRPr lang="zh-TW" altLang="en-US" sz="2900" b="1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310553" y="231973"/>
            <a:ext cx="9031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i="1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食媒性</a:t>
            </a:r>
            <a:r>
              <a:rPr lang="zh-TW" altLang="en-US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疾病的症狀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endParaRPr lang="zh-TW" altLang="en-US" dirty="0"/>
          </a:p>
        </p:txBody>
      </p:sp>
      <p:pic>
        <p:nvPicPr>
          <p:cNvPr id="46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5176861" y="6276678"/>
            <a:ext cx="43788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1" indent="0">
              <a:buNone/>
            </a:pPr>
            <a:r>
              <a:rPr lang="zh-TW" altLang="en-US" sz="16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圖片來源</a:t>
            </a:r>
            <a:r>
              <a:rPr lang="zh-TW" altLang="en-US" sz="1600" b="1" dirty="0" smtClean="0">
                <a:solidFill>
                  <a:schemeClr val="accent5">
                    <a:lumMod val="75000"/>
                  </a:schemeClr>
                </a:solidFill>
                <a:latin typeface="文鼎圓體L" pitchFamily="34" charset="-120"/>
                <a:ea typeface="文鼎圓體L" pitchFamily="34" charset="-120"/>
              </a:rPr>
              <a:t>：</a:t>
            </a:r>
            <a:r>
              <a:rPr lang="zh-TW" altLang="en-US" sz="16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世界</a:t>
            </a:r>
            <a:r>
              <a:rPr lang="zh-TW" altLang="en-US" sz="16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衛生</a:t>
            </a:r>
            <a:r>
              <a:rPr lang="zh-TW" altLang="en-US" sz="16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組織</a:t>
            </a:r>
            <a:endParaRPr lang="en-US" altLang="zh-TW" sz="1600" b="1" dirty="0" smtClean="0">
              <a:solidFill>
                <a:schemeClr val="accent5">
                  <a:lumMod val="7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400050" lvl="1" indent="0">
              <a:buNone/>
            </a:pPr>
            <a:r>
              <a:rPr lang="en-US" altLang="zh-TW" sz="16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(WHO</a:t>
            </a:r>
            <a:r>
              <a:rPr lang="zh-TW" altLang="en-US" sz="1600" b="1" dirty="0" smtClean="0">
                <a:solidFill>
                  <a:schemeClr val="accent5">
                    <a:lumMod val="75000"/>
                  </a:schemeClr>
                </a:solidFill>
                <a:latin typeface="文鼎圓體L" pitchFamily="34" charset="-120"/>
                <a:ea typeface="文鼎圓體L" pitchFamily="34" charset="-120"/>
              </a:rPr>
              <a:t>：</a:t>
            </a:r>
            <a:r>
              <a:rPr lang="en-US" altLang="zh-TW" sz="16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Five </a:t>
            </a:r>
            <a:r>
              <a:rPr lang="en-US" altLang="zh-TW" sz="16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keys to safer food)</a:t>
            </a:r>
          </a:p>
        </p:txBody>
      </p:sp>
      <p:pic>
        <p:nvPicPr>
          <p:cNvPr id="17" name="內容版面配置區 3" descr="16.png"/>
          <p:cNvPicPr>
            <a:picLocks noChangeAspect="1"/>
          </p:cNvPicPr>
          <p:nvPr/>
        </p:nvPicPr>
        <p:blipFill rotWithShape="1">
          <a:blip r:embed="rId7"/>
          <a:srcRect b="1691"/>
          <a:stretch/>
        </p:blipFill>
        <p:spPr>
          <a:xfrm>
            <a:off x="763267" y="1821788"/>
            <a:ext cx="1823199" cy="1693471"/>
          </a:xfrm>
          <a:prstGeom prst="rect">
            <a:avLst/>
          </a:prstGeom>
        </p:spPr>
      </p:pic>
      <p:pic>
        <p:nvPicPr>
          <p:cNvPr id="21" name="內容版面配置區 3" descr="17.png"/>
          <p:cNvPicPr>
            <a:picLocks noChangeAspect="1"/>
          </p:cNvPicPr>
          <p:nvPr/>
        </p:nvPicPr>
        <p:blipFill rotWithShape="1">
          <a:blip r:embed="rId8"/>
          <a:srcRect t="995" b="2625"/>
          <a:stretch/>
        </p:blipFill>
        <p:spPr>
          <a:xfrm>
            <a:off x="3483960" y="1821788"/>
            <a:ext cx="1958169" cy="1693471"/>
          </a:xfrm>
          <a:prstGeom prst="rect">
            <a:avLst/>
          </a:prstGeom>
        </p:spPr>
      </p:pic>
      <p:pic>
        <p:nvPicPr>
          <p:cNvPr id="32" name="內容版面配置區 3" descr="21.png"/>
          <p:cNvPicPr>
            <a:picLocks noChangeAspect="1"/>
          </p:cNvPicPr>
          <p:nvPr/>
        </p:nvPicPr>
        <p:blipFill rotWithShape="1">
          <a:blip r:embed="rId9"/>
          <a:srcRect b="1955"/>
          <a:stretch/>
        </p:blipFill>
        <p:spPr>
          <a:xfrm>
            <a:off x="6388669" y="1821788"/>
            <a:ext cx="1955223" cy="169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7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57695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1436552" y="727937"/>
            <a:ext cx="6270896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/>
            <a:r>
              <a:rPr lang="zh-TW" altLang="en-US" sz="6600" b="1" i="1" u="sng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病 原</a:t>
            </a:r>
            <a:endParaRPr lang="zh-TW" altLang="en-US" sz="6600" b="1" i="1" u="sng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757707035"/>
              </p:ext>
            </p:extLst>
          </p:nvPr>
        </p:nvGraphicFramePr>
        <p:xfrm>
          <a:off x="1533295" y="197134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向右箭號 1">
            <a:hlinkClick r:id="rId9" action="ppaction://hlinksldjump"/>
          </p:cNvPr>
          <p:cNvSpPr/>
          <p:nvPr/>
        </p:nvSpPr>
        <p:spPr>
          <a:xfrm>
            <a:off x="5834595" y="6459166"/>
            <a:ext cx="410553" cy="165371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6457493" y="6279361"/>
            <a:ext cx="2054199" cy="461665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hlinkClick r:id="rId9" action="ppaction://hlinksldjump"/>
              </a:rPr>
              <a:t>下一章節</a:t>
            </a:r>
            <a:endParaRPr lang="zh-TW" altLang="en-US" sz="2400" b="1" dirty="0">
              <a:solidFill>
                <a:schemeClr val="bg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360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57695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圖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35" y="4020854"/>
            <a:ext cx="2961429" cy="2022902"/>
          </a:xfrm>
          <a:prstGeom prst="rect">
            <a:avLst/>
          </a:prstGeom>
        </p:spPr>
      </p:pic>
      <p:sp>
        <p:nvSpPr>
          <p:cNvPr id="19" name="標題 1"/>
          <p:cNvSpPr txBox="1">
            <a:spLocks/>
          </p:cNvSpPr>
          <p:nvPr/>
        </p:nvSpPr>
        <p:spPr>
          <a:xfrm>
            <a:off x="2747876" y="3423088"/>
            <a:ext cx="3626134" cy="474353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金黃色葡萄球菌</a:t>
            </a:r>
            <a:endParaRPr lang="zh-TW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1416364" y="6232359"/>
            <a:ext cx="2181211" cy="474353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霍亂弧菌</a:t>
            </a:r>
            <a:endParaRPr lang="zh-TW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sp>
        <p:nvSpPr>
          <p:cNvPr id="21" name="標題 1"/>
          <p:cNvSpPr txBox="1">
            <a:spLocks/>
          </p:cNvSpPr>
          <p:nvPr/>
        </p:nvSpPr>
        <p:spPr>
          <a:xfrm>
            <a:off x="4837627" y="6232360"/>
            <a:ext cx="3730696" cy="474353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病原性大腸桿菌</a:t>
            </a:r>
            <a:endParaRPr lang="zh-TW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sp>
        <p:nvSpPr>
          <p:cNvPr id="3" name="文字方塊 2">
            <a:hlinkClick r:id="rId6" action="ppaction://hlinksldjump"/>
          </p:cNvPr>
          <p:cNvSpPr txBox="1"/>
          <p:nvPr/>
        </p:nvSpPr>
        <p:spPr>
          <a:xfrm>
            <a:off x="8507990" y="3677332"/>
            <a:ext cx="424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回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到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病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原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選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單</a:t>
            </a:r>
            <a:endParaRPr lang="zh-TW" altLang="en-US" sz="1600" dirty="0">
              <a:latin typeface="文鼎圓體B" pitchFamily="34" charset="-120"/>
              <a:ea typeface="文鼎圓體B" pitchFamily="34" charset="-120"/>
            </a:endParaRPr>
          </a:p>
        </p:txBody>
      </p:sp>
      <p:sp>
        <p:nvSpPr>
          <p:cNvPr id="4" name="弧形箭號 (上彎) 3">
            <a:hlinkClick r:id="rId6" action="ppaction://hlinksldjump"/>
          </p:cNvPr>
          <p:cNvSpPr/>
          <p:nvPr/>
        </p:nvSpPr>
        <p:spPr>
          <a:xfrm>
            <a:off x="8376449" y="3122676"/>
            <a:ext cx="687409" cy="443748"/>
          </a:xfrm>
          <a:prstGeom prst="curved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1" name="標題 1"/>
          <p:cNvSpPr txBox="1">
            <a:spLocks/>
          </p:cNvSpPr>
          <p:nvPr/>
        </p:nvSpPr>
        <p:spPr>
          <a:xfrm>
            <a:off x="315347" y="277433"/>
            <a:ext cx="8023444" cy="7837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細菌類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117798" y="6043756"/>
            <a:ext cx="31449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</a:t>
            </a:r>
            <a:r>
              <a:rPr lang="en-US" altLang="zh-TW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Centers for Disease</a:t>
            </a:r>
            <a:r>
              <a:rPr lang="zh-TW" altLang="en-US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Control and Prevention, USA.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974467" y="6043756"/>
            <a:ext cx="30266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</a:t>
            </a:r>
            <a:r>
              <a:rPr lang="zh-TW" altLang="zh-TW" sz="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Centers for Disease Control and Prevention, USA.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144937" y="3207644"/>
            <a:ext cx="3510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</a:t>
            </a:r>
            <a:r>
              <a:rPr lang="en-US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Centers for Disease Control and Prevention, USA.</a:t>
            </a:r>
          </a:p>
        </p:txBody>
      </p:sp>
      <p:grpSp>
        <p:nvGrpSpPr>
          <p:cNvPr id="42" name="群組 41"/>
          <p:cNvGrpSpPr/>
          <p:nvPr/>
        </p:nvGrpSpPr>
        <p:grpSpPr>
          <a:xfrm>
            <a:off x="3256252" y="1243130"/>
            <a:ext cx="2635596" cy="2014872"/>
            <a:chOff x="3144937" y="1179521"/>
            <a:chExt cx="2832012" cy="2165029"/>
          </a:xfrm>
        </p:grpSpPr>
        <p:sp>
          <p:nvSpPr>
            <p:cNvPr id="43" name="矩形 42"/>
            <p:cNvSpPr/>
            <p:nvPr/>
          </p:nvSpPr>
          <p:spPr>
            <a:xfrm>
              <a:off x="3144937" y="1179521"/>
              <a:ext cx="2832012" cy="2165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4" name="Picture 2" descr="D:\雅婷的資料夾\食媒性疾病防治教案教師指引手冊\素材\更換圖片\金黃色葡萄球菌.t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0279" y="1233974"/>
              <a:ext cx="2697948" cy="2073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7" name="Picture 3" descr="D:\雅婷的資料夾\食媒性疾病防治教案教師指引手冊\素材\更換圖片\(2)霍亂弧菌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35" y="4020853"/>
            <a:ext cx="2961429" cy="201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D:\雅婷的資料夾\食媒性疾病防治教案教師指引手冊\素材\更換圖片\大腸桿菌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993" y="4020555"/>
            <a:ext cx="2932970" cy="199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07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57695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標題 1"/>
          <p:cNvSpPr txBox="1">
            <a:spLocks/>
          </p:cNvSpPr>
          <p:nvPr/>
        </p:nvSpPr>
        <p:spPr>
          <a:xfrm>
            <a:off x="3107547" y="5359514"/>
            <a:ext cx="2611833" cy="474353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諾羅病毒</a:t>
            </a:r>
            <a:endParaRPr lang="zh-TW" altLang="en-US" sz="3200" b="1" spc="300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pic>
        <p:nvPicPr>
          <p:cNvPr id="31" name="圖片 3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756" y="2540185"/>
            <a:ext cx="3475416" cy="26050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7" name="文字方塊 16">
            <a:hlinkClick r:id="rId6" action="ppaction://hlinksldjump"/>
          </p:cNvPr>
          <p:cNvSpPr txBox="1"/>
          <p:nvPr/>
        </p:nvSpPr>
        <p:spPr>
          <a:xfrm>
            <a:off x="8507990" y="3677332"/>
            <a:ext cx="424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回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到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病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原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選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6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6" action="ppaction://hlinksldjump"/>
              </a:rPr>
              <a:t>單</a:t>
            </a:r>
            <a:endParaRPr lang="zh-TW" altLang="en-US" sz="1600" dirty="0">
              <a:latin typeface="文鼎圓體B" pitchFamily="34" charset="-120"/>
              <a:ea typeface="文鼎圓體B" pitchFamily="34" charset="-120"/>
            </a:endParaRPr>
          </a:p>
        </p:txBody>
      </p:sp>
      <p:sp>
        <p:nvSpPr>
          <p:cNvPr id="18" name="弧形箭號 (上彎) 17">
            <a:hlinkClick r:id="rId6" action="ppaction://hlinksldjump"/>
          </p:cNvPr>
          <p:cNvSpPr/>
          <p:nvPr/>
        </p:nvSpPr>
        <p:spPr>
          <a:xfrm>
            <a:off x="8376449" y="3122676"/>
            <a:ext cx="687409" cy="443748"/>
          </a:xfrm>
          <a:prstGeom prst="curved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9" name="標題 1"/>
          <p:cNvSpPr txBox="1">
            <a:spLocks/>
          </p:cNvSpPr>
          <p:nvPr/>
        </p:nvSpPr>
        <p:spPr>
          <a:xfrm>
            <a:off x="315347" y="372421"/>
            <a:ext cx="8023444" cy="7837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病毒類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672858" y="5104739"/>
            <a:ext cx="37461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 </a:t>
            </a:r>
            <a:r>
              <a:rPr lang="en-US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Centers for </a:t>
            </a:r>
            <a:r>
              <a:rPr lang="en-US" altLang="zh-TW" sz="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Disease</a:t>
            </a:r>
            <a:r>
              <a:rPr lang="zh-TW" altLang="en-US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Control </a:t>
            </a:r>
            <a:r>
              <a:rPr lang="en-US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and Prevention, USA.</a:t>
            </a:r>
            <a:endParaRPr lang="zh-TW" altLang="zh-TW" sz="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2" name="Picture 2" descr="D:\雅婷的資料夾\食媒性疾病防治教案教師指引手冊\素材\更換圖片\(1)諾羅病毒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58" y="2549504"/>
            <a:ext cx="3478314" cy="2595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2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57695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標題 1"/>
          <p:cNvSpPr txBox="1">
            <a:spLocks/>
          </p:cNvSpPr>
          <p:nvPr/>
        </p:nvSpPr>
        <p:spPr>
          <a:xfrm>
            <a:off x="4610436" y="5200161"/>
            <a:ext cx="3146435" cy="474353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弓形</a:t>
            </a:r>
            <a:r>
              <a:rPr lang="zh-TW" altLang="en-US" sz="28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蟲</a:t>
            </a:r>
            <a:r>
              <a:rPr lang="zh-TW" altLang="en-US" sz="28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蟲卵</a:t>
            </a:r>
            <a:endParaRPr lang="zh-TW" altLang="en-US" sz="2800" b="1" spc="300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9" name="文字方塊 18">
            <a:hlinkClick r:id="rId5" action="ppaction://hlinksldjump"/>
          </p:cNvPr>
          <p:cNvSpPr txBox="1"/>
          <p:nvPr/>
        </p:nvSpPr>
        <p:spPr>
          <a:xfrm>
            <a:off x="8507990" y="3677332"/>
            <a:ext cx="424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回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到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病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原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選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單</a:t>
            </a:r>
            <a:endParaRPr lang="zh-TW" altLang="en-US" sz="1600" dirty="0">
              <a:latin typeface="文鼎圓體B" pitchFamily="34" charset="-120"/>
              <a:ea typeface="文鼎圓體B" pitchFamily="34" charset="-120"/>
            </a:endParaRPr>
          </a:p>
        </p:txBody>
      </p:sp>
      <p:sp>
        <p:nvSpPr>
          <p:cNvPr id="20" name="弧形箭號 (上彎) 19">
            <a:hlinkClick r:id="rId5" action="ppaction://hlinksldjump"/>
          </p:cNvPr>
          <p:cNvSpPr/>
          <p:nvPr/>
        </p:nvSpPr>
        <p:spPr>
          <a:xfrm>
            <a:off x="8376449" y="3122676"/>
            <a:ext cx="687409" cy="443748"/>
          </a:xfrm>
          <a:prstGeom prst="curved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2" name="標題 1"/>
          <p:cNvSpPr txBox="1">
            <a:spLocks/>
          </p:cNvSpPr>
          <p:nvPr/>
        </p:nvSpPr>
        <p:spPr>
          <a:xfrm>
            <a:off x="315347" y="277433"/>
            <a:ext cx="8023444" cy="7837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寄生蟲類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1" name="標題 1"/>
          <p:cNvSpPr txBox="1">
            <a:spLocks/>
          </p:cNvSpPr>
          <p:nvPr/>
        </p:nvSpPr>
        <p:spPr>
          <a:xfrm>
            <a:off x="979351" y="5194138"/>
            <a:ext cx="3211494" cy="474353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9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肝吸蟲</a:t>
            </a:r>
            <a:r>
              <a:rPr lang="zh-TW" altLang="en-US" sz="29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蟲卵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27" y="2862164"/>
            <a:ext cx="2944645" cy="19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120727" y="4820564"/>
            <a:ext cx="33779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</a:t>
            </a:r>
            <a:r>
              <a:rPr lang="en-US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Centers for </a:t>
            </a:r>
            <a:r>
              <a:rPr lang="en-US" altLang="zh-TW" sz="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Disease</a:t>
            </a:r>
            <a:r>
              <a:rPr lang="zh-TW" altLang="en-US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Control </a:t>
            </a:r>
            <a:r>
              <a:rPr lang="en-US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and Prevention, USA.</a:t>
            </a:r>
            <a:endParaRPr lang="zh-TW" altLang="zh-TW" sz="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658319" y="4820564"/>
            <a:ext cx="3572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zh-TW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</a:t>
            </a:r>
            <a:r>
              <a:rPr lang="en-US" altLang="zh-TW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Centers for Disease</a:t>
            </a:r>
            <a:r>
              <a:rPr lang="zh-TW" altLang="en-US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Control and Prevention, USA.</a:t>
            </a:r>
            <a:endParaRPr lang="zh-TW" altLang="zh-TW" sz="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3" name="Picture 2" descr="D:\雅婷的資料夾\食媒性疾病防治教案教師指引手冊\素材\更換圖片\(5)弓形蟲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319" y="2862164"/>
            <a:ext cx="2987207" cy="195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20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57695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標題 1"/>
          <p:cNvSpPr txBox="1">
            <a:spLocks/>
          </p:cNvSpPr>
          <p:nvPr/>
        </p:nvSpPr>
        <p:spPr>
          <a:xfrm>
            <a:off x="5017462" y="5509745"/>
            <a:ext cx="2611833" cy="474353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b="1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毒</a:t>
            </a:r>
            <a:r>
              <a:rPr lang="zh-TW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蕈</a:t>
            </a:r>
            <a:endParaRPr lang="zh-TW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3" name="標題 1"/>
          <p:cNvSpPr txBox="1">
            <a:spLocks/>
          </p:cNvSpPr>
          <p:nvPr/>
        </p:nvSpPr>
        <p:spPr>
          <a:xfrm>
            <a:off x="1212588" y="5509745"/>
            <a:ext cx="2611833" cy="474353"/>
          </a:xfrm>
          <a:prstGeom prst="rect">
            <a:avLst/>
          </a:prstGeom>
          <a:solidFill>
            <a:srgbClr val="FFFF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n-cs"/>
              </a:rPr>
              <a:t>河豚</a:t>
            </a:r>
          </a:p>
        </p:txBody>
      </p:sp>
      <p:sp>
        <p:nvSpPr>
          <p:cNvPr id="31" name="文字方塊 30">
            <a:hlinkClick r:id="rId5" action="ppaction://hlinksldjump"/>
          </p:cNvPr>
          <p:cNvSpPr txBox="1"/>
          <p:nvPr/>
        </p:nvSpPr>
        <p:spPr>
          <a:xfrm>
            <a:off x="8507990" y="3677332"/>
            <a:ext cx="424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回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到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病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原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選</a:t>
            </a:r>
            <a:endParaRPr lang="en-US" altLang="zh-TW" sz="1600" dirty="0" smtClean="0">
              <a:latin typeface="文鼎圓體B" pitchFamily="34" charset="-120"/>
              <a:ea typeface="文鼎圓體B" pitchFamily="34" charset="-120"/>
              <a:hlinkClick r:id="rId5" action="ppaction://hlinksldjump"/>
            </a:endParaRPr>
          </a:p>
          <a:p>
            <a:pPr algn="r"/>
            <a:r>
              <a:rPr lang="zh-TW" altLang="en-US" sz="1600" dirty="0" smtClean="0">
                <a:latin typeface="文鼎圓體B" pitchFamily="34" charset="-120"/>
                <a:ea typeface="文鼎圓體B" pitchFamily="34" charset="-120"/>
                <a:hlinkClick r:id="rId5" action="ppaction://hlinksldjump"/>
              </a:rPr>
              <a:t>單</a:t>
            </a:r>
            <a:endParaRPr lang="zh-TW" altLang="en-US" sz="1600" dirty="0">
              <a:latin typeface="文鼎圓體B" pitchFamily="34" charset="-120"/>
              <a:ea typeface="文鼎圓體B" pitchFamily="34" charset="-120"/>
            </a:endParaRPr>
          </a:p>
        </p:txBody>
      </p:sp>
      <p:sp>
        <p:nvSpPr>
          <p:cNvPr id="32" name="弧形箭號 (上彎) 31">
            <a:hlinkClick r:id="rId5" action="ppaction://hlinksldjump"/>
          </p:cNvPr>
          <p:cNvSpPr/>
          <p:nvPr/>
        </p:nvSpPr>
        <p:spPr>
          <a:xfrm>
            <a:off x="8376449" y="3122676"/>
            <a:ext cx="687409" cy="443748"/>
          </a:xfrm>
          <a:prstGeom prst="curved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4" name="標題 1"/>
          <p:cNvSpPr txBox="1">
            <a:spLocks/>
          </p:cNvSpPr>
          <p:nvPr/>
        </p:nvSpPr>
        <p:spPr>
          <a:xfrm>
            <a:off x="315347" y="277433"/>
            <a:ext cx="8023444" cy="7837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毒素類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108" y="2849392"/>
            <a:ext cx="2279038" cy="23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5300494" y="5139270"/>
            <a:ext cx="35207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圖片來源：衛生福利部食品藥物管理署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98" y="3065080"/>
            <a:ext cx="3230563" cy="19446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939547" y="5017495"/>
            <a:ext cx="44213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zh-TW" sz="800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圖片來源：</a:t>
            </a:r>
            <a:r>
              <a:rPr lang="zh-TW" altLang="en-US" sz="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科學</a:t>
            </a:r>
            <a:r>
              <a:rPr lang="zh-TW" altLang="en-US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發展月刊</a:t>
            </a:r>
            <a:r>
              <a:rPr lang="en-US" altLang="zh-TW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419</a:t>
            </a:r>
            <a:r>
              <a:rPr lang="zh-TW" altLang="en-US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 引自衛生福利部食品藥物管理署</a:t>
            </a:r>
          </a:p>
        </p:txBody>
      </p:sp>
    </p:spTree>
    <p:extLst>
      <p:ext uri="{BB962C8B-B14F-4D97-AF65-F5344CB8AC3E}">
        <p14:creationId xmlns:p14="http://schemas.microsoft.com/office/powerpoint/2010/main" val="346326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57695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圖片 31" descr="-3-638.jpg"/>
          <p:cNvPicPr>
            <a:picLocks noChangeAspect="1"/>
          </p:cNvPicPr>
          <p:nvPr/>
        </p:nvPicPr>
        <p:blipFill rotWithShape="1">
          <a:blip r:embed="rId5"/>
          <a:srcRect l="59404" t="38848" r="11207" b="26513"/>
          <a:stretch/>
        </p:blipFill>
        <p:spPr>
          <a:xfrm>
            <a:off x="5574513" y="1866900"/>
            <a:ext cx="2562450" cy="2267510"/>
          </a:xfrm>
          <a:prstGeom prst="rect">
            <a:avLst/>
          </a:prstGeom>
        </p:spPr>
      </p:pic>
      <p:pic>
        <p:nvPicPr>
          <p:cNvPr id="36" name="圖片 35" descr="-3-638.jpg"/>
          <p:cNvPicPr>
            <a:picLocks noChangeAspect="1"/>
          </p:cNvPicPr>
          <p:nvPr/>
        </p:nvPicPr>
        <p:blipFill>
          <a:blip r:embed="rId5"/>
          <a:srcRect t="39040" r="67633" b="26513"/>
          <a:stretch>
            <a:fillRect/>
          </a:stretch>
        </p:blipFill>
        <p:spPr>
          <a:xfrm>
            <a:off x="706341" y="1972828"/>
            <a:ext cx="2682143" cy="2504111"/>
          </a:xfrm>
          <a:prstGeom prst="rect">
            <a:avLst/>
          </a:prstGeom>
        </p:spPr>
      </p:pic>
      <p:grpSp>
        <p:nvGrpSpPr>
          <p:cNvPr id="38" name="群組 37"/>
          <p:cNvGrpSpPr/>
          <p:nvPr/>
        </p:nvGrpSpPr>
        <p:grpSpPr>
          <a:xfrm>
            <a:off x="3378513" y="3883962"/>
            <a:ext cx="2250299" cy="3000379"/>
            <a:chOff x="3000363" y="2857495"/>
            <a:chExt cx="3000398" cy="4000505"/>
          </a:xfrm>
        </p:grpSpPr>
        <p:pic>
          <p:nvPicPr>
            <p:cNvPr id="39" name="圖片 38" descr="-3-638.jpg"/>
            <p:cNvPicPr>
              <a:picLocks noChangeAspect="1"/>
            </p:cNvPicPr>
            <p:nvPr/>
          </p:nvPicPr>
          <p:blipFill>
            <a:blip r:embed="rId5"/>
            <a:srcRect l="30564" t="53236" r="44749"/>
            <a:stretch>
              <a:fillRect/>
            </a:stretch>
          </p:blipFill>
          <p:spPr>
            <a:xfrm>
              <a:off x="3000363" y="2857495"/>
              <a:ext cx="2812897" cy="4000505"/>
            </a:xfrm>
            <a:prstGeom prst="rect">
              <a:avLst/>
            </a:prstGeom>
          </p:spPr>
        </p:pic>
        <p:sp>
          <p:nvSpPr>
            <p:cNvPr id="40" name="文字方塊 39"/>
            <p:cNvSpPr txBox="1"/>
            <p:nvPr/>
          </p:nvSpPr>
          <p:spPr>
            <a:xfrm>
              <a:off x="4786314" y="5214949"/>
              <a:ext cx="1214447" cy="15081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altLang="zh-TW" sz="1350" dirty="0"/>
            </a:p>
            <a:p>
              <a:endParaRPr lang="en-US" altLang="zh-TW" sz="1350" dirty="0"/>
            </a:p>
            <a:p>
              <a:endParaRPr lang="en-US" altLang="zh-TW" sz="1350" dirty="0"/>
            </a:p>
            <a:p>
              <a:endParaRPr lang="en-US" altLang="zh-TW" sz="1350" dirty="0"/>
            </a:p>
            <a:p>
              <a:endParaRPr lang="zh-TW" altLang="en-US" sz="1350" dirty="0"/>
            </a:p>
          </p:txBody>
        </p:sp>
      </p:grpSp>
      <p:sp>
        <p:nvSpPr>
          <p:cNvPr id="5" name="文字方塊 4"/>
          <p:cNvSpPr txBox="1"/>
          <p:nvPr/>
        </p:nvSpPr>
        <p:spPr>
          <a:xfrm>
            <a:off x="315348" y="4499355"/>
            <a:ext cx="311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u="sng" dirty="0" smtClean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飲食</a:t>
            </a:r>
            <a:r>
              <a:rPr lang="zh-TW" altLang="en-US" sz="3600" b="1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傳染</a:t>
            </a:r>
            <a:endParaRPr lang="zh-TW" altLang="en-US" sz="36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5310250" y="5984401"/>
            <a:ext cx="3090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u="sng" dirty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接觸</a:t>
            </a:r>
            <a:r>
              <a:rPr lang="zh-TW" altLang="en-US" sz="3600" b="1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傳染</a:t>
            </a:r>
            <a:endParaRPr lang="zh-TW" altLang="en-US" sz="36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5806612" y="4134410"/>
            <a:ext cx="3164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u="sng" dirty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飛沫</a:t>
            </a:r>
            <a:r>
              <a:rPr lang="zh-TW" altLang="en-US" sz="3600" b="1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傳染</a:t>
            </a:r>
            <a:endParaRPr lang="zh-TW" altLang="en-US" sz="3600" b="1" dirty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1" name="標題 1"/>
          <p:cNvSpPr txBox="1">
            <a:spLocks/>
          </p:cNvSpPr>
          <p:nvPr/>
        </p:nvSpPr>
        <p:spPr>
          <a:xfrm>
            <a:off x="315347" y="277433"/>
            <a:ext cx="8023444" cy="7837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主要傳染方式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784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2715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2320089"/>
            <a:ext cx="9144000" cy="4537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內容版面配置區 2"/>
          <p:cNvSpPr>
            <a:spLocks noGrp="1"/>
          </p:cNvSpPr>
          <p:nvPr>
            <p:ph idx="1"/>
          </p:nvPr>
        </p:nvSpPr>
        <p:spPr>
          <a:xfrm>
            <a:off x="568823" y="2560169"/>
            <a:ext cx="8066934" cy="3799442"/>
          </a:xfrm>
        </p:spPr>
        <p:txBody>
          <a:bodyPr>
            <a:normAutofit/>
          </a:bodyPr>
          <a:lstStyle/>
          <a:p>
            <a:r>
              <a:rPr lang="zh-TW" altLang="zh-TW" b="1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觀賞影片：</a:t>
            </a:r>
            <a:endParaRPr lang="en-US" altLang="zh-TW" b="1" dirty="0" smtClean="0">
              <a:solidFill>
                <a:srgbClr val="0070C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200000"/>
              </a:lnSpc>
              <a:spcAft>
                <a:spcPts val="0"/>
              </a:spcAft>
              <a:buNone/>
            </a:pPr>
            <a:r>
              <a:rPr lang="zh-TW" altLang="en-US" b="1" kern="100" dirty="0" smtClean="0">
                <a:solidFill>
                  <a:schemeClr val="accent6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zh-TW" b="1" kern="100" dirty="0" smtClean="0">
                <a:solidFill>
                  <a:schemeClr val="accent6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「健康</a:t>
            </a:r>
            <a:r>
              <a:rPr lang="en-US" altLang="zh-TW" b="1" kern="100" dirty="0" smtClean="0">
                <a:solidFill>
                  <a:schemeClr val="accent6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OK</a:t>
            </a:r>
            <a:r>
              <a:rPr lang="zh-TW" altLang="zh-TW" b="1" kern="100" dirty="0" smtClean="0">
                <a:solidFill>
                  <a:schemeClr val="accent6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棒</a:t>
            </a:r>
            <a:r>
              <a:rPr lang="en-US" altLang="zh-TW" b="1" kern="100" dirty="0" smtClean="0">
                <a:solidFill>
                  <a:schemeClr val="accent6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- </a:t>
            </a:r>
            <a:r>
              <a:rPr lang="zh-TW" altLang="zh-TW" b="1" kern="100" dirty="0" smtClean="0">
                <a:solidFill>
                  <a:schemeClr val="accent6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預防腸胃炎」</a:t>
            </a:r>
            <a:endParaRPr lang="zh-TW" altLang="zh-TW" sz="1800" b="1" kern="100" dirty="0">
              <a:solidFill>
                <a:schemeClr val="accent6">
                  <a:lumMod val="7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en-US" altLang="zh-TW" sz="2400" u="sng" kern="100" dirty="0" smtClean="0">
                <a:solidFill>
                  <a:srgbClr val="0000FF"/>
                </a:solidFill>
                <a:latin typeface="Adobe 黑体 Std R" pitchFamily="34" charset="-128"/>
                <a:ea typeface="Adobe 黑体 Std R" pitchFamily="34" charset="-128"/>
                <a:hlinkClick r:id="rId3"/>
              </a:rPr>
              <a:t>https</a:t>
            </a:r>
            <a:r>
              <a:rPr lang="en-US" altLang="zh-TW" sz="2400" u="sng" kern="100" dirty="0">
                <a:solidFill>
                  <a:srgbClr val="0000FF"/>
                </a:solidFill>
                <a:latin typeface="Adobe 黑体 Std R" pitchFamily="34" charset="-128"/>
                <a:ea typeface="Adobe 黑体 Std R" pitchFamily="34" charset="-128"/>
                <a:hlinkClick r:id="rId3"/>
              </a:rPr>
              <a:t>://</a:t>
            </a:r>
            <a:r>
              <a:rPr lang="en-US" altLang="zh-TW" sz="2400" u="sng" kern="100" dirty="0" smtClean="0">
                <a:solidFill>
                  <a:srgbClr val="0000FF"/>
                </a:solidFill>
                <a:latin typeface="Adobe 黑体 Std R" pitchFamily="34" charset="-128"/>
                <a:ea typeface="Adobe 黑体 Std R" pitchFamily="34" charset="-128"/>
                <a:hlinkClick r:id="rId3"/>
              </a:rPr>
              <a:t>www.youtube.com/watch?v=L9CppbG6QPs</a:t>
            </a:r>
            <a:endParaRPr lang="en-US" altLang="zh-TW" sz="2400" u="sng" kern="100" dirty="0" smtClean="0">
              <a:solidFill>
                <a:srgbClr val="0000FF"/>
              </a:solidFill>
              <a:latin typeface="Adobe 黑体 Std R" pitchFamily="34" charset="-128"/>
              <a:ea typeface="Adobe 黑体 Std R" pitchFamily="34" charset="-128"/>
            </a:endParaRPr>
          </a:p>
          <a:p>
            <a:pPr marL="0" indent="0">
              <a:buNone/>
            </a:pPr>
            <a:r>
              <a:rPr lang="zh-TW" altLang="en-US" sz="18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 （影片</a:t>
            </a:r>
            <a:r>
              <a:rPr lang="zh-TW" altLang="en-US" sz="18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來源</a:t>
            </a:r>
            <a:r>
              <a:rPr lang="en-US" altLang="zh-TW" sz="18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8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佛教慈濟醫療財團法人大林慈濟</a:t>
            </a:r>
            <a:r>
              <a:rPr lang="zh-TW" altLang="en-US" sz="18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醫院）</a:t>
            </a:r>
            <a:endParaRPr lang="en-US" altLang="zh-TW" sz="2800" kern="100" dirty="0" smtClean="0">
              <a:solidFill>
                <a:schemeClr val="accent5">
                  <a:lumMod val="75000"/>
                </a:schemeClr>
              </a:solidFill>
              <a:latin typeface="Times New Roman"/>
              <a:ea typeface="標楷體"/>
            </a:endParaRPr>
          </a:p>
          <a:p>
            <a:pPr>
              <a:lnSpc>
                <a:spcPct val="200000"/>
              </a:lnSpc>
            </a:pPr>
            <a:r>
              <a:rPr lang="zh-TW" altLang="en-US" b="1" kern="100" spc="-300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從兩部份看問題 </a:t>
            </a:r>
            <a:r>
              <a:rPr lang="en-US" altLang="zh-TW" b="1" kern="100" spc="-300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-</a:t>
            </a:r>
            <a:r>
              <a:rPr lang="zh-TW" altLang="en-US" b="1" kern="100" spc="-300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en-US" b="1" kern="100" spc="-300" dirty="0" smtClean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自 己</a:t>
            </a:r>
            <a:r>
              <a:rPr lang="zh-TW" altLang="en-US" b="1" kern="100" spc="-300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en-US" altLang="zh-TW" b="1" kern="100" spc="-300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/ </a:t>
            </a:r>
            <a:r>
              <a:rPr lang="zh-TW" altLang="en-US" b="1" kern="100" spc="-300" dirty="0" smtClean="0">
                <a:solidFill>
                  <a:schemeClr val="accent3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他 人</a:t>
            </a:r>
            <a:endParaRPr lang="zh-TW" altLang="zh-TW" b="1" kern="100" spc="-300" dirty="0" smtClean="0">
              <a:solidFill>
                <a:schemeClr val="accent3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4" name="標題 1"/>
          <p:cNvSpPr txBox="1">
            <a:spLocks/>
          </p:cNvSpPr>
          <p:nvPr/>
        </p:nvSpPr>
        <p:spPr>
          <a:xfrm>
            <a:off x="315347" y="546208"/>
            <a:ext cx="8023444" cy="7837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得了</a:t>
            </a:r>
            <a:r>
              <a:rPr lang="zh-TW" altLang="en-US" sz="4800" b="1" i="1" spc="-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食媒性疾病</a:t>
            </a:r>
            <a:r>
              <a:rPr lang="zh-TW" altLang="en-US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，</a:t>
            </a:r>
            <a:endParaRPr lang="en-US" altLang="zh-TW" sz="4800" b="1" i="1" spc="-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algn="l"/>
            <a:r>
              <a:rPr lang="zh-TW" altLang="en-US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該怎</a:t>
            </a:r>
            <a:r>
              <a:rPr lang="zh-TW" altLang="en-US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麼</a:t>
            </a:r>
            <a:r>
              <a:rPr lang="zh-TW" altLang="en-US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辦</a:t>
            </a:r>
            <a:r>
              <a:rPr lang="en-US" altLang="zh-TW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  <a:endParaRPr lang="zh-TW" altLang="en-US" sz="48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3" name="Picture 2" descr="D:\雅婷的資料夾\北教大\食媒性疾病防治教案教師指引手冊\素材\小男孩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490" y="497627"/>
            <a:ext cx="1693332" cy="293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1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853955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11503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2128877"/>
            <a:ext cx="9144000" cy="4729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221064" y="409602"/>
            <a:ext cx="8618136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感染了食媒性疾病，如何</a:t>
            </a:r>
            <a:r>
              <a:rPr lang="zh-TW" altLang="en-US" b="1" i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照顧自己</a:t>
            </a:r>
            <a:r>
              <a:rPr lang="en-US" altLang="zh-TW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  <a:endParaRPr lang="zh-TW" altLang="en-US" b="1" i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7" name="內容版面配置區 3"/>
          <p:cNvSpPr txBox="1">
            <a:spLocks/>
          </p:cNvSpPr>
          <p:nvPr/>
        </p:nvSpPr>
        <p:spPr>
          <a:xfrm>
            <a:off x="457200" y="2259317"/>
            <a:ext cx="8229600" cy="2995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b="1" spc="-300" dirty="0" smtClean="0">
                <a:solidFill>
                  <a:schemeClr val="accent3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補充水</a:t>
            </a:r>
            <a:r>
              <a:rPr lang="zh-TW" altLang="en-US" sz="2400" b="1" spc="-300" dirty="0" smtClean="0">
                <a:solidFill>
                  <a:schemeClr val="accent3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分</a:t>
            </a:r>
            <a:r>
              <a:rPr lang="zh-TW" altLang="en-US" sz="2400" b="1" spc="-300" dirty="0" smtClean="0">
                <a:solidFill>
                  <a:schemeClr val="accent3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與營養，必要時補充電解質。</a:t>
            </a:r>
            <a:endParaRPr lang="en-US" altLang="zh-TW" sz="2400" b="1" spc="-300" dirty="0" smtClean="0">
              <a:solidFill>
                <a:schemeClr val="accent3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endParaRPr lang="zh-TW" altLang="en-US" sz="12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少</a:t>
            </a:r>
            <a:r>
              <a:rPr lang="zh-TW" altLang="en-US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量</a:t>
            </a:r>
            <a:r>
              <a:rPr lang="zh-TW" altLang="en-US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多餐、清淡飲食，避免過油或高糖</a:t>
            </a:r>
            <a:r>
              <a:rPr lang="zh-TW" altLang="en-US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分</a:t>
            </a:r>
            <a:r>
              <a:rPr lang="zh-TW" altLang="en-US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2400" b="1" spc="-300" dirty="0" smtClean="0">
              <a:solidFill>
                <a:schemeClr val="accent3">
                  <a:lumMod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endParaRPr lang="zh-TW" altLang="en-US" sz="12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2400" b="1" spc="-300" dirty="0" smtClean="0">
                <a:solidFill>
                  <a:schemeClr val="accent3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注意</a:t>
            </a:r>
            <a:r>
              <a:rPr lang="zh-TW" altLang="en-US" sz="2400" b="1" spc="-300" dirty="0" smtClean="0">
                <a:solidFill>
                  <a:schemeClr val="accent3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個</a:t>
            </a:r>
            <a:r>
              <a:rPr lang="zh-TW" altLang="en-US" sz="2400" b="1" spc="-300" dirty="0" smtClean="0">
                <a:solidFill>
                  <a:schemeClr val="accent3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人衛生，勤洗手避免傳染給他人。</a:t>
            </a:r>
            <a:endParaRPr lang="en-US" altLang="zh-TW" sz="2400" b="1" spc="-300" dirty="0" smtClean="0">
              <a:solidFill>
                <a:schemeClr val="accent3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endParaRPr lang="en-US" altLang="zh-TW" sz="12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在家休息，避免去公共場所。</a:t>
            </a:r>
            <a:r>
              <a:rPr lang="en-US" altLang="zh-TW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/>
            </a:r>
            <a:br>
              <a:rPr lang="en-US" altLang="zh-TW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</a:br>
            <a:r>
              <a:rPr lang="zh-TW" altLang="en-US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（症狀解除</a:t>
            </a:r>
            <a:r>
              <a:rPr lang="zh-TW" altLang="en-US" sz="2400" b="1" spc="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後</a:t>
            </a:r>
            <a:r>
              <a:rPr lang="en-US" altLang="zh-TW" sz="2400" b="1" spc="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48</a:t>
            </a:r>
            <a:r>
              <a:rPr lang="zh-TW" altLang="en-US" sz="2400" b="1" spc="-300" dirty="0" smtClean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小時再出門</a:t>
            </a:r>
            <a:r>
              <a:rPr lang="zh-TW" altLang="en-US" sz="2400" b="1" spc="-300" dirty="0">
                <a:solidFill>
                  <a:schemeClr val="accent3">
                    <a:lumMod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）</a:t>
            </a:r>
          </a:p>
        </p:txBody>
      </p:sp>
      <p:pic>
        <p:nvPicPr>
          <p:cNvPr id="3075" name="Picture 3" descr="D:\雅婷的資料夾\北教大\食媒性疾病防治教案教師指引手冊\素材\s_GM_00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238" y="5234864"/>
            <a:ext cx="2201801" cy="146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雅婷的資料夾\北教大\食媒性疾病防治教案教師指引手冊\素材\s_GM_01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005" y="5234864"/>
            <a:ext cx="1297968" cy="146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雅婷的資料夾\北教大\食媒性疾病防治教案教師指引手冊\素材\s_GM_01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662" y="5234865"/>
            <a:ext cx="2068433" cy="146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37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6364" y="685248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3628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2041002"/>
            <a:ext cx="9144000" cy="4816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221064" y="342757"/>
            <a:ext cx="8922936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sz="40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感染食媒性疾病，</a:t>
            </a:r>
            <a:r>
              <a:rPr lang="en-US" altLang="zh-TW" sz="40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/>
            </a:r>
            <a:br>
              <a:rPr lang="en-US" altLang="zh-TW" sz="40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</a:br>
            <a:r>
              <a:rPr lang="zh-TW" altLang="en-US" sz="40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如何</a:t>
            </a:r>
            <a:r>
              <a:rPr lang="zh-TW" altLang="en-US" sz="4000" b="1" i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避免傳染</a:t>
            </a:r>
            <a:r>
              <a:rPr lang="zh-TW" altLang="en-US" sz="4000" b="1" i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他人</a:t>
            </a:r>
            <a:r>
              <a:rPr lang="en-US" altLang="zh-TW" sz="40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  <a:endParaRPr lang="zh-TW" altLang="en-US" sz="4000" b="1" i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0073" y="4678026"/>
            <a:ext cx="2574591" cy="1656835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7199" y="2662979"/>
            <a:ext cx="2574591" cy="1729995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0072" y="2662979"/>
            <a:ext cx="2574591" cy="1747225"/>
          </a:xfrm>
          <a:prstGeom prst="rect">
            <a:avLst/>
          </a:prstGeom>
        </p:spPr>
      </p:pic>
      <p:sp>
        <p:nvSpPr>
          <p:cNvPr id="31" name="橢圓形圖說文字 30"/>
          <p:cNvSpPr/>
          <p:nvPr/>
        </p:nvSpPr>
        <p:spPr>
          <a:xfrm flipH="1">
            <a:off x="182146" y="4225446"/>
            <a:ext cx="1912209" cy="1508018"/>
          </a:xfrm>
          <a:prstGeom prst="wedgeEllipseCallout">
            <a:avLst>
              <a:gd name="adj1" fmla="val -40673"/>
              <a:gd name="adj2" fmla="val 5863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 dirty="0">
              <a:solidFill>
                <a:schemeClr val="accent1">
                  <a:lumMod val="75000"/>
                </a:schemeClr>
              </a:solidFill>
              <a:latin typeface="文鼎甜妞體H" pitchFamily="82" charset="-120"/>
              <a:ea typeface="文鼎甜妞體H" pitchFamily="82" charset="-120"/>
            </a:endParaRPr>
          </a:p>
        </p:txBody>
      </p:sp>
      <p:pic>
        <p:nvPicPr>
          <p:cNvPr id="4099" name="Picture 3" descr="D:\雅婷的資料夾\北教大\食媒性疾病防治教案教師指引手冊\素材\GM_012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664" y="4705937"/>
            <a:ext cx="1692612" cy="1125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雅婷的資料夾\北教大\食媒性疾病防治教案教師指引手冊\素材\s_GM_013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849" y="4875863"/>
            <a:ext cx="1140696" cy="1715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283945" y="2117142"/>
            <a:ext cx="1859051" cy="1382659"/>
            <a:chOff x="322857" y="2117142"/>
            <a:chExt cx="1859051" cy="1382659"/>
          </a:xfrm>
        </p:grpSpPr>
        <p:sp>
          <p:nvSpPr>
            <p:cNvPr id="5" name="橢圓形圖說文字 4"/>
            <p:cNvSpPr/>
            <p:nvPr/>
          </p:nvSpPr>
          <p:spPr>
            <a:xfrm flipH="1">
              <a:off x="322857" y="2117142"/>
              <a:ext cx="1810413" cy="1382659"/>
            </a:xfrm>
            <a:prstGeom prst="wedgeEllipseCallou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 b="1" spc="-300" dirty="0">
                <a:solidFill>
                  <a:schemeClr val="accent1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endParaRPr>
            </a:p>
          </p:txBody>
        </p:sp>
        <p:sp>
          <p:nvSpPr>
            <p:cNvPr id="2" name="文字方塊 1"/>
            <p:cNvSpPr txBox="1"/>
            <p:nvPr/>
          </p:nvSpPr>
          <p:spPr>
            <a:xfrm>
              <a:off x="360081" y="2548263"/>
              <a:ext cx="18218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spc="-300" dirty="0">
                  <a:solidFill>
                    <a:schemeClr val="accent1">
                      <a:lumMod val="75000"/>
                    </a:schemeClr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戴</a:t>
              </a:r>
              <a:r>
                <a:rPr lang="zh-TW" altLang="en-US" sz="2800" b="1" spc="-300" dirty="0" smtClean="0">
                  <a:solidFill>
                    <a:schemeClr val="accent1">
                      <a:lumMod val="75000"/>
                    </a:schemeClr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口罩</a:t>
              </a:r>
              <a:endParaRPr lang="zh-TW" altLang="en-US" sz="2800" b="1" spc="-300" dirty="0">
                <a:solidFill>
                  <a:schemeClr val="accent1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endParaRPr>
            </a:p>
          </p:txBody>
        </p:sp>
      </p:grpSp>
      <p:sp>
        <p:nvSpPr>
          <p:cNvPr id="4" name="文字方塊 3"/>
          <p:cNvSpPr txBox="1"/>
          <p:nvPr/>
        </p:nvSpPr>
        <p:spPr>
          <a:xfrm>
            <a:off x="186183" y="4513411"/>
            <a:ext cx="198196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嘔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吐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物用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漂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白水</a:t>
            </a:r>
            <a:endParaRPr lang="en-US" altLang="zh-TW" sz="2000" b="1" dirty="0">
              <a:solidFill>
                <a:schemeClr val="accent1">
                  <a:lumMod val="7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algn="ctr">
              <a:lnSpc>
                <a:spcPts val="2600"/>
              </a:lnSpc>
            </a:pPr>
            <a:r>
              <a:rPr lang="zh-TW" altLang="en-US" sz="2000" b="1" dirty="0" smtClean="0">
                <a:solidFill>
                  <a:schemeClr val="accent1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消毒</a:t>
            </a:r>
            <a:endParaRPr lang="zh-TW" altLang="en-US" sz="2000" b="1" dirty="0">
              <a:solidFill>
                <a:schemeClr val="accent1">
                  <a:lumMod val="7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7112615" y="2041002"/>
            <a:ext cx="1953068" cy="1751203"/>
            <a:chOff x="7112615" y="2041002"/>
            <a:chExt cx="1953068" cy="1751203"/>
          </a:xfrm>
        </p:grpSpPr>
        <p:sp>
          <p:nvSpPr>
            <p:cNvPr id="32" name="橢圓形圖說文字 31"/>
            <p:cNvSpPr/>
            <p:nvPr/>
          </p:nvSpPr>
          <p:spPr>
            <a:xfrm>
              <a:off x="7112615" y="2041002"/>
              <a:ext cx="1953068" cy="1751203"/>
            </a:xfrm>
            <a:prstGeom prst="wedgeEllipseCallout">
              <a:avLst>
                <a:gd name="adj1" fmla="val -41254"/>
                <a:gd name="adj2" fmla="val 54723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accent4">
                    <a:lumMod val="75000"/>
                  </a:schemeClr>
                </a:solidFill>
                <a:latin typeface="文鼎甜妞體H" pitchFamily="82" charset="-120"/>
                <a:ea typeface="文鼎甜妞體H" pitchFamily="82" charset="-120"/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7308849" y="2348999"/>
              <a:ext cx="1676560" cy="829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zh-TW" altLang="en-US" sz="2000" b="1" spc="-300" dirty="0">
                  <a:solidFill>
                    <a:schemeClr val="accent4">
                      <a:lumMod val="75000"/>
                    </a:schemeClr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在家休息，少</a:t>
              </a:r>
              <a:r>
                <a:rPr lang="zh-TW" altLang="en-US" sz="2000" b="1" spc="-300" dirty="0" smtClean="0">
                  <a:solidFill>
                    <a:schemeClr val="accent4">
                      <a:lumMod val="75000"/>
                    </a:schemeClr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去公共場所</a:t>
              </a:r>
              <a:endParaRPr lang="zh-TW" altLang="en-US" sz="2000" b="1" spc="-300" dirty="0">
                <a:solidFill>
                  <a:schemeClr val="accent4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7083762" y="4419262"/>
            <a:ext cx="1972104" cy="1621615"/>
            <a:chOff x="7083762" y="4419262"/>
            <a:chExt cx="1972104" cy="1621615"/>
          </a:xfrm>
        </p:grpSpPr>
        <p:sp>
          <p:nvSpPr>
            <p:cNvPr id="38" name="橢圓形圖說文字 37"/>
            <p:cNvSpPr/>
            <p:nvPr/>
          </p:nvSpPr>
          <p:spPr>
            <a:xfrm>
              <a:off x="7083762" y="4419262"/>
              <a:ext cx="1972104" cy="1621615"/>
            </a:xfrm>
            <a:prstGeom prst="wedgeEllipseCallout">
              <a:avLst>
                <a:gd name="adj1" fmla="val -50428"/>
                <a:gd name="adj2" fmla="val 37305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solidFill>
                  <a:schemeClr val="accent4">
                    <a:lumMod val="75000"/>
                  </a:schemeClr>
                </a:solidFill>
                <a:latin typeface="文鼎甜妞體H" pitchFamily="82" charset="-120"/>
                <a:ea typeface="文鼎甜妞體H" pitchFamily="82" charset="-120"/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7227144" y="4769728"/>
              <a:ext cx="18064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zh-TW" altLang="en-US" sz="2000" b="1" dirty="0">
                  <a:solidFill>
                    <a:schemeClr val="accent4">
                      <a:lumMod val="75000"/>
                    </a:schemeClr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不要與他人共用生活</a:t>
              </a:r>
              <a:r>
                <a:rPr lang="zh-TW" altLang="en-US" sz="2000" b="1" dirty="0" smtClean="0">
                  <a:solidFill>
                    <a:schemeClr val="accent4">
                      <a:lumMod val="75000"/>
                    </a:schemeClr>
                  </a:solidFill>
                  <a:latin typeface="文鼎標楷注音" panose="020B0602010101010101" pitchFamily="34" charset="-120"/>
                  <a:ea typeface="文鼎標楷注音" panose="020B0602010101010101" pitchFamily="34" charset="-120"/>
                </a:rPr>
                <a:t>用品</a:t>
              </a:r>
              <a:endParaRPr lang="zh-TW" altLang="en-US" sz="2000" b="1" dirty="0">
                <a:solidFill>
                  <a:schemeClr val="accent4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12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5778008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40626"/>
            <a:ext cx="9144000" cy="61737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8408" y="669747"/>
            <a:ext cx="7377605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/>
            <a:r>
              <a:rPr lang="zh-TW" altLang="en-US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吃壞肚子 </a:t>
            </a:r>
            <a:r>
              <a:rPr lang="en-US" altLang="zh-TW" sz="5400" i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FangYuanW7-GB" panose="040B0709000000000000" pitchFamily="81" charset="-122"/>
                <a:ea typeface="DFFangYuanW7-GB" panose="040B0709000000000000" pitchFamily="81" charset="-122"/>
                <a:cs typeface="Times New Roman" panose="02020603050405020304" pitchFamily="18" charset="0"/>
              </a:rPr>
              <a:t>you &amp; me</a:t>
            </a:r>
            <a:endParaRPr lang="zh-TW" altLang="en-US" sz="5400" i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黑體EB" pitchFamily="34" charset="-120"/>
              <a:ea typeface="文鼎黑體EB" pitchFamily="34" charset="-120"/>
            </a:endParaRPr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內容版面配置區 2"/>
          <p:cNvSpPr>
            <a:spLocks noGrp="1"/>
          </p:cNvSpPr>
          <p:nvPr>
            <p:ph idx="1"/>
          </p:nvPr>
        </p:nvSpPr>
        <p:spPr>
          <a:xfrm>
            <a:off x="668536" y="2721896"/>
            <a:ext cx="4751781" cy="2352497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SzPct val="50000"/>
              <a:buNone/>
            </a:pPr>
            <a:r>
              <a:rPr lang="en-US" altLang="zh-TW" sz="1400" b="1" spc="-3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●</a:t>
            </a:r>
            <a:r>
              <a:rPr lang="en-US" altLang="zh-TW" sz="1600" b="1" spc="-3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en-US" b="1" u="sng" spc="-3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教室課堂的觀察</a:t>
            </a:r>
            <a:endParaRPr lang="en-US" altLang="zh-TW" b="1" u="sng" spc="-30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200000"/>
              </a:lnSpc>
              <a:buSzPct val="50000"/>
              <a:buNone/>
            </a:pPr>
            <a:r>
              <a:rPr lang="en-US" altLang="zh-TW" sz="1400" b="1" spc="-300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●</a:t>
            </a:r>
            <a:r>
              <a:rPr lang="zh-TW" altLang="en-US" b="1" u="sng" spc="-300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經驗分享</a:t>
            </a:r>
            <a:endParaRPr lang="en-US" altLang="zh-TW" b="1" spc="-30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SzPct val="60000"/>
              <a:buNone/>
            </a:pPr>
            <a:endParaRPr lang="en-US" altLang="zh-TW" b="1" spc="-30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>
              <a:buSzPct val="60000"/>
              <a:buFont typeface="Wingdings" panose="05000000000000000000" pitchFamily="2" charset="2"/>
              <a:buChar char="l"/>
            </a:pPr>
            <a:endParaRPr lang="en-US" altLang="zh-TW" b="1" spc="-30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None/>
            </a:pPr>
            <a:endParaRPr lang="en-US" altLang="zh-TW" b="1" spc="-30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>
              <a:buSzPct val="60000"/>
              <a:buFont typeface="Wingdings" panose="05000000000000000000" pitchFamily="2" charset="2"/>
              <a:buChar char="l"/>
            </a:pPr>
            <a:endParaRPr lang="en-US" altLang="zh-TW" b="1" spc="-300" dirty="0" smtClean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endParaRPr lang="en-US" altLang="zh-TW" b="1" spc="-300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endParaRPr lang="zh-TW" altLang="en-US" b="1" spc="-300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4" name="Picture 2" descr="D:\雅婷的資料夾\北教大\食媒性疾病防治教案教師指引手冊\素材\腸胃炎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318" y="1701238"/>
            <a:ext cx="2981922" cy="41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0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824757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0647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828022"/>
            <a:ext cx="9144000" cy="5029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524" y="229808"/>
            <a:ext cx="8922936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食媒性疾病 </a:t>
            </a:r>
            <a:r>
              <a:rPr lang="en-US" altLang="zh-TW" b="1" i="1" spc="-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bye </a:t>
            </a:r>
            <a:r>
              <a:rPr lang="en-US" altLang="zh-TW" b="1" i="1" spc="-300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bye</a:t>
            </a:r>
            <a:r>
              <a:rPr lang="en-US" altLang="zh-TW" b="1" i="1" spc="-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en-US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不要來</a:t>
            </a:r>
            <a:endParaRPr lang="zh-TW" altLang="en-US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3" name="內容版面配置區 2"/>
          <p:cNvSpPr>
            <a:spLocks noGrp="1"/>
          </p:cNvSpPr>
          <p:nvPr>
            <p:ph idx="1"/>
          </p:nvPr>
        </p:nvSpPr>
        <p:spPr>
          <a:xfrm>
            <a:off x="468731" y="1938289"/>
            <a:ext cx="8066934" cy="2636467"/>
          </a:xfrm>
        </p:spPr>
        <p:txBody>
          <a:bodyPr>
            <a:normAutofit/>
          </a:bodyPr>
          <a:lstStyle/>
          <a:p>
            <a:r>
              <a:rPr lang="zh-TW" altLang="zh-TW" b="1" spc="-150" dirty="0" smtClean="0">
                <a:solidFill>
                  <a:srgbClr val="0070C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觀賞影片：</a:t>
            </a:r>
            <a:endParaRPr lang="en-US" altLang="zh-TW" b="1" spc="-150" dirty="0" smtClean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zh-TW" altLang="en-US" b="1" kern="100" spc="-15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zh-TW" b="1" kern="100" spc="-15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「健康</a:t>
            </a:r>
            <a:r>
              <a:rPr lang="en-US" altLang="zh-TW" b="1" kern="100" spc="30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OK</a:t>
            </a:r>
            <a:r>
              <a:rPr lang="zh-TW" altLang="zh-TW" b="1" kern="100" spc="-15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棒</a:t>
            </a:r>
            <a:r>
              <a:rPr lang="zh-TW" altLang="en-US" b="1" kern="100" spc="-15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en-US" altLang="zh-TW" b="1" kern="100" spc="-15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-</a:t>
            </a:r>
            <a:r>
              <a:rPr lang="zh-TW" altLang="en-US" b="1" kern="100" spc="-15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zh-TW" b="1" kern="100" spc="-15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預防腸胃炎」</a:t>
            </a:r>
            <a:endParaRPr lang="zh-TW" altLang="zh-TW" sz="1800" kern="100" dirty="0">
              <a:solidFill>
                <a:schemeClr val="accent6">
                  <a:lumMod val="75000"/>
                </a:schemeClr>
              </a:solidFill>
              <a:latin typeface="華康酒桶體" panose="020B0A09000000000000" pitchFamily="49" charset="-120"/>
              <a:ea typeface="華康酒桶體" panose="020B0A09000000000000" pitchFamily="49" charset="-120"/>
            </a:endParaRPr>
          </a:p>
          <a:p>
            <a:pPr marL="400050" lvl="1" indent="0">
              <a:lnSpc>
                <a:spcPct val="250000"/>
              </a:lnSpc>
              <a:buNone/>
            </a:pPr>
            <a:r>
              <a:rPr lang="en-US" altLang="zh-TW" sz="2000" u="sng" kern="100" dirty="0">
                <a:solidFill>
                  <a:srgbClr val="0000FF"/>
                </a:solidFill>
                <a:latin typeface="Times New Roman"/>
                <a:ea typeface="標楷體"/>
                <a:hlinkClick r:id="rId5"/>
              </a:rPr>
              <a:t>https://</a:t>
            </a:r>
            <a:r>
              <a:rPr lang="en-US" altLang="zh-TW" sz="2000" u="sng" kern="100" dirty="0" smtClean="0">
                <a:solidFill>
                  <a:srgbClr val="0000FF"/>
                </a:solidFill>
                <a:latin typeface="Times New Roman"/>
                <a:ea typeface="標楷體"/>
                <a:hlinkClick r:id="rId5"/>
              </a:rPr>
              <a:t>www.youtube.com/watch?v=L9CppbG6QPs</a:t>
            </a:r>
            <a:endParaRPr lang="en-US" altLang="zh-TW" sz="2000" u="sng" kern="100" dirty="0" smtClean="0">
              <a:solidFill>
                <a:srgbClr val="0000FF"/>
              </a:solidFill>
              <a:latin typeface="Times New Roman"/>
              <a:ea typeface="標楷體"/>
            </a:endParaRPr>
          </a:p>
          <a:p>
            <a:pPr marL="400050" lvl="1" indent="0">
              <a:buNone/>
            </a:pPr>
            <a:r>
              <a:rPr lang="zh-TW" altLang="en-US" sz="16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影片來源</a:t>
            </a:r>
            <a:r>
              <a:rPr lang="en-US" altLang="zh-TW" sz="16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6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佛教慈濟醫療財團法人大林慈濟</a:t>
            </a:r>
            <a:r>
              <a:rPr lang="zh-TW" altLang="en-US" sz="16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醫院</a:t>
            </a:r>
            <a:endParaRPr lang="en-US" altLang="zh-TW" sz="1600" b="1" dirty="0">
              <a:solidFill>
                <a:schemeClr val="accent5">
                  <a:lumMod val="7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" name="橢圓形圖說文字 1"/>
          <p:cNvSpPr/>
          <p:nvPr/>
        </p:nvSpPr>
        <p:spPr>
          <a:xfrm>
            <a:off x="1896532" y="4343011"/>
            <a:ext cx="2235201" cy="1325480"/>
          </a:xfrm>
          <a:prstGeom prst="wedgeEllipseCallout">
            <a:avLst>
              <a:gd name="adj1" fmla="val 59655"/>
              <a:gd name="adj2" fmla="val 38690"/>
            </a:avLst>
          </a:prstGeom>
          <a:solidFill>
            <a:schemeClr val="bg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疾病</a:t>
            </a:r>
            <a:endParaRPr lang="en-US" altLang="zh-TW" sz="2400" b="1" dirty="0" smtClean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algn="ctr"/>
            <a:r>
              <a:rPr lang="zh-TW" altLang="en-US" sz="2400" b="1" dirty="0" smtClean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不要來</a:t>
            </a:r>
            <a:endParaRPr lang="zh-TW" altLang="en-US" sz="24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2052" name="Picture 4" descr="D:\雅婷的資料夾\北教大\食媒性疾病防治教案教師指引手冊\素材\追趕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47520" y="4467782"/>
            <a:ext cx="2381956" cy="22096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雅婷的資料夾\北教大\食媒性疾病防治教案教師指引手冊\素材\細菌-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507" y="5170311"/>
            <a:ext cx="1298461" cy="14963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65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6884341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grpSp>
        <p:nvGrpSpPr>
          <p:cNvPr id="24" name="组合 1"/>
          <p:cNvGrpSpPr/>
          <p:nvPr/>
        </p:nvGrpSpPr>
        <p:grpSpPr>
          <a:xfrm>
            <a:off x="6481024" y="5920277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矩形 29"/>
          <p:cNvSpPr/>
          <p:nvPr/>
        </p:nvSpPr>
        <p:spPr>
          <a:xfrm>
            <a:off x="-4067175" y="4629150"/>
            <a:ext cx="31623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07199" y="484705"/>
            <a:ext cx="8449440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sz="4000" b="1" i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確保食品安全的</a:t>
            </a:r>
            <a:r>
              <a:rPr lang="zh-TW" altLang="en-US" sz="4000" b="1" i="1" spc="-15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五個方法</a:t>
            </a:r>
            <a:endParaRPr lang="zh-TW" altLang="en-US" sz="4000" b="1" i="1" spc="-15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3" name="內容版面配置區 2"/>
          <p:cNvSpPr>
            <a:spLocks noGrp="1"/>
          </p:cNvSpPr>
          <p:nvPr>
            <p:ph idx="1"/>
          </p:nvPr>
        </p:nvSpPr>
        <p:spPr>
          <a:xfrm>
            <a:off x="689705" y="1412279"/>
            <a:ext cx="8066934" cy="1140421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altLang="zh-TW" sz="1800" kern="100" dirty="0">
                <a:solidFill>
                  <a:schemeClr val="bg1"/>
                </a:solidFill>
                <a:latin typeface="文鼎黑體B" pitchFamily="34" charset="-120"/>
                <a:ea typeface="文鼎黑體B" pitchFamily="34" charset="-120"/>
                <a:hlinkClick r:id="rId4"/>
              </a:rPr>
              <a:t>https://</a:t>
            </a:r>
            <a:r>
              <a:rPr lang="en-US" altLang="zh-TW" sz="1800" kern="100" dirty="0" smtClean="0">
                <a:solidFill>
                  <a:schemeClr val="bg1"/>
                </a:solidFill>
                <a:latin typeface="文鼎黑體B" pitchFamily="34" charset="-120"/>
                <a:ea typeface="文鼎黑體B" pitchFamily="34" charset="-120"/>
                <a:hlinkClick r:id="rId4"/>
              </a:rPr>
              <a:t>www.youtube.com/watch?v=ONkKy68HEIM</a:t>
            </a:r>
            <a:endParaRPr lang="en-US" altLang="zh-TW" sz="1800" kern="100" dirty="0" smtClean="0">
              <a:solidFill>
                <a:schemeClr val="bg1"/>
              </a:solidFill>
              <a:latin typeface="文鼎黑體B" pitchFamily="34" charset="-120"/>
              <a:ea typeface="文鼎黑體B" pitchFamily="34" charset="-12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zh-TW" altLang="en-US" sz="2000" b="1" kern="100" dirty="0" smtClean="0">
                <a:solidFill>
                  <a:schemeClr val="bg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影片來源</a:t>
            </a:r>
            <a:r>
              <a:rPr lang="en-US" altLang="zh-TW" sz="2000" b="1" kern="100" dirty="0" smtClean="0">
                <a:solidFill>
                  <a:schemeClr val="bg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2000" b="1" kern="100" dirty="0" smtClean="0">
                <a:solidFill>
                  <a:schemeClr val="bg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世界衛生組織</a:t>
            </a:r>
            <a:r>
              <a:rPr lang="en-US" altLang="zh-TW" sz="1400" kern="100" dirty="0" smtClean="0">
                <a:solidFill>
                  <a:schemeClr val="bg1"/>
                </a:solidFill>
                <a:latin typeface="文鼎黑體B" pitchFamily="34" charset="-120"/>
                <a:ea typeface="文鼎黑體B" pitchFamily="34" charset="-120"/>
              </a:rPr>
              <a:t>(WHO: Five keys to safer food)</a:t>
            </a:r>
            <a:endParaRPr lang="zh-TW" altLang="zh-TW" sz="1400" kern="100" dirty="0">
              <a:solidFill>
                <a:schemeClr val="bg1"/>
              </a:solidFill>
              <a:latin typeface="文鼎黑體B" pitchFamily="34" charset="-120"/>
              <a:ea typeface="文鼎黑體B" pitchFamily="34" charset="-120"/>
            </a:endParaRPr>
          </a:p>
        </p:txBody>
      </p:sp>
      <p:pic>
        <p:nvPicPr>
          <p:cNvPr id="17" name="內容版面配置區 3" descr="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5041" y="2596194"/>
            <a:ext cx="5073917" cy="339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1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49390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4429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911803"/>
            <a:ext cx="9144000" cy="4946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658809" y="342757"/>
            <a:ext cx="8922936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en-US" altLang="zh-TW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1.</a:t>
            </a:r>
            <a:r>
              <a:rPr lang="zh-TW" altLang="en-US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要洗手</a:t>
            </a:r>
            <a:endParaRPr lang="zh-TW" altLang="en-US" sz="48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2050" name="Picture 2" descr="D:\雅婷的資料夾\食媒性疾病防治教案教師指引手冊\素材\確保食物安全的方法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08" y="784365"/>
            <a:ext cx="6618971" cy="6618971"/>
          </a:xfrm>
          <a:prstGeom prst="rect">
            <a:avLst/>
          </a:prstGeom>
          <a:noFill/>
          <a:effectLst>
            <a:outerShdw blurRad="762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2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49390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959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77333"/>
            <a:ext cx="9144000" cy="5080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28640" y="308533"/>
            <a:ext cx="8922936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en-US" altLang="zh-TW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2.</a:t>
            </a:r>
            <a:r>
              <a:rPr lang="zh-TW" altLang="en-US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</a:t>
            </a:r>
            <a:r>
              <a:rPr lang="zh-TW" altLang="en-US" sz="4800" b="1" i="1" spc="-10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生</a:t>
            </a:r>
            <a:r>
              <a:rPr lang="zh-TW" altLang="en-US" sz="4800" b="1" i="1" spc="-20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</a:t>
            </a:r>
            <a:r>
              <a:rPr lang="zh-TW" altLang="en-US" sz="4800" b="1" i="1" spc="-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熟</a:t>
            </a:r>
            <a:r>
              <a:rPr lang="zh-TW" altLang="en-US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食分開</a:t>
            </a:r>
            <a:endParaRPr lang="zh-TW" altLang="en-US" sz="48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8" name="標題 1"/>
          <p:cNvSpPr txBox="1">
            <a:spLocks/>
          </p:cNvSpPr>
          <p:nvPr/>
        </p:nvSpPr>
        <p:spPr>
          <a:xfrm>
            <a:off x="301344" y="2592073"/>
            <a:ext cx="3774545" cy="2967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200"/>
              </a:lnSpc>
            </a:pPr>
            <a:r>
              <a:rPr lang="zh-TW" altLang="zh-TW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區分生</a:t>
            </a:r>
            <a:r>
              <a:rPr lang="zh-TW" altLang="en-US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、</a:t>
            </a:r>
            <a:r>
              <a:rPr lang="zh-TW" altLang="zh-TW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熟食</a:t>
            </a:r>
            <a:endParaRPr lang="en-US" altLang="zh-TW" sz="3200" b="1" spc="-300" dirty="0" smtClean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Times New Roman"/>
            </a:endParaRPr>
          </a:p>
          <a:p>
            <a:pPr algn="l">
              <a:lnSpc>
                <a:spcPts val="4200"/>
              </a:lnSpc>
            </a:pPr>
            <a:r>
              <a:rPr lang="zh-TW" altLang="zh-TW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要使用</a:t>
            </a:r>
            <a:r>
              <a:rPr lang="zh-TW" altLang="zh-TW" sz="3200" b="1" spc="-300" dirty="0" smtClean="0">
                <a:solidFill>
                  <a:srgbClr val="FF0000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  <a:cs typeface="Times New Roman"/>
              </a:rPr>
              <a:t>不</a:t>
            </a:r>
            <a:r>
              <a:rPr lang="zh-TW" altLang="zh-TW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同</a:t>
            </a:r>
            <a:r>
              <a:rPr lang="en-US" altLang="zh-TW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/>
            </a:r>
            <a:br>
              <a:rPr lang="en-US" altLang="zh-TW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</a:br>
            <a:r>
              <a:rPr lang="zh-TW" altLang="zh-TW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砧板及刀具</a:t>
            </a:r>
            <a:r>
              <a:rPr lang="zh-TW" altLang="en-US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         </a:t>
            </a:r>
            <a:r>
              <a:rPr lang="en-US" altLang="zh-TW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/>
            </a:r>
            <a:br>
              <a:rPr lang="en-US" altLang="zh-TW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</a:br>
            <a:r>
              <a:rPr lang="zh-TW" altLang="zh-TW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避免交互</a:t>
            </a:r>
            <a:r>
              <a:rPr lang="zh-TW" altLang="en-US" sz="32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汙</a:t>
            </a:r>
            <a:r>
              <a:rPr lang="zh-TW" altLang="zh-TW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染</a:t>
            </a:r>
            <a:endParaRPr lang="zh-TW" altLang="en-US" sz="3200" b="1" spc="-300" dirty="0">
              <a:solidFill>
                <a:srgbClr val="FFC000"/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pic>
        <p:nvPicPr>
          <p:cNvPr id="4098" name="Picture 2" descr="D:\雅婷的資料夾\北教大\食媒性疾病防治教案教師指引手冊\素材\確保食物安全的方法_2-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t="19863" r="5787" b="17159"/>
          <a:stretch/>
        </p:blipFill>
        <p:spPr bwMode="auto">
          <a:xfrm>
            <a:off x="4075890" y="2577561"/>
            <a:ext cx="4785778" cy="338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15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49390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959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77333"/>
            <a:ext cx="9144000" cy="5080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28640" y="308533"/>
            <a:ext cx="8922936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en-US" altLang="zh-TW" sz="4000" b="1" i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</a:t>
            </a:r>
            <a:r>
              <a:rPr lang="en-US" altLang="zh-TW" sz="40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.</a:t>
            </a:r>
            <a:r>
              <a:rPr lang="zh-TW" altLang="en-US" sz="4000" b="1" i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</a:t>
            </a:r>
            <a:r>
              <a:rPr lang="zh-TW" altLang="en-US" sz="4000" b="1" i="1" spc="3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澈底加熱</a:t>
            </a:r>
          </a:p>
        </p:txBody>
      </p:sp>
      <p:sp>
        <p:nvSpPr>
          <p:cNvPr id="18" name="標題 1"/>
          <p:cNvSpPr txBox="1">
            <a:spLocks/>
          </p:cNvSpPr>
          <p:nvPr/>
        </p:nvSpPr>
        <p:spPr>
          <a:xfrm>
            <a:off x="342089" y="2634925"/>
            <a:ext cx="3060018" cy="2348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300"/>
              </a:lnSpc>
            </a:pPr>
            <a:r>
              <a:rPr lang="zh-TW" altLang="en-US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食品加熱</a:t>
            </a:r>
            <a:r>
              <a:rPr lang="en-US" altLang="zh-TW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/>
            </a:r>
            <a:br>
              <a:rPr lang="en-US" altLang="zh-TW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</a:br>
            <a:r>
              <a:rPr lang="zh-TW" altLang="en-US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溫度</a:t>
            </a:r>
            <a:endParaRPr lang="en-US" altLang="zh-TW" sz="3200" b="1" spc="-300" dirty="0" smtClean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Times New Roman"/>
            </a:endParaRPr>
          </a:p>
          <a:p>
            <a:pPr algn="l">
              <a:lnSpc>
                <a:spcPts val="4300"/>
              </a:lnSpc>
            </a:pPr>
            <a:r>
              <a:rPr lang="zh-TW" altLang="en-US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需超過</a:t>
            </a:r>
            <a:r>
              <a:rPr lang="en-US" altLang="zh-TW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70</a:t>
            </a:r>
            <a:r>
              <a:rPr lang="zh-TW" altLang="zh-TW" sz="3200" b="1" spc="-3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 </a:t>
            </a:r>
            <a:r>
              <a:rPr lang="zh-TW" altLang="zh-TW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℃</a:t>
            </a:r>
            <a:r>
              <a:rPr lang="zh-TW" altLang="en-US" sz="32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，</a:t>
            </a:r>
            <a:r>
              <a:rPr lang="zh-TW" altLang="en-US" sz="32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細菌才易被消滅。</a:t>
            </a:r>
            <a:endParaRPr lang="zh-TW" altLang="en-US" sz="3200" b="1" spc="-300" dirty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pic>
        <p:nvPicPr>
          <p:cNvPr id="19" name="Picture 3" descr="D:\雅婷的資料夾\食媒性疾病防治教案教師指引手冊\素材\確保食物安全的方法_3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815" y="1307635"/>
            <a:ext cx="5503067" cy="550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68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493906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959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77333"/>
            <a:ext cx="9144000" cy="5080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08616" y="308533"/>
            <a:ext cx="8922936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en-US" altLang="zh-TW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4.</a:t>
            </a:r>
            <a:r>
              <a:rPr lang="zh-TW" altLang="en-US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要注意</a:t>
            </a:r>
            <a:r>
              <a:rPr lang="zh-TW" altLang="en-US" b="1" i="1" spc="-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保存溫度</a:t>
            </a:r>
            <a:endParaRPr lang="zh-TW" altLang="en-US" b="1" i="1" spc="-3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8" name="標題 1"/>
          <p:cNvSpPr txBox="1">
            <a:spLocks/>
          </p:cNvSpPr>
          <p:nvPr/>
        </p:nvSpPr>
        <p:spPr>
          <a:xfrm>
            <a:off x="467285" y="2034340"/>
            <a:ext cx="3316775" cy="40610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100"/>
              </a:lnSpc>
            </a:pPr>
            <a:r>
              <a:rPr lang="zh-TW" altLang="en-US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在安全的溫度下保存食物（</a:t>
            </a:r>
            <a:r>
              <a:rPr lang="en-US" altLang="zh-TW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&lt;</a:t>
            </a:r>
            <a:r>
              <a:rPr lang="zh-TW" altLang="en-US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 </a:t>
            </a:r>
            <a:r>
              <a:rPr lang="en-US" altLang="zh-TW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5</a:t>
            </a:r>
            <a:r>
              <a:rPr lang="zh-TW" altLang="zh-TW" sz="24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 ℃</a:t>
            </a:r>
            <a:r>
              <a:rPr lang="zh-TW" altLang="en-US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或 </a:t>
            </a:r>
            <a:r>
              <a:rPr lang="en-US" altLang="zh-TW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&gt;</a:t>
            </a:r>
            <a:r>
              <a:rPr lang="zh-TW" altLang="en-US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 </a:t>
            </a:r>
            <a:r>
              <a:rPr lang="en-US" altLang="zh-TW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60</a:t>
            </a:r>
            <a:r>
              <a:rPr lang="zh-TW" altLang="zh-TW" sz="24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 ℃ </a:t>
            </a:r>
            <a:r>
              <a:rPr lang="zh-TW" altLang="en-US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）。</a:t>
            </a:r>
            <a:endParaRPr lang="en-US" altLang="zh-TW" sz="2400" b="1" spc="-150" dirty="0" smtClean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Times New Roman"/>
            </a:endParaRPr>
          </a:p>
          <a:p>
            <a:pPr algn="l">
              <a:lnSpc>
                <a:spcPts val="3100"/>
              </a:lnSpc>
            </a:pPr>
            <a:endParaRPr lang="en-US" altLang="zh-TW" sz="1400" b="1" spc="-150" dirty="0" smtClean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Times New Roman"/>
            </a:endParaRPr>
          </a:p>
          <a:p>
            <a:pPr algn="l">
              <a:lnSpc>
                <a:spcPts val="3100"/>
              </a:lnSpc>
            </a:pPr>
            <a:r>
              <a:rPr lang="zh-TW" altLang="en-US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食品</a:t>
            </a:r>
            <a:r>
              <a:rPr lang="zh-TW" altLang="en-US" sz="24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  <a:cs typeface="Times New Roman"/>
              </a:rPr>
              <a:t>調</a:t>
            </a:r>
            <a:r>
              <a:rPr lang="zh-TW" altLang="en-US" sz="24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製</a:t>
            </a:r>
            <a:r>
              <a:rPr lang="zh-TW" altLang="en-US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後勿於室溫下放置超過</a:t>
            </a:r>
            <a:endParaRPr lang="en-US" altLang="zh-TW" sz="2400" b="1" spc="-150" dirty="0" smtClean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Times New Roman"/>
            </a:endParaRPr>
          </a:p>
          <a:p>
            <a:pPr algn="l">
              <a:lnSpc>
                <a:spcPts val="3100"/>
              </a:lnSpc>
            </a:pPr>
            <a:r>
              <a:rPr lang="en-US" altLang="zh-TW" sz="2400" b="1" spc="-15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2</a:t>
            </a:r>
            <a:r>
              <a:rPr lang="zh-TW" altLang="en-US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小時，夏天時勿放置超過 </a:t>
            </a:r>
            <a:r>
              <a:rPr lang="en-US" altLang="zh-TW" sz="2400" b="1" spc="-15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1</a:t>
            </a:r>
            <a:r>
              <a:rPr lang="en-US" altLang="zh-TW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 </a:t>
            </a:r>
            <a:r>
              <a:rPr lang="zh-TW" altLang="en-US" sz="2400" b="1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Times New Roman"/>
              </a:rPr>
              <a:t>小時。</a:t>
            </a:r>
            <a:endParaRPr lang="zh-TW" altLang="en-US" sz="2400" b="1" spc="-150" dirty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  <a:cs typeface="+mn-cs"/>
            </a:endParaRPr>
          </a:p>
        </p:txBody>
      </p:sp>
      <p:pic>
        <p:nvPicPr>
          <p:cNvPr id="20" name="Picture 4" descr="D:\雅婷的資料夾\食媒性疾病防治教案教師指引手冊\素材\確保食物安全的方法_4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423" y="1192587"/>
            <a:ext cx="5495645" cy="549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92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1152501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21208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916349"/>
            <a:ext cx="9144000" cy="4941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535083" y="339349"/>
            <a:ext cx="9116917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en-US" altLang="zh-TW" sz="4800" b="1" i="1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5</a:t>
            </a:r>
            <a:r>
              <a:rPr lang="en-US" altLang="zh-TW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.</a:t>
            </a:r>
            <a:r>
              <a:rPr lang="zh-TW" altLang="en-US" sz="48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要新鮮</a:t>
            </a:r>
            <a:endParaRPr lang="zh-TW" altLang="en-US" sz="4800" b="1" i="1" spc="-3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5122" name="Picture 2" descr="D:\雅婷的資料夾\北教大\食媒性疾病防治教案教師指引手冊\素材\確保食物安全的方法_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172" y="762855"/>
            <a:ext cx="6767119" cy="676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61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685248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64627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682001"/>
            <a:ext cx="9144000" cy="5175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28640" y="211548"/>
            <a:ext cx="7380797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b="1" i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正確洗手五步驟</a:t>
            </a:r>
            <a:endParaRPr lang="zh-TW" altLang="en-US" b="1" i="1" spc="-15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0" name="向右箭號 19"/>
          <p:cNvSpPr/>
          <p:nvPr/>
        </p:nvSpPr>
        <p:spPr>
          <a:xfrm>
            <a:off x="2749292" y="2456359"/>
            <a:ext cx="778963" cy="42862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1" name="向右箭號 20"/>
          <p:cNvSpPr/>
          <p:nvPr/>
        </p:nvSpPr>
        <p:spPr>
          <a:xfrm>
            <a:off x="5971004" y="2584038"/>
            <a:ext cx="700458" cy="42862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31" name="向右箭號 30"/>
          <p:cNvSpPr/>
          <p:nvPr/>
        </p:nvSpPr>
        <p:spPr>
          <a:xfrm rot="10800000">
            <a:off x="5904691" y="5119603"/>
            <a:ext cx="589364" cy="42862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32" name="向右箭號 31"/>
          <p:cNvSpPr/>
          <p:nvPr/>
        </p:nvSpPr>
        <p:spPr>
          <a:xfrm rot="5400000">
            <a:off x="7611006" y="3948281"/>
            <a:ext cx="663338" cy="428628"/>
          </a:xfrm>
          <a:prstGeom prst="rightArrow">
            <a:avLst>
              <a:gd name="adj1" fmla="val 51123"/>
              <a:gd name="adj2" fmla="val 5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33" name="圖片 3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98" y="1647568"/>
            <a:ext cx="1929367" cy="2100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圖片 3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021" y="1793814"/>
            <a:ext cx="1575673" cy="189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圖片 3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729" y="1762001"/>
            <a:ext cx="1633895" cy="189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圖片 35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632" y="4577033"/>
            <a:ext cx="1633895" cy="2086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圖片 36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021" y="4494264"/>
            <a:ext cx="1578339" cy="2020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761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685248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64627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682001"/>
            <a:ext cx="9144000" cy="5175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28640" y="211548"/>
            <a:ext cx="7380797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sz="4800" b="1" i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搓</a:t>
            </a:r>
            <a:r>
              <a:rPr lang="zh-TW" altLang="en-US" sz="4800" b="1" i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搓七字訣</a:t>
            </a:r>
            <a:endParaRPr lang="zh-TW" altLang="en-US" sz="4800" b="1" i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323528" y="3429000"/>
            <a:ext cx="2020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內</a:t>
            </a:r>
            <a:r>
              <a:rPr lang="en-US" altLang="zh-TW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雙手的手心相互搓揉</a:t>
            </a:r>
            <a:endParaRPr lang="zh-TW" altLang="en-US" sz="1600" b="1" dirty="0">
              <a:solidFill>
                <a:schemeClr val="accent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2538926" y="3443111"/>
            <a:ext cx="2048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外</a:t>
            </a:r>
            <a:r>
              <a:rPr lang="en-US" altLang="zh-TW" sz="1600" b="1" dirty="0" smtClean="0">
                <a:solidFill>
                  <a:schemeClr val="accent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600" b="1" dirty="0" smtClean="0">
                <a:solidFill>
                  <a:schemeClr val="accent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手心、手背相互搓揉</a:t>
            </a:r>
            <a:endParaRPr lang="zh-TW" altLang="en-US" sz="1600" b="1" dirty="0">
              <a:solidFill>
                <a:schemeClr val="accent4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4534973" y="3445933"/>
            <a:ext cx="1885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夾</a:t>
            </a:r>
            <a:r>
              <a:rPr lang="en-US" altLang="zh-TW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食指夾</a:t>
            </a:r>
            <a:r>
              <a:rPr lang="zh-TW" altLang="en-US" sz="1600" b="1" dirty="0" smtClean="0">
                <a:solidFill>
                  <a:schemeClr val="accent1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縫</a:t>
            </a:r>
            <a:r>
              <a:rPr lang="zh-TW" altLang="en-US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相互搓揉</a:t>
            </a:r>
            <a:endParaRPr lang="zh-TW" altLang="en-US" sz="1600" b="1" dirty="0">
              <a:solidFill>
                <a:schemeClr val="accent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6588224" y="3460044"/>
            <a:ext cx="2101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弓</a:t>
            </a:r>
            <a:r>
              <a:rPr lang="en-US" altLang="zh-TW" sz="1600" b="1" dirty="0" smtClean="0">
                <a:solidFill>
                  <a:schemeClr val="accent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600" b="1" dirty="0" smtClean="0">
                <a:solidFill>
                  <a:schemeClr val="accent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手心與手指背相互搓揉</a:t>
            </a:r>
            <a:endParaRPr lang="zh-TW" altLang="en-US" sz="1600" b="1" dirty="0">
              <a:solidFill>
                <a:schemeClr val="accent4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944222" y="5807237"/>
            <a:ext cx="2398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大</a:t>
            </a:r>
            <a:r>
              <a:rPr lang="en-US" altLang="zh-TW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大拇指與</a:t>
            </a:r>
            <a:endParaRPr lang="en-US" altLang="zh-TW" sz="1600" b="1" dirty="0" smtClean="0">
              <a:solidFill>
                <a:schemeClr val="accent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虎口</a:t>
            </a:r>
            <a:endParaRPr lang="zh-TW" altLang="en-US" sz="1600" b="1" dirty="0">
              <a:solidFill>
                <a:schemeClr val="accent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3631069" y="5800348"/>
            <a:ext cx="2165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立</a:t>
            </a:r>
            <a:r>
              <a:rPr lang="en-US" altLang="zh-TW" sz="1600" b="1" dirty="0" smtClean="0">
                <a:solidFill>
                  <a:schemeClr val="accent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600" b="1" dirty="0" smtClean="0">
                <a:solidFill>
                  <a:schemeClr val="accent4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手指立起與手心互相搓揉指尖</a:t>
            </a:r>
            <a:endParaRPr lang="zh-TW" altLang="en-US" sz="1600" b="1" dirty="0">
              <a:solidFill>
                <a:schemeClr val="accent4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6237761" y="5798607"/>
            <a:ext cx="2434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腕</a:t>
            </a:r>
            <a:r>
              <a:rPr lang="en-US" altLang="zh-TW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不要忘記</a:t>
            </a:r>
            <a:endParaRPr lang="en-US" altLang="zh-TW" sz="1600" b="1" dirty="0" smtClean="0">
              <a:solidFill>
                <a:schemeClr val="accent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1600" b="1" dirty="0" smtClean="0">
                <a:solidFill>
                  <a:schemeClr val="accent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手腕</a:t>
            </a:r>
            <a:endParaRPr lang="zh-TW" altLang="en-US" sz="1600" b="1" dirty="0">
              <a:solidFill>
                <a:schemeClr val="accent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92" y="2316600"/>
            <a:ext cx="1975974" cy="11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623" y="2316600"/>
            <a:ext cx="1975974" cy="11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563" y="2338624"/>
            <a:ext cx="1975974" cy="11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783" y="2330711"/>
            <a:ext cx="1975974" cy="11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22" y="4665206"/>
            <a:ext cx="1975974" cy="11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069" y="4665206"/>
            <a:ext cx="1975974" cy="11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566" y="4665206"/>
            <a:ext cx="1975974" cy="11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51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6884341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461096" y="251747"/>
            <a:ext cx="7849865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/>
            <a:r>
              <a:rPr lang="zh-TW" altLang="en-US" sz="5400" b="1" i="1" spc="-15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洗手五時機</a:t>
            </a:r>
            <a:endParaRPr lang="zh-TW" altLang="en-US" sz="5400" b="1" i="1" spc="-15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4" name="內容版面配置區 3" descr="cdc_Kidv1_m4_01_01_c.jpg"/>
          <p:cNvPicPr/>
          <p:nvPr/>
        </p:nvPicPr>
        <p:blipFill rotWithShape="1">
          <a:blip r:embed="rId2"/>
          <a:srcRect l="15565" t="35644" r="49846" b="40021"/>
          <a:stretch/>
        </p:blipFill>
        <p:spPr bwMode="auto">
          <a:xfrm>
            <a:off x="649682" y="1183405"/>
            <a:ext cx="2533236" cy="1926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內容版面配置區 3" descr="cdc_Kidv1_m4_01_01_c.jpg"/>
          <p:cNvPicPr/>
          <p:nvPr/>
        </p:nvPicPr>
        <p:blipFill>
          <a:blip r:embed="rId2"/>
          <a:srcRect l="15565" t="4735" r="49846" b="70010"/>
          <a:stretch>
            <a:fillRect/>
          </a:stretch>
        </p:blipFill>
        <p:spPr>
          <a:xfrm>
            <a:off x="3345014" y="1233705"/>
            <a:ext cx="2432951" cy="1876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內容版面配置區 3" descr="cdc_Kidv1_m4_01_01_c.jpg"/>
          <p:cNvPicPr/>
          <p:nvPr/>
        </p:nvPicPr>
        <p:blipFill>
          <a:blip r:embed="rId2"/>
          <a:srcRect l="50154" t="4735" r="13527" b="70010"/>
          <a:stretch>
            <a:fillRect/>
          </a:stretch>
        </p:blipFill>
        <p:spPr>
          <a:xfrm>
            <a:off x="5839978" y="1238911"/>
            <a:ext cx="2548577" cy="1882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內容版面配置區 3" descr="cdc_Kidv1_m4_01_01_c.jpg"/>
          <p:cNvPicPr/>
          <p:nvPr/>
        </p:nvPicPr>
        <p:blipFill>
          <a:blip r:embed="rId2"/>
          <a:srcRect l="50154" t="34725" r="13527" b="40021"/>
          <a:stretch>
            <a:fillRect/>
          </a:stretch>
        </p:blipFill>
        <p:spPr>
          <a:xfrm>
            <a:off x="1541734" y="3704571"/>
            <a:ext cx="2533236" cy="1858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內容版面配置區 3" descr="cdc_Kidv1_m4_01_01_c.jpg"/>
          <p:cNvPicPr/>
          <p:nvPr/>
        </p:nvPicPr>
        <p:blipFill>
          <a:blip r:embed="rId2"/>
          <a:srcRect l="13836" t="66293" r="49846" b="8453"/>
          <a:stretch>
            <a:fillRect/>
          </a:stretch>
        </p:blipFill>
        <p:spPr>
          <a:xfrm>
            <a:off x="5379526" y="3709669"/>
            <a:ext cx="2492652" cy="1800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文字方塊 22"/>
          <p:cNvSpPr txBox="1"/>
          <p:nvPr/>
        </p:nvSpPr>
        <p:spPr>
          <a:xfrm>
            <a:off x="3553544" y="3121546"/>
            <a:ext cx="2015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spc="-15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上廁所後</a:t>
            </a:r>
            <a:endParaRPr lang="zh-TW" altLang="en-US" sz="2400" b="1" spc="-15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4924885" y="5587275"/>
            <a:ext cx="3401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kern="100" spc="-150" dirty="0" smtClean="0">
                <a:solidFill>
                  <a:prstClr val="black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跟小嬰兒玩之</a:t>
            </a:r>
            <a:r>
              <a:rPr lang="zh-TW" altLang="en-US" sz="2400" b="1" kern="100" spc="-150" dirty="0">
                <a:solidFill>
                  <a:prstClr val="black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前</a:t>
            </a:r>
            <a:endParaRPr lang="zh-TW" altLang="en-US" sz="2400" b="1" spc="-15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554477" y="3112589"/>
            <a:ext cx="2574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zh-TW" sz="2400" b="1" kern="100" spc="-150" dirty="0" smtClean="0">
                <a:solidFill>
                  <a:prstClr val="black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j-cs"/>
              </a:rPr>
              <a:t>吃東</a:t>
            </a:r>
            <a:r>
              <a:rPr lang="zh-TW" altLang="zh-TW" sz="2400" b="1" kern="100" spc="-150" dirty="0" smtClean="0">
                <a:solidFill>
                  <a:prstClr val="black"/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  <a:cs typeface="+mj-cs"/>
              </a:rPr>
              <a:t>西</a:t>
            </a:r>
            <a:r>
              <a:rPr lang="zh-TW" altLang="zh-TW" sz="2400" b="1" kern="100" spc="-150" dirty="0" smtClean="0">
                <a:solidFill>
                  <a:prstClr val="black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j-cs"/>
              </a:rPr>
              <a:t>之前</a:t>
            </a:r>
            <a:endParaRPr lang="zh-TW" altLang="en-US" sz="2400" b="1" spc="-15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algn="ctr"/>
            <a:endParaRPr lang="zh-TW" altLang="en-US" sz="2400" b="1" spc="-15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6121275" y="3112589"/>
            <a:ext cx="1985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spc="-150" dirty="0" smtClean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擤鼻涕後</a:t>
            </a:r>
            <a:endParaRPr lang="zh-TW" altLang="en-US" sz="2400" b="1" spc="-15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792689" y="5587275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400" b="1" kern="100" spc="-150" dirty="0" smtClean="0">
                <a:solidFill>
                  <a:prstClr val="black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j-cs"/>
              </a:rPr>
              <a:t>看病前</a:t>
            </a:r>
            <a:r>
              <a:rPr lang="zh-TW" altLang="en-US" sz="2400" b="1" kern="100" spc="-150" dirty="0">
                <a:solidFill>
                  <a:prstClr val="black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  <a:cs typeface="+mj-cs"/>
              </a:rPr>
              <a:t>後</a:t>
            </a:r>
            <a:endParaRPr lang="zh-TW" altLang="en-US" sz="2400" b="1" spc="-150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476235" y="6233806"/>
            <a:ext cx="848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玩遊戲之後</a:t>
            </a:r>
            <a:r>
              <a:rPr lang="zh-TW" altLang="en-US" sz="2000" b="1" spc="-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</a:t>
            </a:r>
            <a:r>
              <a:rPr lang="zh-TW" altLang="en-US" sz="2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觸摸動物後</a:t>
            </a:r>
            <a:r>
              <a:rPr lang="zh-TW" altLang="en-US" sz="2000" b="1" spc="-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</a:t>
            </a:r>
            <a:r>
              <a:rPr lang="zh-TW" altLang="en-US" sz="2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手髒時</a:t>
            </a:r>
            <a:r>
              <a:rPr lang="zh-TW" altLang="en-US" sz="2000" b="1" spc="-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</a:t>
            </a:r>
            <a:r>
              <a:rPr lang="zh-TW" altLang="en-US" sz="2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回到家之</a:t>
            </a:r>
            <a:r>
              <a:rPr lang="zh-TW" altLang="en-US" sz="2000" b="1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後</a:t>
            </a:r>
            <a:r>
              <a:rPr lang="en-US" altLang="zh-TW" sz="2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…</a:t>
            </a:r>
            <a:endParaRPr lang="zh-TW" altLang="en-US" sz="20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031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857811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2079" y="294457"/>
            <a:ext cx="6270896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zh-TW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觀賞影片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內容版面配置區 2"/>
          <p:cNvSpPr txBox="1">
            <a:spLocks/>
          </p:cNvSpPr>
          <p:nvPr/>
        </p:nvSpPr>
        <p:spPr>
          <a:xfrm>
            <a:off x="628650" y="2541636"/>
            <a:ext cx="8330524" cy="2221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zh-TW" sz="3600" b="1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健康</a:t>
            </a:r>
            <a:r>
              <a:rPr lang="en-US" altLang="zh-TW" sz="3600" b="1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OK</a:t>
            </a:r>
            <a:r>
              <a:rPr lang="zh-TW" altLang="zh-TW" sz="3600" b="1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棒</a:t>
            </a:r>
            <a:r>
              <a:rPr lang="zh-TW" altLang="en-US" sz="3600" b="1" spc="-30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en-US" altLang="zh-TW" sz="3600" b="1" spc="-30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-</a:t>
            </a:r>
            <a:r>
              <a:rPr lang="zh-TW" altLang="en-US" sz="3600" b="1" spc="-300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zh-TW" sz="3600" b="1" dirty="0" smtClean="0">
                <a:solidFill>
                  <a:schemeClr val="accent6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預防腸胃炎</a:t>
            </a:r>
            <a:endParaRPr lang="en-US" altLang="zh-TW" sz="3600" b="1" dirty="0" smtClean="0">
              <a:solidFill>
                <a:schemeClr val="accent6">
                  <a:lumMod val="7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600" u="sng" dirty="0" smtClean="0">
                <a:solidFill>
                  <a:srgbClr val="00B0F0"/>
                </a:solidFill>
                <a:latin typeface="+mj-lt"/>
                <a:hlinkClick r:id="rId5"/>
              </a:rPr>
              <a:t>https://www.youtube.com/watch?v=L9CppbG6QPs</a:t>
            </a:r>
            <a:r>
              <a:rPr lang="en-US" altLang="zh-TW" sz="3000" u="sng" dirty="0" smtClean="0">
                <a:solidFill>
                  <a:srgbClr val="00B0F0"/>
                </a:solidFill>
                <a:latin typeface="+mj-lt"/>
              </a:rPr>
              <a:t/>
            </a:r>
            <a:br>
              <a:rPr lang="en-US" altLang="zh-TW" sz="3000" u="sng" dirty="0" smtClean="0">
                <a:solidFill>
                  <a:srgbClr val="00B0F0"/>
                </a:solidFill>
                <a:latin typeface="+mj-lt"/>
              </a:rPr>
            </a:br>
            <a:r>
              <a:rPr lang="zh-TW" altLang="en-US" sz="18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（</a:t>
            </a:r>
            <a:r>
              <a:rPr lang="zh-TW" altLang="en-US" sz="18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影片來源</a:t>
            </a:r>
            <a:r>
              <a:rPr lang="en-US" altLang="zh-TW" sz="18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1800" b="1" dirty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佛教慈濟醫療財團法人大林慈濟</a:t>
            </a:r>
            <a:r>
              <a:rPr lang="zh-TW" altLang="en-US" sz="1800" b="1" dirty="0" smtClean="0">
                <a:solidFill>
                  <a:schemeClr val="accent5">
                    <a:lumMod val="7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醫院）</a:t>
            </a:r>
            <a:endParaRPr lang="en-US" altLang="zh-TW" sz="1800" b="1" dirty="0">
              <a:solidFill>
                <a:schemeClr val="accent5">
                  <a:lumMod val="7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3500" u="sng" dirty="0" smtClean="0">
              <a:latin typeface="Adobe 黑体 Std R" pitchFamily="34" charset="-128"/>
              <a:ea typeface="Adobe 黑体 Std R" pitchFamily="34" charset="-128"/>
            </a:endParaRPr>
          </a:p>
          <a:p>
            <a:endParaRPr lang="zh-TW" altLang="en-US" dirty="0"/>
          </a:p>
        </p:txBody>
      </p:sp>
      <p:pic>
        <p:nvPicPr>
          <p:cNvPr id="1027" name="Picture 3" descr="D:\雅婷的資料夾\北教大\食媒性疾病防治教案教師指引手冊\素材\8911465-big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161" y="4291262"/>
            <a:ext cx="2476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99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6884341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grpSp>
        <p:nvGrpSpPr>
          <p:cNvPr id="24" name="组合 1"/>
          <p:cNvGrpSpPr/>
          <p:nvPr/>
        </p:nvGrpSpPr>
        <p:grpSpPr>
          <a:xfrm>
            <a:off x="6701938" y="6320857"/>
            <a:ext cx="2435406" cy="960725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419100" y="480087"/>
            <a:ext cx="7957524" cy="1018253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sz="4800" b="1" i="1" u="sng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預防諾羅病毒感染要注意</a:t>
            </a:r>
            <a:r>
              <a:rPr lang="en-US" altLang="zh-TW" sz="4800" b="1" i="1" u="sng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!!!</a:t>
            </a:r>
            <a:endParaRPr lang="zh-TW" altLang="en-US" sz="4800" b="1" i="1" u="sng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3426380" y="5758226"/>
            <a:ext cx="3153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700" b="1" spc="-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勿用</a:t>
            </a:r>
            <a:r>
              <a:rPr lang="zh-TW" altLang="en-US" sz="27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乾洗手</a:t>
            </a:r>
            <a:r>
              <a:rPr lang="zh-TW" altLang="en-US" sz="27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液</a:t>
            </a:r>
            <a:r>
              <a:rPr lang="zh-TW" altLang="en-US" sz="27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</a:t>
            </a:r>
            <a:endParaRPr lang="zh-TW" altLang="en-US" sz="2700" b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340468" y="5697331"/>
            <a:ext cx="3208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7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要用</a:t>
            </a:r>
            <a:r>
              <a:rPr lang="en-US" altLang="zh-TW" sz="27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/>
            </a:r>
            <a:br>
              <a:rPr lang="en-US" altLang="zh-TW" sz="27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</a:br>
            <a:r>
              <a:rPr lang="zh-TW" altLang="en-US" sz="2700" b="1" spc="-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肥皂</a:t>
            </a:r>
            <a:r>
              <a:rPr lang="zh-TW" altLang="en-US" sz="27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</a:t>
            </a:r>
            <a:endParaRPr lang="zh-TW" altLang="en-US" sz="2700" b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6479835" y="5697331"/>
            <a:ext cx="23897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TW" altLang="en-US" sz="2700" b="1" spc="-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勿用</a:t>
            </a:r>
            <a:r>
              <a:rPr lang="zh-TW" altLang="en-US" sz="2700" b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酒精</a:t>
            </a:r>
            <a:r>
              <a:rPr lang="zh-TW" altLang="en-US" sz="2700" b="1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</a:t>
            </a:r>
          </a:p>
          <a:p>
            <a:pPr algn="ctr"/>
            <a:endParaRPr lang="zh-TW" altLang="en-US" sz="2700" b="1" spc="-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6146" name="Picture 2" descr="D:\雅婷的資料夾\北教大\食媒性疾病防治教案教師指引手冊\素材\肥皂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08" y="3229157"/>
            <a:ext cx="2510472" cy="164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雅婷的資料夾\北教大\食媒性疾病防治教案教師指引手冊\素材\優質酒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886" y="1589372"/>
            <a:ext cx="1262174" cy="388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雅婷的資料夾\北教大\食媒性疾病防治教案教師指引手冊\素材\乾洗手液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100" y="1811480"/>
            <a:ext cx="1076958" cy="380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06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685248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74525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85606"/>
            <a:ext cx="9144000" cy="5072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28640" y="211548"/>
            <a:ext cx="7380797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sz="5400" b="1" i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</a:t>
            </a:r>
            <a:r>
              <a:rPr lang="zh-TW" altLang="en-US" sz="5400" b="1" i="1" spc="-15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你</a:t>
            </a:r>
            <a:r>
              <a:rPr lang="zh-TW" altLang="en-US" sz="5400" b="1" i="1" spc="-1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</a:t>
            </a:r>
            <a:r>
              <a:rPr lang="zh-TW" altLang="en-US" sz="5400" b="1" i="1" spc="-150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他</a:t>
            </a:r>
            <a:endParaRPr lang="zh-TW" altLang="en-US" sz="5400" b="1" i="1" spc="-150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9" name="內容版面配置區 2"/>
          <p:cNvSpPr txBox="1">
            <a:spLocks/>
          </p:cNvSpPr>
          <p:nvPr/>
        </p:nvSpPr>
        <p:spPr>
          <a:xfrm>
            <a:off x="1366670" y="2376463"/>
            <a:ext cx="7886700" cy="25400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zh-TW" altLang="en-US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練習看看</a:t>
            </a:r>
            <a:r>
              <a:rPr lang="en-US" altLang="zh-TW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!</a:t>
            </a:r>
            <a:r>
              <a:rPr lang="zh-TW" altLang="en-US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正確洗手五步驟</a:t>
            </a:r>
            <a:r>
              <a:rPr lang="en-US" altLang="zh-TW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!</a:t>
            </a: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endParaRPr lang="en-US" altLang="zh-TW" b="1" spc="-15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zh-TW" altLang="en-US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</a:t>
            </a:r>
            <a:r>
              <a:rPr lang="zh-TW" altLang="en-US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將圖卡排出正確的順序，</a:t>
            </a:r>
            <a:endParaRPr lang="en-US" altLang="zh-TW" b="1" spc="-15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zh-TW" altLang="en-US" b="1" spc="-1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完成洗手五步驟</a:t>
            </a:r>
            <a:endParaRPr lang="zh-TW" altLang="en-US" b="1" spc="-150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40" name="橢圓 39"/>
          <p:cNvSpPr/>
          <p:nvPr/>
        </p:nvSpPr>
        <p:spPr>
          <a:xfrm>
            <a:off x="429126" y="2260254"/>
            <a:ext cx="793576" cy="79357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FangYuanW7-GB" panose="040B0709000000000000" pitchFamily="81" charset="-122"/>
                <a:ea typeface="DFFangYuanW7-GB" panose="040B0709000000000000" pitchFamily="81" charset="-122"/>
              </a:rPr>
              <a:t>1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FangYuanW7-GB" panose="040B0709000000000000" pitchFamily="81" charset="-122"/>
              <a:ea typeface="DFFangYuanW7-GB" panose="040B0709000000000000" pitchFamily="81" charset="-122"/>
            </a:endParaRPr>
          </a:p>
        </p:txBody>
      </p:sp>
      <p:sp>
        <p:nvSpPr>
          <p:cNvPr id="41" name="橢圓 40"/>
          <p:cNvSpPr/>
          <p:nvPr/>
        </p:nvSpPr>
        <p:spPr>
          <a:xfrm>
            <a:off x="429126" y="3593866"/>
            <a:ext cx="793576" cy="793576"/>
          </a:xfrm>
          <a:prstGeom prst="ellipse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FangYuanW7-GB" panose="040B0709000000000000" pitchFamily="81" charset="-122"/>
                <a:ea typeface="DFFangYuanW7-GB" panose="040B0709000000000000" pitchFamily="81" charset="-122"/>
              </a:rPr>
              <a:t>2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FangYuanW7-GB" panose="040B0709000000000000" pitchFamily="81" charset="-122"/>
              <a:ea typeface="DFFangYuanW7-GB" panose="040B0709000000000000" pitchFamily="81" charset="-122"/>
            </a:endParaRPr>
          </a:p>
        </p:txBody>
      </p:sp>
      <p:pic>
        <p:nvPicPr>
          <p:cNvPr id="3074" name="Picture 2" descr="D:\雅婷的資料夾\北教大\食媒性疾病防治教案教師指引手冊\素材\洗手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171" y="4321803"/>
            <a:ext cx="2054416" cy="235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4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4204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31578"/>
            <a:ext cx="9144000" cy="5126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110816" y="240733"/>
            <a:ext cx="8883455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我是防疫小尖兵 </a:t>
            </a:r>
            <a:r>
              <a:rPr lang="en-US" altLang="zh-TW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-</a:t>
            </a:r>
            <a:r>
              <a:rPr lang="zh-TW" altLang="en-US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en-US" b="1" i="1" spc="-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學習單</a:t>
            </a:r>
            <a:endParaRPr lang="zh-TW" altLang="en-US" b="1" i="1" spc="-3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9" name="內容版面配置區 2"/>
          <p:cNvSpPr txBox="1">
            <a:spLocks/>
          </p:cNvSpPr>
          <p:nvPr/>
        </p:nvSpPr>
        <p:spPr>
          <a:xfrm>
            <a:off x="1423115" y="1936192"/>
            <a:ext cx="6611425" cy="6773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宋注音破音三" panose="020B0602010101010101" pitchFamily="34" charset="-120"/>
                <a:ea typeface="文鼎標宋注音破音三" panose="020B0602010101010101" pitchFamily="34" charset="-120"/>
              </a:rPr>
              <a:t>什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麼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情境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下容易感染食媒性疾病</a:t>
            </a:r>
            <a:r>
              <a:rPr lang="en-US" altLang="zh-TW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</a:p>
        </p:txBody>
      </p:sp>
      <p:sp>
        <p:nvSpPr>
          <p:cNvPr id="40" name="橢圓 39"/>
          <p:cNvSpPr/>
          <p:nvPr/>
        </p:nvSpPr>
        <p:spPr>
          <a:xfrm>
            <a:off x="530727" y="1809887"/>
            <a:ext cx="711051" cy="71105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甜妞體H" pitchFamily="82" charset="-120"/>
                <a:ea typeface="文鼎甜妞體H" pitchFamily="82" charset="-120"/>
              </a:rPr>
              <a:t>Q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甜妞體H" pitchFamily="82" charset="-120"/>
              <a:ea typeface="文鼎甜妞體H" pitchFamily="82" charset="-120"/>
            </a:endParaRPr>
          </a:p>
        </p:txBody>
      </p:sp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081000"/>
              </p:ext>
            </p:extLst>
          </p:nvPr>
        </p:nvGraphicFramePr>
        <p:xfrm>
          <a:off x="818695" y="2697891"/>
          <a:ext cx="7820264" cy="349954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925597"/>
                <a:gridCol w="3894667"/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114300" algn="l"/>
                        </a:tabLst>
                      </a:pPr>
                      <a:endParaRPr lang="zh-TW" sz="2700" b="0" kern="100" dirty="0">
                        <a:solidFill>
                          <a:srgbClr val="FF0000"/>
                        </a:solidFill>
                        <a:effectLst/>
                        <a:latin typeface="王漢宗中明體注音" panose="040B0700000000000000" pitchFamily="82" charset="-120"/>
                        <a:ea typeface="王漢宗中明體注音" panose="040B0700000000000000" pitchFamily="82" charset="-12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>
                          <a:tab pos="114300" algn="l"/>
                        </a:tabLst>
                        <a:defRPr/>
                      </a:pPr>
                      <a:endParaRPr lang="zh-TW" altLang="zh-TW" sz="2700" b="0" kern="100" dirty="0" smtClean="0">
                        <a:solidFill>
                          <a:srgbClr val="FF0000"/>
                        </a:solidFill>
                        <a:effectLst/>
                        <a:latin typeface="王漢宗中明體注音" panose="040B0700000000000000" pitchFamily="82" charset="-120"/>
                        <a:ea typeface="王漢宗中明體注音" panose="040B0700000000000000" pitchFamily="82" charset="-12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299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TW" sz="2100" b="1" kern="1200" spc="-300" dirty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>外出旅遊</a:t>
                      </a:r>
                      <a:r>
                        <a:rPr lang="zh-TW" sz="2100" b="1" kern="1200" spc="-30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>時</a:t>
                      </a:r>
                      <a:r>
                        <a:rPr lang="zh-TW" altLang="en-US" sz="2100" b="1" kern="1200" spc="-1500" baseline="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>，</a:t>
                      </a:r>
                      <a:r>
                        <a:rPr lang="en-US" altLang="zh-TW" sz="2100" b="1" kern="1200" spc="-1500" baseline="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/>
                      </a:r>
                      <a:br>
                        <a:rPr lang="en-US" altLang="zh-TW" sz="2100" b="1" kern="1200" spc="-1500" baseline="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</a:br>
                      <a:r>
                        <a:rPr lang="zh-TW" sz="2100" b="1" kern="1200" spc="-30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>買</a:t>
                      </a:r>
                      <a:r>
                        <a:rPr lang="zh-TW" sz="2100" b="1" kern="1200" spc="-300" dirty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>路邊販賣的冷飲</a:t>
                      </a:r>
                      <a:endParaRPr lang="zh-TW" sz="2100" b="1" kern="1200" spc="-300" dirty="0">
                        <a:solidFill>
                          <a:schemeClr val="accent1"/>
                        </a:solidFill>
                        <a:latin typeface="文鼎標楷注音" panose="020B0602010101010101" pitchFamily="34" charset="-120"/>
                        <a:ea typeface="文鼎標楷注音" panose="020B0602010101010101" pitchFamily="34" charset="-120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TW" sz="2100" b="1" kern="1200" spc="-300" dirty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  <a:cs typeface="+mn-cs"/>
                        </a:rPr>
                        <a:t>上完廁所沒</a:t>
                      </a:r>
                      <a:r>
                        <a:rPr lang="zh-TW" sz="2100" b="1" kern="1200" spc="-30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  <a:cs typeface="+mn-cs"/>
                        </a:rPr>
                        <a:t>洗手</a:t>
                      </a:r>
                      <a:r>
                        <a:rPr lang="zh-TW" altLang="en-US" sz="2100" b="1" kern="1200" spc="-30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  <a:cs typeface="+mn-cs"/>
                        </a:rPr>
                        <a:t>，</a:t>
                      </a:r>
                      <a:r>
                        <a:rPr lang="en-US" altLang="zh-TW" sz="2100" b="1" kern="1200" spc="-30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  <a:cs typeface="+mn-cs"/>
                        </a:rPr>
                        <a:t/>
                      </a:r>
                      <a:br>
                        <a:rPr lang="en-US" altLang="zh-TW" sz="2100" b="1" kern="1200" spc="-30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  <a:cs typeface="+mn-cs"/>
                        </a:rPr>
                      </a:br>
                      <a:r>
                        <a:rPr lang="zh-TW" sz="2100" b="1" kern="1200" spc="-30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  <a:cs typeface="+mn-cs"/>
                        </a:rPr>
                        <a:t>就</a:t>
                      </a:r>
                      <a:r>
                        <a:rPr lang="zh-TW" sz="2100" b="1" kern="1200" spc="-300" dirty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  <a:cs typeface="+mn-cs"/>
                        </a:rPr>
                        <a:t>去拿點心吃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581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endParaRPr lang="en-US" sz="900" kern="100" dirty="0">
                        <a:effectLst/>
                        <a:latin typeface="王漢宗中明體注音" panose="040B0700000000000000" pitchFamily="82" charset="-120"/>
                        <a:ea typeface="王漢宗中明體注音" panose="040B0700000000000000" pitchFamily="82" charset="-12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endParaRPr lang="en-US" sz="900" kern="100" dirty="0">
                        <a:effectLst/>
                        <a:latin typeface="王漢宗中楷體注音" panose="040B0700000000000000" pitchFamily="82" charset="-120"/>
                        <a:ea typeface="新細明體" panose="02020500000000000000" pitchFamily="18" charset="-12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0" name="圖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679" y="2727791"/>
            <a:ext cx="378731" cy="346082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829" y="2727791"/>
            <a:ext cx="378731" cy="346082"/>
          </a:xfrm>
          <a:prstGeom prst="rect">
            <a:avLst/>
          </a:prstGeom>
        </p:spPr>
      </p:pic>
      <p:pic>
        <p:nvPicPr>
          <p:cNvPr id="18" name="Picture 3" descr="D:\雅婷的資料夾\北教大\食媒性疾病防治教案教師指引手冊\素材\上廁所洗手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683" y="4280362"/>
            <a:ext cx="2933019" cy="158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雅婷的資料夾\北教大\食媒性疾病防治教案教師指引手冊\素材\飲料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254" y="4103118"/>
            <a:ext cx="881436" cy="194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雅婷的資料夾\北教大\食媒性疾病防治教案教師指引手冊\素材\飲料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389" y="4026016"/>
            <a:ext cx="929655" cy="201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67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8489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675863"/>
            <a:ext cx="9144000" cy="5182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09184" y="201822"/>
            <a:ext cx="8494347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sz="42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我是防疫小尖兵 </a:t>
            </a:r>
            <a:r>
              <a:rPr lang="en-US" altLang="zh-TW" sz="42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- </a:t>
            </a:r>
            <a:r>
              <a:rPr lang="zh-TW" altLang="en-US" sz="4200" b="1" i="1" spc="-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學習單</a:t>
            </a:r>
            <a:endParaRPr lang="zh-TW" altLang="en-US" sz="4200" b="1" i="1" spc="-3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1" name="內容版面配置區 2"/>
          <p:cNvSpPr txBox="1">
            <a:spLocks/>
          </p:cNvSpPr>
          <p:nvPr/>
        </p:nvSpPr>
        <p:spPr>
          <a:xfrm>
            <a:off x="1423115" y="1675863"/>
            <a:ext cx="8007964" cy="780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zh-TW" altLang="en-US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三" panose="020B0602010101010101" pitchFamily="34" charset="-120"/>
                <a:ea typeface="文鼎標楷注音破音三" panose="020B0602010101010101" pitchFamily="34" charset="-120"/>
              </a:rPr>
              <a:t>什</a:t>
            </a:r>
            <a:r>
              <a:rPr lang="zh-TW" altLang="en-US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麼</a:t>
            </a:r>
            <a:r>
              <a:rPr lang="zh-TW" altLang="en-US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時候要</a:t>
            </a:r>
            <a:r>
              <a:rPr lang="zh-TW" altLang="en-US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</a:t>
            </a:r>
            <a:r>
              <a:rPr lang="en-US" altLang="zh-TW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endParaRPr lang="en-US" altLang="zh-TW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2" name="橢圓 31"/>
          <p:cNvSpPr/>
          <p:nvPr/>
        </p:nvSpPr>
        <p:spPr>
          <a:xfrm>
            <a:off x="530727" y="1549558"/>
            <a:ext cx="711051" cy="71105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甜妞體H" pitchFamily="82" charset="-120"/>
                <a:ea typeface="文鼎甜妞體H" pitchFamily="82" charset="-120"/>
              </a:rPr>
              <a:t>Q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甜妞體H" pitchFamily="82" charset="-120"/>
              <a:ea typeface="文鼎甜妞體H" pitchFamily="82" charset="-120"/>
            </a:endParaRPr>
          </a:p>
        </p:txBody>
      </p:sp>
      <p:graphicFrame>
        <p:nvGraphicFramePr>
          <p:cNvPr id="37" name="內容版面配置區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666887"/>
              </p:ext>
            </p:extLst>
          </p:nvPr>
        </p:nvGraphicFramePr>
        <p:xfrm>
          <a:off x="778206" y="2927838"/>
          <a:ext cx="7684851" cy="29573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71991"/>
                <a:gridCol w="2217906"/>
                <a:gridCol w="1896894"/>
                <a:gridCol w="1498060"/>
              </a:tblGrid>
              <a:tr h="4516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accent1"/>
                          </a:solidFill>
                          <a:latin typeface="文鼎黑體B" pitchFamily="34" charset="-120"/>
                          <a:ea typeface="文鼎黑體B" pitchFamily="34" charset="-120"/>
                        </a:rPr>
                        <a:t>(</a:t>
                      </a:r>
                      <a:r>
                        <a:rPr lang="zh-TW" altLang="en-US" dirty="0" smtClean="0">
                          <a:solidFill>
                            <a:schemeClr val="accent1"/>
                          </a:solidFill>
                          <a:latin typeface="文鼎黑體B" pitchFamily="34" charset="-120"/>
                          <a:ea typeface="文鼎黑體B" pitchFamily="34" charset="-120"/>
                        </a:rPr>
                        <a:t>   </a:t>
                      </a:r>
                      <a:r>
                        <a:rPr lang="en-US" altLang="zh-TW" dirty="0" smtClean="0">
                          <a:solidFill>
                            <a:schemeClr val="accent1"/>
                          </a:solidFill>
                          <a:latin typeface="文鼎黑體B" pitchFamily="34" charset="-120"/>
                          <a:ea typeface="文鼎黑體B" pitchFamily="34" charset="-120"/>
                        </a:rPr>
                        <a:t>)</a:t>
                      </a:r>
                      <a:r>
                        <a:rPr lang="zh-TW" altLang="en-US" b="1" spc="-30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>吃東</a:t>
                      </a:r>
                      <a:r>
                        <a:rPr lang="zh-TW" altLang="en-US" b="1" spc="-300" dirty="0" smtClean="0">
                          <a:solidFill>
                            <a:schemeClr val="accent1"/>
                          </a:solidFill>
                          <a:latin typeface="文鼎標楷注音破音一" panose="020B0602010101010101" pitchFamily="34" charset="-120"/>
                          <a:ea typeface="文鼎標楷注音破音一" panose="020B0602010101010101" pitchFamily="34" charset="-120"/>
                        </a:rPr>
                        <a:t>西</a:t>
                      </a:r>
                      <a:r>
                        <a:rPr lang="zh-TW" altLang="en-US" b="1" spc="-300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>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accent1"/>
                          </a:solidFill>
                          <a:latin typeface="文鼎黑體B" pitchFamily="34" charset="-120"/>
                          <a:ea typeface="文鼎黑體B" pitchFamily="34" charset="-120"/>
                        </a:rPr>
                        <a:t>(</a:t>
                      </a:r>
                      <a:r>
                        <a:rPr lang="zh-TW" altLang="en-US" dirty="0" smtClean="0">
                          <a:solidFill>
                            <a:schemeClr val="accent1"/>
                          </a:solidFill>
                          <a:latin typeface="文鼎黑體B" pitchFamily="34" charset="-120"/>
                          <a:ea typeface="文鼎黑體B" pitchFamily="34" charset="-120"/>
                        </a:rPr>
                        <a:t>   </a:t>
                      </a:r>
                      <a:r>
                        <a:rPr lang="en-US" altLang="zh-TW" dirty="0" smtClean="0">
                          <a:solidFill>
                            <a:schemeClr val="accent1"/>
                          </a:solidFill>
                          <a:latin typeface="文鼎黑體B" pitchFamily="34" charset="-120"/>
                          <a:ea typeface="文鼎黑體B" pitchFamily="34" charset="-120"/>
                        </a:rPr>
                        <a:t>)</a:t>
                      </a:r>
                      <a:r>
                        <a:rPr lang="zh-TW" altLang="en-US" b="1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>擦完鼻涕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accent1"/>
                          </a:solidFill>
                          <a:latin typeface="文鼎黑體B" pitchFamily="34" charset="-120"/>
                          <a:ea typeface="文鼎黑體B" pitchFamily="34" charset="-120"/>
                        </a:rPr>
                        <a:t>(</a:t>
                      </a:r>
                      <a:r>
                        <a:rPr lang="zh-TW" altLang="en-US" dirty="0" smtClean="0">
                          <a:solidFill>
                            <a:schemeClr val="accent1"/>
                          </a:solidFill>
                          <a:latin typeface="文鼎黑體B" pitchFamily="34" charset="-120"/>
                          <a:ea typeface="文鼎黑體B" pitchFamily="34" charset="-120"/>
                        </a:rPr>
                        <a:t>   </a:t>
                      </a:r>
                      <a:r>
                        <a:rPr lang="en-US" altLang="zh-TW" dirty="0" smtClean="0">
                          <a:solidFill>
                            <a:schemeClr val="accent1"/>
                          </a:solidFill>
                          <a:latin typeface="文鼎黑體B" pitchFamily="34" charset="-120"/>
                          <a:ea typeface="文鼎黑體B" pitchFamily="34" charset="-120"/>
                        </a:rPr>
                        <a:t>)</a:t>
                      </a:r>
                      <a:r>
                        <a:rPr lang="zh-TW" altLang="en-US" b="1" dirty="0" smtClean="0">
                          <a:solidFill>
                            <a:schemeClr val="accent1"/>
                          </a:solidFill>
                          <a:latin typeface="文鼎標楷注音" panose="020B0602010101010101" pitchFamily="34" charset="-120"/>
                          <a:ea typeface="文鼎標楷注音" panose="020B0602010101010101" pitchFamily="34" charset="-120"/>
                        </a:rPr>
                        <a:t>看病後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/>
                </a:tc>
              </a:tr>
              <a:tr h="250572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1" name="圖片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21" y="3009803"/>
            <a:ext cx="199786" cy="295701"/>
          </a:xfrm>
          <a:prstGeom prst="rect">
            <a:avLst/>
          </a:prstGeom>
        </p:spPr>
      </p:pic>
      <p:pic>
        <p:nvPicPr>
          <p:cNvPr id="42" name="圖片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954" y="3005969"/>
            <a:ext cx="199786" cy="295701"/>
          </a:xfrm>
          <a:prstGeom prst="rect">
            <a:avLst/>
          </a:prstGeom>
        </p:spPr>
      </p:pic>
      <p:pic>
        <p:nvPicPr>
          <p:cNvPr id="14" name="Picture 3" descr="D:\雅婷的資料夾\北教大\食媒性疾病防治教案教師指引手冊\素材\鼻涕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636" y="3663707"/>
            <a:ext cx="1422336" cy="203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9" descr="D:\雅婷的資料夾\北教大\食媒性疾病防治教案教師指引手冊\素材\吃飯前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18" y="3964536"/>
            <a:ext cx="1929237" cy="162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3" descr="D:\雅婷的資料夾\北教大\食媒性疾病防治教案教師指引手冊\素材\看病後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276" y="3866600"/>
            <a:ext cx="1509629" cy="175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588" y="3010518"/>
            <a:ext cx="199786" cy="29570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495089" y="2261110"/>
            <a:ext cx="72342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zh-TW" altLang="en-US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請先</a:t>
            </a:r>
            <a:r>
              <a:rPr lang="zh-TW" altLang="en-US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在 </a:t>
            </a:r>
            <a:r>
              <a:rPr lang="en-US" altLang="zh-TW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  ) </a:t>
            </a:r>
            <a:r>
              <a:rPr lang="zh-TW" altLang="en-US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中</a:t>
            </a:r>
            <a:r>
              <a:rPr lang="zh-TW" altLang="en-US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打 </a:t>
            </a:r>
            <a:r>
              <a:rPr lang="en-US" altLang="zh-TW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v </a:t>
            </a:r>
            <a:r>
              <a:rPr lang="zh-TW" altLang="en-US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後，</a:t>
            </a:r>
            <a:r>
              <a:rPr lang="zh-TW" altLang="en-US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再 寫 </a:t>
            </a:r>
            <a:r>
              <a:rPr lang="zh-TW" altLang="en-US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二" panose="020B0602010101010101" pitchFamily="34" charset="-120"/>
                <a:ea typeface="文鼎標楷注音破音二" panose="020B0602010101010101" pitchFamily="34" charset="-120"/>
              </a:rPr>
              <a:t>一</a:t>
            </a:r>
            <a:r>
              <a:rPr lang="zh-TW" altLang="en-US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寫</a:t>
            </a:r>
            <a:r>
              <a:rPr lang="zh-TW" altLang="en-US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、畫</a:t>
            </a:r>
            <a:r>
              <a:rPr lang="zh-TW" altLang="en-US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一</a:t>
            </a:r>
            <a:r>
              <a:rPr lang="zh-TW" altLang="en-US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畫完成下表。</a:t>
            </a:r>
          </a:p>
        </p:txBody>
      </p:sp>
    </p:spTree>
    <p:extLst>
      <p:ext uri="{BB962C8B-B14F-4D97-AF65-F5344CB8AC3E}">
        <p14:creationId xmlns:p14="http://schemas.microsoft.com/office/powerpoint/2010/main" val="282493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8526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410"/>
            <a:ext cx="9144000" cy="5133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221064" y="211548"/>
            <a:ext cx="8630535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sz="42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我是防疫小尖兵 </a:t>
            </a:r>
            <a:r>
              <a:rPr lang="en-US" altLang="zh-TW" sz="42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- </a:t>
            </a:r>
            <a:r>
              <a:rPr lang="zh-TW" altLang="en-US" sz="4200" b="1" i="1" spc="-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學習單</a:t>
            </a:r>
            <a:endParaRPr lang="zh-TW" altLang="en-US" sz="4200" b="1" i="1" spc="-3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1" name="內容版面配置區 2"/>
          <p:cNvSpPr txBox="1">
            <a:spLocks/>
          </p:cNvSpPr>
          <p:nvPr/>
        </p:nvSpPr>
        <p:spPr>
          <a:xfrm>
            <a:off x="1277194" y="2058597"/>
            <a:ext cx="7322051" cy="6640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zh-TW" altLang="en-US" sz="2000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請</a:t>
            </a:r>
            <a:r>
              <a:rPr lang="zh-TW" altLang="en-US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在 </a:t>
            </a:r>
            <a:r>
              <a:rPr lang="en-US" altLang="zh-TW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 </a:t>
            </a:r>
            <a:r>
              <a:rPr lang="zh-TW" altLang="en-US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 </a:t>
            </a:r>
            <a:r>
              <a:rPr lang="en-US" altLang="zh-TW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) </a:t>
            </a:r>
            <a:r>
              <a:rPr lang="zh-TW" altLang="en-US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中填入</a:t>
            </a:r>
            <a:r>
              <a:rPr lang="en-US" altLang="zh-TW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「1</a:t>
            </a:r>
            <a:r>
              <a:rPr lang="zh-TW" altLang="en-US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</a:t>
            </a:r>
            <a:r>
              <a:rPr lang="en-US" altLang="zh-TW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</a:t>
            </a:r>
            <a:r>
              <a:rPr lang="zh-TW" altLang="en-US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</a:t>
            </a:r>
            <a:r>
              <a:rPr lang="en-US" altLang="zh-TW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3</a:t>
            </a:r>
            <a:r>
              <a:rPr lang="zh-TW" altLang="en-US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</a:t>
            </a:r>
            <a:r>
              <a:rPr lang="en-US" altLang="zh-TW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4</a:t>
            </a:r>
            <a:r>
              <a:rPr lang="zh-TW" altLang="en-US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</a:t>
            </a:r>
            <a:r>
              <a:rPr lang="en-US" altLang="zh-TW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5</a:t>
            </a:r>
            <a:r>
              <a:rPr lang="zh-TW" altLang="en-US" sz="20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」的「洗手五步驟」</a:t>
            </a:r>
            <a:endParaRPr lang="en-US" altLang="zh-TW" sz="20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2" name="橢圓 31"/>
          <p:cNvSpPr/>
          <p:nvPr/>
        </p:nvSpPr>
        <p:spPr>
          <a:xfrm>
            <a:off x="433447" y="2035084"/>
            <a:ext cx="711051" cy="71105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甜妞體H" pitchFamily="82" charset="-120"/>
                <a:ea typeface="文鼎甜妞體H" pitchFamily="82" charset="-120"/>
              </a:rPr>
              <a:t>Q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甜妞體H" pitchFamily="82" charset="-120"/>
              <a:ea typeface="文鼎甜妞體H" pitchFamily="82" charset="-120"/>
            </a:endParaRPr>
          </a:p>
        </p:txBody>
      </p:sp>
      <p:grpSp>
        <p:nvGrpSpPr>
          <p:cNvPr id="25" name="组合 1"/>
          <p:cNvGrpSpPr/>
          <p:nvPr/>
        </p:nvGrpSpPr>
        <p:grpSpPr>
          <a:xfrm>
            <a:off x="6391789" y="993513"/>
            <a:ext cx="2822767" cy="1113532"/>
            <a:chOff x="2532888" y="1831537"/>
            <a:chExt cx="10114788" cy="3990105"/>
          </a:xfrm>
        </p:grpSpPr>
        <p:cxnSp>
          <p:nvCxnSpPr>
            <p:cNvPr id="26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图片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8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图片 1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33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" descr="D:\雅婷的資料夾\食媒性疾病防治教案教師指引手冊\素材\( )5格圖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784" y="965606"/>
            <a:ext cx="9351339" cy="667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矩形 39"/>
          <p:cNvSpPr/>
          <p:nvPr/>
        </p:nvSpPr>
        <p:spPr>
          <a:xfrm>
            <a:off x="4435525" y="4394325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kern="100" dirty="0" smtClean="0">
                <a:solidFill>
                  <a:srgbClr val="FF0000"/>
                </a:solidFill>
                <a:latin typeface="文鼎黑體B" pitchFamily="34" charset="-120"/>
                <a:ea typeface="文鼎黑體B" pitchFamily="34" charset="-120"/>
              </a:rPr>
              <a:t>1</a:t>
            </a:r>
            <a:endParaRPr lang="zh-TW" altLang="en-US" sz="2400" dirty="0">
              <a:latin typeface="文鼎黑體B" pitchFamily="34" charset="-120"/>
              <a:ea typeface="文鼎黑體B" pitchFamily="34" charset="-12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81776" y="4403189"/>
            <a:ext cx="3642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85725" algn="l"/>
              </a:tabLst>
            </a:pPr>
            <a:r>
              <a:rPr lang="en-US" altLang="zh-TW" sz="1400" kern="100" dirty="0" smtClean="0">
                <a:solidFill>
                  <a:srgbClr val="FF0000"/>
                </a:solidFill>
                <a:latin typeface="文鼎黑體B" pitchFamily="34" charset="-120"/>
                <a:ea typeface="文鼎黑體B" pitchFamily="34" charset="-120"/>
              </a:rPr>
              <a:t>3</a:t>
            </a:r>
            <a:r>
              <a:rPr lang="en-US" altLang="zh-TW" sz="1400" kern="100" dirty="0">
                <a:solidFill>
                  <a:srgbClr val="FF0000"/>
                </a:solidFill>
                <a:latin typeface="文鼎黑體B" pitchFamily="34" charset="-120"/>
                <a:ea typeface="文鼎黑體B" pitchFamily="34" charset="-120"/>
              </a:rPr>
              <a:t> </a:t>
            </a:r>
            <a:endParaRPr lang="zh-TW" altLang="zh-TW" sz="1400" kern="100" dirty="0">
              <a:solidFill>
                <a:srgbClr val="FF0000"/>
              </a:solidFill>
              <a:latin typeface="文鼎黑體B" pitchFamily="34" charset="-120"/>
              <a:ea typeface="文鼎黑體B" pitchFamily="34" charset="-12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254572" y="4386052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85725" algn="l"/>
              </a:tabLst>
            </a:pPr>
            <a:r>
              <a:rPr lang="en-US" altLang="zh-TW" sz="1400" kern="100" dirty="0" smtClean="0">
                <a:solidFill>
                  <a:srgbClr val="FF0000"/>
                </a:solidFill>
                <a:latin typeface="文鼎黑體B" pitchFamily="34" charset="-120"/>
                <a:ea typeface="文鼎黑體B" pitchFamily="34" charset="-120"/>
              </a:rPr>
              <a:t>2</a:t>
            </a:r>
            <a:endParaRPr lang="zh-TW" altLang="zh-TW" sz="2400" kern="100" dirty="0">
              <a:solidFill>
                <a:srgbClr val="FF0000"/>
              </a:solidFill>
              <a:latin typeface="文鼎黑體B" pitchFamily="34" charset="-120"/>
              <a:ea typeface="文鼎黑體B" pitchFamily="34" charset="-120"/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7999071" y="4389650"/>
            <a:ext cx="253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solidFill>
                  <a:srgbClr val="FF0000"/>
                </a:solidFill>
                <a:latin typeface="文鼎黑體B" pitchFamily="34" charset="-120"/>
                <a:ea typeface="文鼎黑體B" pitchFamily="34" charset="-120"/>
              </a:rPr>
              <a:t>4</a:t>
            </a:r>
            <a:endParaRPr lang="zh-TW" altLang="en-US" sz="1600" dirty="0">
              <a:solidFill>
                <a:srgbClr val="FF0000"/>
              </a:solidFill>
              <a:latin typeface="文鼎黑體B" pitchFamily="34" charset="-120"/>
              <a:ea typeface="文鼎黑體B" pitchFamily="34" charset="-120"/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2635161" y="4378420"/>
            <a:ext cx="299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solidFill>
                  <a:srgbClr val="FF0000"/>
                </a:solidFill>
                <a:latin typeface="文鼎黑體B" pitchFamily="34" charset="-120"/>
                <a:ea typeface="文鼎黑體B" pitchFamily="34" charset="-120"/>
              </a:rPr>
              <a:t>5</a:t>
            </a:r>
            <a:endParaRPr lang="zh-TW" altLang="en-US" sz="1600" dirty="0">
              <a:solidFill>
                <a:srgbClr val="FF0000"/>
              </a:solidFill>
              <a:latin typeface="文鼎黑體B" pitchFamily="34" charset="-120"/>
              <a:ea typeface="文鼎黑體B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21064" y="4648694"/>
            <a:ext cx="153118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沖</a:t>
            </a:r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用 清 水 沖</a:t>
            </a:r>
            <a:endParaRPr lang="en-US" altLang="zh-TW" sz="14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 乾淨</a:t>
            </a:r>
            <a:r>
              <a:rPr lang="zh-TW" altLang="en-US" sz="12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zh-TW" altLang="en-US" sz="1400" dirty="0"/>
          </a:p>
        </p:txBody>
      </p:sp>
      <p:sp>
        <p:nvSpPr>
          <p:cNvPr id="34" name="矩形 33"/>
          <p:cNvSpPr/>
          <p:nvPr/>
        </p:nvSpPr>
        <p:spPr>
          <a:xfrm>
            <a:off x="2077113" y="4663100"/>
            <a:ext cx="15009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擦</a:t>
            </a:r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用 毛 巾或</a:t>
            </a:r>
            <a:endParaRPr lang="en-US" altLang="zh-TW" sz="14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紙 巾 擦 乾</a:t>
            </a:r>
            <a:r>
              <a:rPr lang="zh-TW" altLang="en-US" sz="12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zh-TW" altLang="en-US" sz="1400" dirty="0"/>
          </a:p>
        </p:txBody>
      </p:sp>
      <p:sp>
        <p:nvSpPr>
          <p:cNvPr id="35" name="矩形 34"/>
          <p:cNvSpPr/>
          <p:nvPr/>
        </p:nvSpPr>
        <p:spPr>
          <a:xfrm>
            <a:off x="3830999" y="4663100"/>
            <a:ext cx="168720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濕</a:t>
            </a:r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打 開 水 龍</a:t>
            </a:r>
            <a:endParaRPr lang="en-US" altLang="zh-TW" sz="14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頭 把 手 淋 濕</a:t>
            </a:r>
            <a:r>
              <a:rPr lang="zh-TW" altLang="en-US" sz="12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zh-TW" altLang="en-US" sz="1400" dirty="0"/>
          </a:p>
        </p:txBody>
      </p:sp>
      <p:sp>
        <p:nvSpPr>
          <p:cNvPr id="36" name="矩形 35"/>
          <p:cNvSpPr/>
          <p:nvPr/>
        </p:nvSpPr>
        <p:spPr>
          <a:xfrm>
            <a:off x="5637470" y="4676009"/>
            <a:ext cx="15664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搓</a:t>
            </a:r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用 肥 皂 搓</a:t>
            </a:r>
            <a:endParaRPr lang="en-US" altLang="zh-TW" sz="14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雙手 </a:t>
            </a:r>
            <a:r>
              <a:rPr lang="en-US" altLang="zh-TW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20</a:t>
            </a:r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秒</a:t>
            </a:r>
            <a:r>
              <a:rPr lang="zh-TW" altLang="en-US" sz="12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zh-TW" altLang="en-US" sz="1400" dirty="0"/>
          </a:p>
        </p:txBody>
      </p:sp>
      <p:sp>
        <p:nvSpPr>
          <p:cNvPr id="37" name="矩形 36"/>
          <p:cNvSpPr/>
          <p:nvPr/>
        </p:nvSpPr>
        <p:spPr>
          <a:xfrm>
            <a:off x="7306952" y="4701827"/>
            <a:ext cx="16593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捧</a:t>
            </a:r>
            <a:r>
              <a:rPr lang="zh-TW" altLang="en-US" sz="1400" b="1" spc="-300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zh-TW" altLang="en-US" sz="14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捧 水 沖洗  水 龍 頭 並 關掉。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95858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-11187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3715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671089"/>
            <a:ext cx="9144000" cy="5186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28640" y="211548"/>
            <a:ext cx="3951530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sz="4800" b="1" i="1" spc="-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上課重點</a:t>
            </a:r>
            <a:endParaRPr lang="zh-TW" altLang="en-US" sz="4800" b="1" i="1" spc="-3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grpSp>
        <p:nvGrpSpPr>
          <p:cNvPr id="17" name="组合 1"/>
          <p:cNvGrpSpPr/>
          <p:nvPr/>
        </p:nvGrpSpPr>
        <p:grpSpPr>
          <a:xfrm>
            <a:off x="6701938" y="724151"/>
            <a:ext cx="2435406" cy="960725"/>
            <a:chOff x="2532888" y="1831537"/>
            <a:chExt cx="10114788" cy="3990105"/>
          </a:xfrm>
        </p:grpSpPr>
        <p:cxnSp>
          <p:nvCxnSpPr>
            <p:cNvPr id="18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图片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0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图片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4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內容版面配置區 2"/>
          <p:cNvSpPr>
            <a:spLocks noGrp="1"/>
          </p:cNvSpPr>
          <p:nvPr>
            <p:ph idx="1"/>
          </p:nvPr>
        </p:nvSpPr>
        <p:spPr>
          <a:xfrm>
            <a:off x="573540" y="1907396"/>
            <a:ext cx="8229600" cy="4525963"/>
          </a:xfrm>
        </p:spPr>
        <p:txBody>
          <a:bodyPr>
            <a:normAutofit/>
          </a:bodyPr>
          <a:lstStyle/>
          <a:p>
            <a:r>
              <a:rPr lang="zh-TW" altLang="en-US" sz="28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</a:t>
            </a:r>
            <a:r>
              <a:rPr lang="zh-TW" altLang="en-US" sz="2800" b="1" spc="-3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媒性</a:t>
            </a:r>
            <a:r>
              <a:rPr lang="zh-TW" altLang="en-US" sz="28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疾病</a:t>
            </a:r>
            <a:endParaRPr lang="en-US" altLang="zh-TW" sz="2800" b="1" spc="-300" dirty="0" smtClean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zh-TW" sz="28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感染</a:t>
            </a:r>
            <a:r>
              <a:rPr lang="zh-TW" altLang="en-US" sz="28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了</a:t>
            </a:r>
            <a:r>
              <a:rPr lang="zh-TW" altLang="zh-TW" sz="28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食媒性疾病</a:t>
            </a:r>
            <a:r>
              <a:rPr lang="zh-TW" altLang="en-US" sz="28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，怎</a:t>
            </a:r>
            <a:r>
              <a:rPr lang="zh-TW" altLang="en-US" sz="28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麼</a:t>
            </a:r>
            <a:r>
              <a:rPr lang="zh-TW" altLang="zh-TW" sz="2800" b="1" spc="-300" dirty="0">
                <a:solidFill>
                  <a:srgbClr val="00B0F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照顧</a:t>
            </a:r>
            <a:r>
              <a:rPr lang="zh-TW" altLang="zh-TW" sz="2800" b="1" spc="-300" dirty="0" smtClean="0">
                <a:solidFill>
                  <a:srgbClr val="00B0F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自己</a:t>
            </a:r>
            <a:r>
              <a:rPr lang="en-US" altLang="zh-TW" sz="2800" b="1" spc="-300" dirty="0" smtClean="0">
                <a:solidFill>
                  <a:srgbClr val="00B0F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en-US" altLang="zh-TW" sz="28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</a:p>
          <a:p>
            <a:r>
              <a:rPr lang="zh-TW" altLang="zh-TW" sz="28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感染食媒性疾病時</a:t>
            </a:r>
            <a:r>
              <a:rPr lang="zh-TW" altLang="en-US" sz="28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，怎</a:t>
            </a:r>
            <a:r>
              <a:rPr lang="zh-TW" altLang="en-US" sz="28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麼</a:t>
            </a:r>
            <a:r>
              <a:rPr lang="zh-TW" altLang="zh-TW" sz="2800" b="1" spc="-300" dirty="0">
                <a:solidFill>
                  <a:srgbClr val="00B0F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避免傳染給</a:t>
            </a:r>
            <a:r>
              <a:rPr lang="zh-TW" altLang="zh-TW" sz="2800" b="1" spc="-300" dirty="0" smtClean="0">
                <a:solidFill>
                  <a:srgbClr val="00B0F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他人</a:t>
            </a:r>
            <a:r>
              <a:rPr lang="en-US" altLang="zh-TW" sz="2800" b="1" spc="-300" dirty="0" smtClean="0">
                <a:solidFill>
                  <a:srgbClr val="00B0F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</a:t>
            </a:r>
            <a:r>
              <a:rPr lang="en-US" altLang="zh-TW" sz="28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</a:p>
          <a:p>
            <a:r>
              <a:rPr lang="zh-TW" altLang="zh-TW" sz="2800" b="1" kern="100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</a:t>
            </a:r>
            <a:r>
              <a:rPr lang="zh-TW" altLang="en-US" sz="2800" b="1" kern="100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五</a:t>
            </a:r>
            <a:r>
              <a:rPr lang="zh-TW" altLang="zh-TW" sz="2800" b="1" kern="100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時機</a:t>
            </a:r>
            <a:endParaRPr lang="en-US" altLang="zh-TW" sz="2800" b="1" kern="100" spc="-300" dirty="0" smtClean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28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正確</a:t>
            </a:r>
            <a:r>
              <a:rPr lang="zh-TW" altLang="en-US" sz="2800" b="1" spc="-3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洗手五</a:t>
            </a:r>
            <a:r>
              <a:rPr lang="zh-TW" altLang="en-US" sz="28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步驟</a:t>
            </a:r>
            <a:endParaRPr lang="en-US" altLang="zh-TW" sz="2800" b="1" spc="-300" dirty="0" smtClean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2800" b="1" spc="-300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確保</a:t>
            </a:r>
            <a:r>
              <a:rPr lang="zh-TW" altLang="zh-TW" sz="2800" b="1" spc="-3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</a:t>
            </a:r>
            <a:r>
              <a:rPr lang="zh-TW" altLang="en-US" sz="2800" b="1" spc="-3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品安全</a:t>
            </a:r>
            <a:r>
              <a:rPr lang="zh-TW" altLang="zh-TW" sz="2800" b="1" spc="-300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的方法</a:t>
            </a:r>
            <a:endParaRPr lang="en-US" altLang="zh-TW" sz="2800" b="1" spc="-300" dirty="0">
              <a:solidFill>
                <a:srgbClr val="FF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2800" b="1" spc="-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預防食媒性疾病的方法</a:t>
            </a:r>
            <a:endParaRPr lang="en-US" altLang="zh-TW" sz="2800" b="1" spc="-300" dirty="0">
              <a:solidFill>
                <a:schemeClr val="tx1">
                  <a:lumMod val="50000"/>
                  <a:lumOff val="50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7170" name="Picture 2" descr="D:\雅婷的資料夾\北教大\食媒性疾病防治教案教師指引手冊\素材\重點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355" y="3998627"/>
            <a:ext cx="2667878" cy="211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58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-11187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8686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896060"/>
            <a:ext cx="9144000" cy="4871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114631" y="269943"/>
            <a:ext cx="9029369" cy="783772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noAutofit/>
          </a:bodyPr>
          <a:lstStyle/>
          <a:p>
            <a:pPr lvl="0" algn="l"/>
            <a:r>
              <a:rPr lang="zh-TW" altLang="en-US" sz="40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我要如何當一個</a:t>
            </a:r>
            <a:r>
              <a:rPr lang="zh-TW" altLang="en-US" sz="4000" b="1" i="1" spc="-3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防疫小尖兵</a:t>
            </a:r>
            <a:endParaRPr lang="zh-TW" altLang="en-US" sz="4000" b="1" i="1" spc="-3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888072" y="2346774"/>
            <a:ext cx="5952933" cy="738743"/>
          </a:xfrm>
          <a:prstGeom prst="roundRect">
            <a:avLst/>
          </a:prstGeom>
          <a:solidFill>
            <a:srgbClr val="FDE8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spc="-3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能</a:t>
            </a:r>
            <a:r>
              <a:rPr lang="zh-TW" altLang="en-US" sz="2800" b="1" spc="-300" dirty="0" smtClean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分辨食物的</a:t>
            </a:r>
            <a:r>
              <a:rPr lang="zh-TW" altLang="en-US" sz="2800" b="1" spc="-300" dirty="0" smtClean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保存期限</a:t>
            </a:r>
            <a:endParaRPr lang="en-US" altLang="zh-TW" sz="2800" b="1" spc="-3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7" name="圓角矩形 26"/>
          <p:cNvSpPr/>
          <p:nvPr/>
        </p:nvSpPr>
        <p:spPr>
          <a:xfrm>
            <a:off x="888073" y="3675082"/>
            <a:ext cx="7426618" cy="9163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100"/>
              </a:lnSpc>
            </a:pPr>
            <a:r>
              <a:rPr lang="zh-TW" altLang="en-US" sz="2800" b="1" spc="-300" dirty="0" smtClean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我會注意</a:t>
            </a:r>
            <a:r>
              <a:rPr lang="zh-TW" altLang="en-US" sz="2800" b="1" spc="-300" dirty="0" smtClean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洗手的五時機</a:t>
            </a:r>
            <a:r>
              <a:rPr lang="zh-TW" altLang="en-US" sz="2800" b="1" spc="-300" dirty="0" smtClean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，並養成</a:t>
            </a:r>
            <a:endParaRPr lang="en-US" altLang="zh-TW" sz="2800" b="1" spc="-300" dirty="0" smtClean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>
              <a:lnSpc>
                <a:spcPts val="3100"/>
              </a:lnSpc>
            </a:pPr>
            <a:r>
              <a:rPr lang="zh-TW" altLang="en-US" sz="2800" b="1" spc="-300" dirty="0" smtClean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勤</a:t>
            </a:r>
            <a:r>
              <a:rPr lang="zh-TW" altLang="en-US" sz="2800" b="1" spc="-300" dirty="0" smtClean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洗手的好習慣</a:t>
            </a:r>
            <a:endParaRPr lang="en-US" altLang="zh-TW" sz="2800" b="1" spc="-300" dirty="0">
              <a:solidFill>
                <a:srgbClr val="CC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888072" y="4929748"/>
            <a:ext cx="6821365" cy="73874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spc="-3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我會跟家人</a:t>
            </a:r>
            <a:r>
              <a:rPr lang="zh-TW" altLang="en-US" sz="2800" b="1" spc="-300" dirty="0">
                <a:solidFill>
                  <a:srgbClr val="CC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分享</a:t>
            </a:r>
            <a:r>
              <a:rPr lang="zh-TW" altLang="en-US" sz="2800" b="1" spc="-300" dirty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上課的心得</a:t>
            </a:r>
            <a:endParaRPr lang="en-US" altLang="zh-TW" sz="2800" b="1" spc="-300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grpSp>
        <p:nvGrpSpPr>
          <p:cNvPr id="11" name="组合 1"/>
          <p:cNvGrpSpPr/>
          <p:nvPr/>
        </p:nvGrpSpPr>
        <p:grpSpPr>
          <a:xfrm>
            <a:off x="6321233" y="1072987"/>
            <a:ext cx="2822767" cy="1113532"/>
            <a:chOff x="2532888" y="1831537"/>
            <a:chExt cx="10114788" cy="3990105"/>
          </a:xfrm>
        </p:grpSpPr>
        <p:cxnSp>
          <p:nvCxnSpPr>
            <p:cNvPr id="12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图片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14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图片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18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089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857811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內容版面配置區 2"/>
          <p:cNvSpPr>
            <a:spLocks noGrp="1"/>
          </p:cNvSpPr>
          <p:nvPr>
            <p:ph idx="1"/>
          </p:nvPr>
        </p:nvSpPr>
        <p:spPr>
          <a:xfrm>
            <a:off x="1741876" y="2770663"/>
            <a:ext cx="7886700" cy="2165414"/>
          </a:xfrm>
        </p:spPr>
        <p:txBody>
          <a:bodyPr>
            <a:normAutofit/>
          </a:bodyPr>
          <a:lstStyle/>
          <a:p>
            <a:pPr marL="0" lvl="0" indent="0">
              <a:spcBef>
                <a:spcPts val="1800"/>
              </a:spcBef>
              <a:buNone/>
            </a:pPr>
            <a:r>
              <a:rPr lang="zh-TW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為</a:t>
            </a:r>
            <a:r>
              <a:rPr lang="zh-TW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三" panose="020B0602010101010101" pitchFamily="34" charset="-120"/>
                <a:ea typeface="文鼎標楷注音破音三" panose="020B0602010101010101" pitchFamily="34" charset="-120"/>
              </a:rPr>
              <a:t>什</a:t>
            </a:r>
            <a:r>
              <a:rPr lang="zh-TW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麼</a:t>
            </a:r>
            <a:r>
              <a:rPr lang="zh-TW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會引起腸胃炎</a:t>
            </a:r>
            <a:r>
              <a:rPr lang="en-US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</a:p>
          <a:p>
            <a:pPr marL="0" lvl="0" indent="0">
              <a:spcBef>
                <a:spcPts val="1800"/>
              </a:spcBef>
              <a:buNone/>
            </a:pPr>
            <a:endParaRPr lang="en-US" altLang="zh-TW" sz="28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lvl="0" indent="0">
              <a:spcBef>
                <a:spcPts val="1800"/>
              </a:spcBef>
              <a:buNone/>
            </a:pPr>
            <a:r>
              <a:rPr lang="zh-TW" altLang="zh-TW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腸胃炎</a:t>
            </a:r>
            <a:r>
              <a:rPr lang="zh-TW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會有哪些症狀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?</a:t>
            </a:r>
            <a:endParaRPr lang="zh-TW" altLang="zh-TW" sz="2800" b="1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>
              <a:spcBef>
                <a:spcPts val="1800"/>
              </a:spcBef>
            </a:pPr>
            <a:endParaRPr lang="zh-TW" altLang="en-US" sz="2800" b="1" spc="-300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3" name="橢圓 2"/>
          <p:cNvSpPr/>
          <p:nvPr/>
        </p:nvSpPr>
        <p:spPr>
          <a:xfrm>
            <a:off x="629890" y="2538919"/>
            <a:ext cx="1027069" cy="99698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甜妞體H" pitchFamily="82" charset="-120"/>
                <a:ea typeface="文鼎甜妞體H" pitchFamily="82" charset="-120"/>
              </a:rPr>
              <a:t>Q1</a:t>
            </a:r>
            <a:endParaRPr lang="zh-TW" altLang="en-US" sz="32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甜妞體H" pitchFamily="82" charset="-120"/>
              <a:ea typeface="文鼎甜妞體H" pitchFamily="82" charset="-120"/>
            </a:endParaRPr>
          </a:p>
        </p:txBody>
      </p:sp>
      <p:pic>
        <p:nvPicPr>
          <p:cNvPr id="18" name="Picture 2" descr="D:\雅婷的資料夾\北教大\食媒性疾病防治教案教師指引手冊\素材\腸胃炎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875" y="3535902"/>
            <a:ext cx="2098137" cy="291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標題 1"/>
          <p:cNvSpPr txBox="1">
            <a:spLocks/>
          </p:cNvSpPr>
          <p:nvPr/>
        </p:nvSpPr>
        <p:spPr>
          <a:xfrm>
            <a:off x="584479" y="328133"/>
            <a:ext cx="6270896" cy="7837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課堂提問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629890" y="3832335"/>
            <a:ext cx="1027069" cy="996984"/>
            <a:chOff x="751490" y="3832335"/>
            <a:chExt cx="1027069" cy="996984"/>
          </a:xfrm>
        </p:grpSpPr>
        <p:sp>
          <p:nvSpPr>
            <p:cNvPr id="20" name="橢圓 19"/>
            <p:cNvSpPr/>
            <p:nvPr/>
          </p:nvSpPr>
          <p:spPr>
            <a:xfrm>
              <a:off x="751490" y="3832335"/>
              <a:ext cx="1027069" cy="99698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甜妞體H" pitchFamily="82" charset="-120"/>
                <a:ea typeface="文鼎甜妞體H" pitchFamily="82" charset="-120"/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877949" y="4038439"/>
              <a:ext cx="774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200" spc="-15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鼎甜妞體H" pitchFamily="82" charset="-120"/>
                  <a:ea typeface="文鼎甜妞體H" pitchFamily="82" charset="-120"/>
                </a:rPr>
                <a:t>Q2</a:t>
              </a:r>
              <a:endParaRPr lang="zh-TW" altLang="en-US" sz="32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甜妞體H" pitchFamily="82" charset="-120"/>
                <a:ea typeface="文鼎甜妞體H" pitchFamily="82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50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321233" y="5713015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40626"/>
            <a:ext cx="9144000" cy="617374"/>
          </a:xfrm>
          <a:prstGeom prst="rect">
            <a:avLst/>
          </a:prstGeom>
        </p:spPr>
      </p:pic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1"/>
          <p:cNvSpPr txBox="1">
            <a:spLocks/>
          </p:cNvSpPr>
          <p:nvPr/>
        </p:nvSpPr>
        <p:spPr>
          <a:xfrm>
            <a:off x="512221" y="328132"/>
            <a:ext cx="6270896" cy="101726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6000" b="1" i="1" u="sng" spc="-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好的微生物</a:t>
            </a:r>
            <a:endParaRPr lang="zh-TW" altLang="en-US" sz="6000" b="1" i="1" u="sng" spc="-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6146" name="Picture 2" descr="E:\饮食篇\24一起共餐 快乐聚餐\GM_00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503180"/>
            <a:ext cx="3080153" cy="4620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橢圓形圖說文字 2"/>
          <p:cNvSpPr/>
          <p:nvPr/>
        </p:nvSpPr>
        <p:spPr>
          <a:xfrm>
            <a:off x="4572000" y="2012762"/>
            <a:ext cx="4220708" cy="3724694"/>
          </a:xfrm>
          <a:prstGeom prst="wedgeEllipseCallout">
            <a:avLst>
              <a:gd name="adj1" fmla="val -68681"/>
              <a:gd name="adj2" fmla="val 26560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Picture 2" descr="D:\雅婷的資料夾\北教大\食媒性疾病防治教案教師指引手冊\素材\好菌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299" y="2366682"/>
            <a:ext cx="1298228" cy="24244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雅婷的資料夾\北教大\食媒性疾病防治教案教師指引手冊\素材\好菌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020" y="2892306"/>
            <a:ext cx="1706671" cy="22974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42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5780258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76416"/>
            <a:ext cx="9144000" cy="617374"/>
          </a:xfrm>
          <a:prstGeom prst="rect">
            <a:avLst/>
          </a:prstGeom>
        </p:spPr>
      </p:pic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標題 1"/>
          <p:cNvSpPr txBox="1">
            <a:spLocks/>
          </p:cNvSpPr>
          <p:nvPr/>
        </p:nvSpPr>
        <p:spPr>
          <a:xfrm>
            <a:off x="330479" y="300664"/>
            <a:ext cx="6270896" cy="101726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6000" b="1" i="1" u="sng" spc="-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壞</a:t>
            </a:r>
            <a:r>
              <a:rPr lang="zh-TW" altLang="en-US" sz="6000" b="1" i="1" u="sng" spc="-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的微生物</a:t>
            </a:r>
            <a:endParaRPr lang="zh-TW" altLang="en-US" sz="6000" b="1" i="1" u="sng" spc="-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7170" name="Picture 2" descr="D:\雅婷的資料夾\北教大\食媒性疾病防治教案教師指引手冊\素材\爛高麗菜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2" b="5740"/>
          <a:stretch/>
        </p:blipFill>
        <p:spPr bwMode="auto">
          <a:xfrm>
            <a:off x="5507615" y="1464904"/>
            <a:ext cx="3048000" cy="3728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橢圓形圖說文字 2"/>
          <p:cNvSpPr/>
          <p:nvPr/>
        </p:nvSpPr>
        <p:spPr>
          <a:xfrm>
            <a:off x="570154" y="2829261"/>
            <a:ext cx="4732195" cy="3383537"/>
          </a:xfrm>
          <a:prstGeom prst="wedgeEllipseCallout">
            <a:avLst>
              <a:gd name="adj1" fmla="val 61998"/>
              <a:gd name="adj2" fmla="val -14914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99" name="Picture 3" descr="D:\雅婷的資料夾\北教大\食媒性疾病防治教案教師指引手冊\素材\細菌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7375" y="3329331"/>
            <a:ext cx="1494625" cy="152591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雅婷的資料夾\北教大\食媒性疾病防治教案教師指引手冊\素材\細菌-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502" y="4673604"/>
            <a:ext cx="1377297" cy="1397113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雅婷的資料夾\北教大\食媒性疾病防治教案教師指引手冊\素材\細菌-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6795" y="3429000"/>
            <a:ext cx="1380494" cy="148113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51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6884341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5913155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66967"/>
            <a:ext cx="9144000" cy="617374"/>
          </a:xfrm>
          <a:prstGeom prst="rect">
            <a:avLst/>
          </a:prstGeom>
        </p:spPr>
      </p:pic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標題 1"/>
          <p:cNvSpPr txBox="1">
            <a:spLocks/>
          </p:cNvSpPr>
          <p:nvPr/>
        </p:nvSpPr>
        <p:spPr>
          <a:xfrm>
            <a:off x="330479" y="300664"/>
            <a:ext cx="6270896" cy="101726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6000" b="1" i="1" u="sng" spc="-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致</a:t>
            </a:r>
            <a:r>
              <a:rPr lang="zh-TW" altLang="en-US" sz="6000" b="1" i="1" u="sng" spc="-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病微生物</a:t>
            </a:r>
            <a:endParaRPr lang="zh-TW" altLang="en-US" sz="6000" b="1" i="1" u="sng" spc="-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8194" name="Picture 2" descr="D:\雅婷的資料夾\北教大\食媒性疾病防治教案教師指引手冊\素材\爛魚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12" y="1798102"/>
            <a:ext cx="3446151" cy="440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橢圓形圖說文字 1"/>
          <p:cNvSpPr/>
          <p:nvPr/>
        </p:nvSpPr>
        <p:spPr>
          <a:xfrm>
            <a:off x="4428163" y="1890975"/>
            <a:ext cx="4328849" cy="3487849"/>
          </a:xfrm>
          <a:prstGeom prst="wedgeEllipseCallout">
            <a:avLst>
              <a:gd name="adj1" fmla="val -65463"/>
              <a:gd name="adj2" fmla="val 6057"/>
            </a:avLst>
          </a:prstGeom>
          <a:solidFill>
            <a:schemeClr val="tx2">
              <a:lumMod val="50000"/>
            </a:schemeClr>
          </a:solidFill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Picture 2" descr="D:\雅婷的資料夾\北教大\食媒性疾病防治教案教師指引手冊\素材\細菌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43080" y="3746245"/>
            <a:ext cx="1506254" cy="12859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雅婷的資料夾\北教大\食媒性疾病防治教案教師指引手冊\素材\細菌-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50016" y="2345414"/>
            <a:ext cx="2405599" cy="21935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雅婷的資料夾\北教大\食媒性疾病防治教案教師指引手冊\素材\細菌-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551" y="2671289"/>
            <a:ext cx="1572465" cy="10264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08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857811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內容版面配置區 2"/>
          <p:cNvSpPr>
            <a:spLocks noGrp="1"/>
          </p:cNvSpPr>
          <p:nvPr>
            <p:ph idx="1"/>
          </p:nvPr>
        </p:nvSpPr>
        <p:spPr>
          <a:xfrm>
            <a:off x="1420732" y="2214563"/>
            <a:ext cx="7538442" cy="3256801"/>
          </a:xfrm>
        </p:spPr>
        <p:txBody>
          <a:bodyPr>
            <a:normAutofit/>
          </a:bodyPr>
          <a:lstStyle/>
          <a:p>
            <a:pPr marL="0" lvl="0" indent="0">
              <a:spcBef>
                <a:spcPts val="1800"/>
              </a:spcBef>
              <a:buNone/>
            </a:pP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能正確辨識保存期限。</a:t>
            </a:r>
            <a:endParaRPr lang="en-US" altLang="zh-TW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lvl="0" indent="0">
              <a:spcBef>
                <a:spcPts val="1800"/>
              </a:spcBef>
              <a:buNone/>
            </a:pPr>
            <a:endParaRPr lang="en-US" altLang="zh-TW" sz="18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indent="0">
              <a:lnSpc>
                <a:spcPct val="200000"/>
              </a:lnSpc>
              <a:spcBef>
                <a:spcPts val="1800"/>
              </a:spcBef>
              <a:buNone/>
            </a:pPr>
            <a:r>
              <a:rPr lang="zh-TW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交換檢視，食品外包裝上的保存期限</a:t>
            </a:r>
            <a:r>
              <a:rPr lang="zh-TW" altLang="en-US" sz="2800" b="1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zh-TW" altLang="en-US" sz="2800" b="1" spc="-300" dirty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640860" y="2214563"/>
            <a:ext cx="623735" cy="62373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FangYuanW7-GB" panose="040B0709000000000000" pitchFamily="81" charset="-122"/>
                <a:ea typeface="DFFangYuanW7-GB" panose="040B0709000000000000" pitchFamily="81" charset="-122"/>
              </a:rPr>
              <a:t>1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FangYuanW7-GB" panose="040B0709000000000000" pitchFamily="81" charset="-122"/>
              <a:ea typeface="DFFangYuanW7-GB" panose="040B0709000000000000" pitchFamily="81" charset="-122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640860" y="3596815"/>
            <a:ext cx="623735" cy="623735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FangYuanW7-GB" panose="040B0709000000000000" pitchFamily="81" charset="-122"/>
                <a:ea typeface="DFFangYuanW7-GB" panose="040B0709000000000000" pitchFamily="81" charset="-122"/>
              </a:rPr>
              <a:t>2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FangYuanW7-GB" panose="040B0709000000000000" pitchFamily="81" charset="-122"/>
              <a:ea typeface="DFFangYuanW7-GB" panose="040B0709000000000000" pitchFamily="81" charset="-122"/>
            </a:endParaRPr>
          </a:p>
        </p:txBody>
      </p:sp>
      <p:sp>
        <p:nvSpPr>
          <p:cNvPr id="17" name="標題 1"/>
          <p:cNvSpPr txBox="1">
            <a:spLocks/>
          </p:cNvSpPr>
          <p:nvPr/>
        </p:nvSpPr>
        <p:spPr>
          <a:xfrm>
            <a:off x="315347" y="294457"/>
            <a:ext cx="8023444" cy="7837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保存期限大進擊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8" name="Picture 167" descr="D:\雅婷的資料夾\北教大\食媒性疾病防治教案教師指引手冊\素材\保存期限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544" y="4330827"/>
            <a:ext cx="2413275" cy="243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7" descr="D:\雅婷的資料夾\北教大\食媒性疾病防治教案教師指引手冊\素材\保存期限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6162"/>
          <a:stretch/>
        </p:blipFill>
        <p:spPr bwMode="auto">
          <a:xfrm>
            <a:off x="6699237" y="2165413"/>
            <a:ext cx="1977260" cy="1347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圓角矩形 1"/>
          <p:cNvSpPr/>
          <p:nvPr/>
        </p:nvSpPr>
        <p:spPr>
          <a:xfrm>
            <a:off x="6918385" y="2061713"/>
            <a:ext cx="1316164" cy="31055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095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0" y="0"/>
            <a:ext cx="9144000" cy="433082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4" name="组合 1"/>
          <p:cNvGrpSpPr/>
          <p:nvPr/>
        </p:nvGrpSpPr>
        <p:grpSpPr>
          <a:xfrm>
            <a:off x="6241091" y="857811"/>
            <a:ext cx="2822767" cy="1113532"/>
            <a:chOff x="2532888" y="1831537"/>
            <a:chExt cx="10114788" cy="3990105"/>
          </a:xfrm>
        </p:grpSpPr>
        <p:cxnSp>
          <p:nvCxnSpPr>
            <p:cNvPr id="25" name="直接连接符 9"/>
            <p:cNvCxnSpPr/>
            <p:nvPr/>
          </p:nvCxnSpPr>
          <p:spPr>
            <a:xfrm flipV="1">
              <a:off x="4187952" y="207203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86921">
              <a:off x="9726237" y="1831537"/>
              <a:ext cx="1483202" cy="661925"/>
            </a:xfrm>
            <a:prstGeom prst="rect">
              <a:avLst/>
            </a:prstGeom>
          </p:spPr>
        </p:pic>
        <p:cxnSp>
          <p:nvCxnSpPr>
            <p:cNvPr id="27" name="直接连接符 10"/>
            <p:cNvCxnSpPr/>
            <p:nvPr/>
          </p:nvCxnSpPr>
          <p:spPr>
            <a:xfrm flipV="1">
              <a:off x="2532888" y="3202807"/>
              <a:ext cx="6638544" cy="2618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9386921">
              <a:off x="9011362" y="2981129"/>
              <a:ext cx="629966" cy="281142"/>
            </a:xfrm>
            <a:prstGeom prst="rect">
              <a:avLst/>
            </a:prstGeom>
          </p:spPr>
        </p:pic>
        <p:cxnSp>
          <p:nvCxnSpPr>
            <p:cNvPr id="29" name="直接连接符 12"/>
            <p:cNvCxnSpPr/>
            <p:nvPr/>
          </p:nvCxnSpPr>
          <p:spPr>
            <a:xfrm flipV="1">
              <a:off x="4354068" y="2422382"/>
              <a:ext cx="8293608" cy="335205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9581"/>
            <a:ext cx="9144000" cy="61737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0" y="1724526"/>
            <a:ext cx="9144000" cy="513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線接點 15"/>
          <p:cNvCxnSpPr/>
          <p:nvPr/>
        </p:nvCxnSpPr>
        <p:spPr>
          <a:xfrm>
            <a:off x="221064" y="5668491"/>
            <a:ext cx="0" cy="1215850"/>
          </a:xfrm>
          <a:prstGeom prst="line">
            <a:avLst/>
          </a:prstGeom>
          <a:ln w="28575">
            <a:solidFill>
              <a:srgbClr val="6699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內容版面配置區 2"/>
          <p:cNvSpPr>
            <a:spLocks noGrp="1"/>
          </p:cNvSpPr>
          <p:nvPr>
            <p:ph idx="1"/>
          </p:nvPr>
        </p:nvSpPr>
        <p:spPr>
          <a:xfrm>
            <a:off x="1671664" y="2240008"/>
            <a:ext cx="7141596" cy="4289336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marL="0" lvl="0" indent="0">
              <a:spcBef>
                <a:spcPts val="1800"/>
              </a:spcBef>
              <a:buNone/>
            </a:pP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民以食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為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天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lvl="0" indent="0">
              <a:spcBef>
                <a:spcPts val="1800"/>
              </a:spcBef>
              <a:buNone/>
            </a:pPr>
            <a:endParaRPr lang="en-US" altLang="zh-TW" sz="1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lvl="0" indent="0">
              <a:spcBef>
                <a:spcPts val="1800"/>
              </a:spcBef>
              <a:buNone/>
            </a:pP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病從口入。</a:t>
            </a:r>
            <a:endParaRPr lang="en-US" altLang="zh-TW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lvl="0" indent="0">
              <a:spcBef>
                <a:spcPts val="1800"/>
              </a:spcBef>
              <a:buNone/>
            </a:pPr>
            <a:endParaRPr lang="en-US" altLang="zh-TW" sz="1800" b="1" spc="-300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 marL="0" lvl="0" indent="0">
              <a:lnSpc>
                <a:spcPct val="150000"/>
              </a:lnSpc>
              <a:spcBef>
                <a:spcPts val="1800"/>
              </a:spcBef>
              <a:buNone/>
            </a:pP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吃</a:t>
            </a:r>
            <a:r>
              <a:rPr lang="zh-TW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或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喝到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破音一" panose="020B0602010101010101" pitchFamily="34" charset="-120"/>
                <a:ea typeface="文鼎標楷注音破音一" panose="020B0602010101010101" pitchFamily="34" charset="-120"/>
              </a:rPr>
              <a:t>不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乾淨的</a:t>
            </a:r>
            <a:r>
              <a:rPr lang="zh-TW" altLang="en-US" sz="2400" b="1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食物</a:t>
            </a:r>
            <a:r>
              <a:rPr lang="zh-TW" altLang="en-US" sz="2400" b="1" dirty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、</a:t>
            </a:r>
            <a:r>
              <a:rPr lang="zh-TW" altLang="en-US" sz="2400" b="1" dirty="0" smtClean="0">
                <a:solidFill>
                  <a:srgbClr val="FF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水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時，會讓我們的身體生病，這些病就是</a:t>
            </a:r>
            <a:r>
              <a:rPr lang="zh-TW" altLang="en-US" sz="2400" b="1" dirty="0" smtClean="0">
                <a:solidFill>
                  <a:srgbClr val="0099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食媒性疾病</a:t>
            </a:r>
            <a:r>
              <a:rPr lang="zh-TW" alt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。</a:t>
            </a:r>
            <a:endParaRPr lang="en-US" altLang="zh-TW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768706" y="2165413"/>
            <a:ext cx="693322" cy="65311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FangYuanW7-GB" panose="040B0709000000000000" pitchFamily="81" charset="-122"/>
                <a:ea typeface="DFFangYuanW7-GB" panose="040B0709000000000000" pitchFamily="81" charset="-122"/>
              </a:rPr>
              <a:t>1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FangYuanW7-GB" panose="040B0709000000000000" pitchFamily="81" charset="-122"/>
              <a:ea typeface="DFFangYuanW7-GB" panose="040B0709000000000000" pitchFamily="81" charset="-122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768706" y="3260347"/>
            <a:ext cx="693322" cy="6531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FangYuanW7-GB" panose="040B0709000000000000" pitchFamily="81" charset="-122"/>
                <a:ea typeface="DFFangYuanW7-GB" panose="040B0709000000000000" pitchFamily="81" charset="-122"/>
              </a:rPr>
              <a:t>2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FangYuanW7-GB" panose="040B0709000000000000" pitchFamily="81" charset="-122"/>
              <a:ea typeface="DFFangYuanW7-GB" panose="040B0709000000000000" pitchFamily="81" charset="-122"/>
            </a:endParaRPr>
          </a:p>
        </p:txBody>
      </p:sp>
      <p:sp>
        <p:nvSpPr>
          <p:cNvPr id="31" name="橢圓 30"/>
          <p:cNvSpPr/>
          <p:nvPr/>
        </p:nvSpPr>
        <p:spPr>
          <a:xfrm>
            <a:off x="768706" y="4447568"/>
            <a:ext cx="693322" cy="653112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FangYuanW7-GB" panose="040B0709000000000000" pitchFamily="81" charset="-122"/>
                <a:ea typeface="DFFangYuanW7-GB" panose="040B0709000000000000" pitchFamily="81" charset="-122"/>
              </a:rPr>
              <a:t>3</a:t>
            </a:r>
            <a:endParaRPr lang="zh-TW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FangYuanW7-GB" panose="040B0709000000000000" pitchFamily="81" charset="-122"/>
              <a:ea typeface="DFFangYuanW7-GB" panose="040B0709000000000000" pitchFamily="81" charset="-122"/>
            </a:endParaRPr>
          </a:p>
        </p:txBody>
      </p:sp>
      <p:sp>
        <p:nvSpPr>
          <p:cNvPr id="21" name="標題 1"/>
          <p:cNvSpPr txBox="1">
            <a:spLocks/>
          </p:cNvSpPr>
          <p:nvPr/>
        </p:nvSpPr>
        <p:spPr>
          <a:xfrm>
            <a:off x="315347" y="294457"/>
            <a:ext cx="8023444" cy="7837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400" b="1" i="1" spc="-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食媒性疾病</a:t>
            </a:r>
            <a:endParaRPr lang="zh-TW" altLang="en-US" sz="5400" b="1" i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1026" name="Picture 2" descr="D:\雅婷的資料夾\北教大\食媒性疾病防治教案教師指引手冊\素材\不乾淨的食物-無蒼蠅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248" y="1951431"/>
            <a:ext cx="2855275" cy="237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85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5576</TotalTime>
  <Words>957</Words>
  <Application>Microsoft Office PowerPoint</Application>
  <PresentationFormat>如螢幕大小 (4:3)</PresentationFormat>
  <Paragraphs>224</Paragraphs>
  <Slides>36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23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60" baseType="lpstr">
      <vt:lpstr>Adobe 黑体 Std R</vt:lpstr>
      <vt:lpstr>DFFangYuanW7-GB</vt:lpstr>
      <vt:lpstr>宋体</vt:lpstr>
      <vt:lpstr>文鼎甜妞體H</vt:lpstr>
      <vt:lpstr>文鼎黑體B</vt:lpstr>
      <vt:lpstr>文鼎黑體EB</vt:lpstr>
      <vt:lpstr>文鼎圓體B</vt:lpstr>
      <vt:lpstr>文鼎圓體L</vt:lpstr>
      <vt:lpstr>文鼎標宋注音破音三</vt:lpstr>
      <vt:lpstr>文鼎標楷注音</vt:lpstr>
      <vt:lpstr>文鼎標楷注音破音一</vt:lpstr>
      <vt:lpstr>文鼎標楷注音破音二</vt:lpstr>
      <vt:lpstr>文鼎標楷注音破音三</vt:lpstr>
      <vt:lpstr>王漢宗中明體注音</vt:lpstr>
      <vt:lpstr>王漢宗中楷體注音</vt:lpstr>
      <vt:lpstr>華康酒桶體</vt:lpstr>
      <vt:lpstr>微軟正黑體</vt:lpstr>
      <vt:lpstr>新細明體</vt:lpstr>
      <vt:lpstr>標楷體</vt:lpstr>
      <vt:lpstr>Arial</vt:lpstr>
      <vt:lpstr>Calibri</vt:lpstr>
      <vt:lpstr>Times New Roman</vt:lpstr>
      <vt:lpstr>Wingdings</vt:lpstr>
      <vt:lpstr>Office 佈景主題</vt:lpstr>
      <vt:lpstr>PowerPoint 簡報</vt:lpstr>
      <vt:lpstr>吃壞肚子 you &amp; me</vt:lpstr>
      <vt:lpstr>觀賞影片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肚子痛</vt:lpstr>
      <vt:lpstr>病 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感染了食媒性疾病，如何照顧自己?</vt:lpstr>
      <vt:lpstr>感染食媒性疾病， 如何避免傳染他人?</vt:lpstr>
      <vt:lpstr>食媒性疾病 bye bye 不要來</vt:lpstr>
      <vt:lpstr>確保食品安全的五個方法</vt:lpstr>
      <vt:lpstr>1.要洗手</vt:lpstr>
      <vt:lpstr>2.要生、熟食分開</vt:lpstr>
      <vt:lpstr>3.要澈底加熱</vt:lpstr>
      <vt:lpstr>4.要注意保存溫度</vt:lpstr>
      <vt:lpstr>5.要新鮮</vt:lpstr>
      <vt:lpstr>正確洗手五步驟</vt:lpstr>
      <vt:lpstr>搓搓七字訣</vt:lpstr>
      <vt:lpstr>洗手五時機</vt:lpstr>
      <vt:lpstr>預防諾羅病毒感染要注意!!!</vt:lpstr>
      <vt:lpstr>洗手你我他</vt:lpstr>
      <vt:lpstr>我是防疫小尖兵 - 學習單</vt:lpstr>
      <vt:lpstr>我是防疫小尖兵 - 學習單</vt:lpstr>
      <vt:lpstr>我是防疫小尖兵 - 學習單</vt:lpstr>
      <vt:lpstr>上課重點</vt:lpstr>
      <vt:lpstr>我要如何當一個防疫小尖兵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若不幸感染食媒性疾病時該怎麼辦?</dc:title>
  <dc:creator>user</dc:creator>
  <cp:lastModifiedBy>USER</cp:lastModifiedBy>
  <cp:revision>516</cp:revision>
  <dcterms:created xsi:type="dcterms:W3CDTF">2015-06-20T14:58:26Z</dcterms:created>
  <dcterms:modified xsi:type="dcterms:W3CDTF">2016-12-06T08:23:03Z</dcterms:modified>
</cp:coreProperties>
</file>