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1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3E3E3E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sng">
                <a:solidFill>
                  <a:srgbClr val="2998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3E3E3E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3E3E3E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4505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0" y="65532"/>
                </a:moveTo>
                <a:lnTo>
                  <a:pt x="12192000" y="65532"/>
                </a:lnTo>
                <a:lnTo>
                  <a:pt x="12192000" y="0"/>
                </a:lnTo>
                <a:lnTo>
                  <a:pt x="0" y="0"/>
                </a:lnTo>
                <a:lnTo>
                  <a:pt x="0" y="65532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4505"/>
            <a:ext cx="12192000" cy="66040"/>
          </a:xfrm>
          <a:custGeom>
            <a:avLst/>
            <a:gdLst/>
            <a:ahLst/>
            <a:cxnLst/>
            <a:rect l="l" t="t" r="r" b="b"/>
            <a:pathLst>
              <a:path w="12192000" h="66039">
                <a:moveTo>
                  <a:pt x="0" y="65532"/>
                </a:moveTo>
                <a:lnTo>
                  <a:pt x="12192000" y="65532"/>
                </a:lnTo>
                <a:lnTo>
                  <a:pt x="12192000" y="0"/>
                </a:lnTo>
                <a:lnTo>
                  <a:pt x="0" y="0"/>
                </a:lnTo>
                <a:lnTo>
                  <a:pt x="0" y="65532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048" y="631190"/>
            <a:ext cx="10153903" cy="1212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3E3E3E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724" y="2125217"/>
            <a:ext cx="8464550" cy="2218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rgbClr val="2998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mblock.cc/download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get.adobe.com/tw/a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arduino.cc/en/Main/Softwar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scratch.mit.edu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505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0" y="64008"/>
                </a:moveTo>
                <a:lnTo>
                  <a:pt x="12188952" y="64008"/>
                </a:lnTo>
                <a:lnTo>
                  <a:pt x="12188952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7769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5900" y="2223516"/>
            <a:ext cx="9260586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7596" y="2258060"/>
            <a:ext cx="9185910" cy="0"/>
          </a:xfrm>
          <a:custGeom>
            <a:avLst/>
            <a:gdLst/>
            <a:ahLst/>
            <a:cxnLst/>
            <a:rect l="l" t="t" r="r" b="b"/>
            <a:pathLst>
              <a:path w="9185910">
                <a:moveTo>
                  <a:pt x="0" y="0"/>
                </a:moveTo>
                <a:lnTo>
                  <a:pt x="9185910" y="0"/>
                </a:lnTo>
              </a:path>
            </a:pathLst>
          </a:custGeom>
          <a:ln w="45720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0" y="2977049"/>
            <a:ext cx="6091453" cy="1241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25880" algn="r">
              <a:lnSpc>
                <a:spcPct val="109300"/>
              </a:lnSpc>
            </a:pPr>
            <a:r>
              <a:rPr sz="2800" spc="155" dirty="0" err="1" smtClean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PMingLiU"/>
              </a:rPr>
              <a:t>授課老師</a:t>
            </a:r>
            <a:r>
              <a:rPr sz="3700" b="0" spc="155" dirty="0">
                <a:solidFill>
                  <a:srgbClr val="002060"/>
                </a:solidFill>
                <a:latin typeface="Calibri Light"/>
                <a:ea typeface="文鼎粗隸" panose="02010609010101010101" pitchFamily="49" charset="-120"/>
                <a:cs typeface="Calibri Light"/>
              </a:rPr>
              <a:t>: </a:t>
            </a:r>
            <a:r>
              <a:rPr sz="3700" dirty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PMingLiU"/>
              </a:rPr>
              <a:t>鄭</a:t>
            </a:r>
            <a:r>
              <a:rPr sz="3700" spc="-70" dirty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PMingLiU"/>
              </a:rPr>
              <a:t> </a:t>
            </a:r>
            <a:r>
              <a:rPr sz="3700" dirty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PMingLiU"/>
              </a:rPr>
              <a:t>詠</a:t>
            </a:r>
            <a:r>
              <a:rPr sz="3700" spc="-285" dirty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PMingLiU"/>
              </a:rPr>
              <a:t> </a:t>
            </a:r>
            <a:r>
              <a:rPr sz="3700" dirty="0" smtClean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PMingLiU"/>
              </a:rPr>
              <a:t>聰</a:t>
            </a:r>
            <a:endParaRPr lang="en-US" sz="3700" dirty="0" smtClean="0">
              <a:solidFill>
                <a:srgbClr val="002060"/>
              </a:solidFill>
              <a:latin typeface="PMingLiU"/>
              <a:ea typeface="文鼎粗隸" panose="02010609010101010101" pitchFamily="49" charset="-120"/>
              <a:cs typeface="PMingLiU"/>
            </a:endParaRPr>
          </a:p>
          <a:p>
            <a:pPr marL="12700" marR="6350" indent="1325880" algn="r">
              <a:lnSpc>
                <a:spcPct val="109300"/>
              </a:lnSpc>
            </a:pPr>
            <a:r>
              <a:rPr lang="zh-TW" altLang="en-US" sz="3700" dirty="0" smtClean="0">
                <a:solidFill>
                  <a:srgbClr val="002060"/>
                </a:solidFill>
                <a:latin typeface="PMingLiU"/>
                <a:ea typeface="文鼎粗隸" panose="02010609010101010101" pitchFamily="49" charset="-120"/>
                <a:cs typeface="Calibri Light"/>
              </a:rPr>
              <a:t>社團管理老師：何靜裕</a:t>
            </a:r>
            <a:endParaRPr sz="2400" dirty="0">
              <a:solidFill>
                <a:srgbClr val="002060"/>
              </a:solidFill>
              <a:latin typeface="Calibri Light"/>
              <a:ea typeface="文鼎粗隸" panose="02010609010101010101" pitchFamily="49" charset="-120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3759" y="4447349"/>
            <a:ext cx="246380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勞動部雲嘉南分署  儀巨科技有限公司  益眾科技有限公司</a:t>
            </a:r>
            <a:endParaRPr sz="2400" dirty="0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8331" y="4447349"/>
            <a:ext cx="127063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ct val="120000"/>
              </a:lnSpc>
            </a:pP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外聘講師  業務顧問  代理商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53759" y="5837237"/>
            <a:ext cx="50806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481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機器人教育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dirty="0">
                <a:solidFill>
                  <a:srgbClr val="FFFFFF"/>
                </a:solidFill>
                <a:latin typeface="PMingLiU"/>
                <a:cs typeface="PMingLiU"/>
              </a:rPr>
              <a:t>設計學苑	業務經理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76400" y="3352800"/>
            <a:ext cx="3449574" cy="2594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62484"/>
            <a:ext cx="1468374" cy="1324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文字方塊 18"/>
          <p:cNvSpPr txBox="1"/>
          <p:nvPr/>
        </p:nvSpPr>
        <p:spPr>
          <a:xfrm>
            <a:off x="1207769" y="1151799"/>
            <a:ext cx="924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ea typeface="文鼎粗隸" panose="02010609010101010101" pitchFamily="49" charset="-120"/>
              </a:rPr>
              <a:t>文昌國小機器人社團上課教材</a:t>
            </a:r>
            <a:endParaRPr lang="zh-TW" altLang="en-US" sz="5400" dirty="0">
              <a:ea typeface="文鼎粗隸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4771" y="1614677"/>
            <a:ext cx="6573266" cy="4157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4007485" cy="860425"/>
          </a:xfrm>
          <a:custGeom>
            <a:avLst/>
            <a:gdLst/>
            <a:ahLst/>
            <a:cxnLst/>
            <a:rect l="l" t="t" r="r" b="b"/>
            <a:pathLst>
              <a:path w="4007485" h="860425">
                <a:moveTo>
                  <a:pt x="3863975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02"/>
                </a:lnTo>
                <a:lnTo>
                  <a:pt x="7310" y="762227"/>
                </a:lnTo>
                <a:lnTo>
                  <a:pt x="27665" y="801590"/>
                </a:lnTo>
                <a:lnTo>
                  <a:pt x="58704" y="832631"/>
                </a:lnTo>
                <a:lnTo>
                  <a:pt x="98064" y="852987"/>
                </a:lnTo>
                <a:lnTo>
                  <a:pt x="143383" y="860297"/>
                </a:lnTo>
                <a:lnTo>
                  <a:pt x="3863975" y="860297"/>
                </a:lnTo>
                <a:lnTo>
                  <a:pt x="3909293" y="852987"/>
                </a:lnTo>
                <a:lnTo>
                  <a:pt x="3948653" y="832631"/>
                </a:lnTo>
                <a:lnTo>
                  <a:pt x="3979692" y="801590"/>
                </a:lnTo>
                <a:lnTo>
                  <a:pt x="4000047" y="762227"/>
                </a:lnTo>
                <a:lnTo>
                  <a:pt x="4007358" y="716902"/>
                </a:lnTo>
                <a:lnTo>
                  <a:pt x="4007358" y="143382"/>
                </a:lnTo>
                <a:lnTo>
                  <a:pt x="4000047" y="98064"/>
                </a:lnTo>
                <a:lnTo>
                  <a:pt x="3979692" y="58704"/>
                </a:lnTo>
                <a:lnTo>
                  <a:pt x="3948653" y="27665"/>
                </a:lnTo>
                <a:lnTo>
                  <a:pt x="3909293" y="7310"/>
                </a:lnTo>
                <a:lnTo>
                  <a:pt x="3863975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81152"/>
            <a:ext cx="4007485" cy="860425"/>
          </a:xfrm>
          <a:custGeom>
            <a:avLst/>
            <a:gdLst/>
            <a:ahLst/>
            <a:cxnLst/>
            <a:rect l="l" t="t" r="r" b="b"/>
            <a:pathLst>
              <a:path w="4007485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3863975" y="0"/>
                </a:lnTo>
                <a:lnTo>
                  <a:pt x="3909293" y="7310"/>
                </a:lnTo>
                <a:lnTo>
                  <a:pt x="3948653" y="27665"/>
                </a:lnTo>
                <a:lnTo>
                  <a:pt x="3979692" y="58704"/>
                </a:lnTo>
                <a:lnTo>
                  <a:pt x="4000047" y="98064"/>
                </a:lnTo>
                <a:lnTo>
                  <a:pt x="4007358" y="143382"/>
                </a:lnTo>
                <a:lnTo>
                  <a:pt x="4007358" y="716902"/>
                </a:lnTo>
                <a:lnTo>
                  <a:pt x="4000047" y="762227"/>
                </a:lnTo>
                <a:lnTo>
                  <a:pt x="3979692" y="801590"/>
                </a:lnTo>
                <a:lnTo>
                  <a:pt x="3948653" y="832631"/>
                </a:lnTo>
                <a:lnTo>
                  <a:pt x="3909293" y="852987"/>
                </a:lnTo>
                <a:lnTo>
                  <a:pt x="3863975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1"/>
                </a:lnTo>
                <a:lnTo>
                  <a:pt x="27665" y="801590"/>
                </a:lnTo>
                <a:lnTo>
                  <a:pt x="7310" y="762227"/>
                </a:lnTo>
                <a:lnTo>
                  <a:pt x="0" y="716902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5724" y="252641"/>
            <a:ext cx="124396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Microsoft JhengHei"/>
                <a:cs typeface="Microsoft JhengHei"/>
              </a:rPr>
              <a:t>程式區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504" y="2068131"/>
            <a:ext cx="4972685" cy="192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</a:pPr>
            <a:r>
              <a:rPr sz="2800" u="none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u="none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u="none" spc="55" dirty="0">
                <a:solidFill>
                  <a:srgbClr val="000000"/>
                </a:solidFill>
                <a:latin typeface="Microsoft JhengHei"/>
                <a:cs typeface="Microsoft JhengHei"/>
              </a:rPr>
              <a:t>程式模件各有不同的顏色和形  狀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，</a:t>
            </a:r>
            <a:r>
              <a:rPr sz="2800" b="1" u="none" spc="60" dirty="0">
                <a:solidFill>
                  <a:srgbClr val="000000"/>
                </a:solidFill>
                <a:latin typeface="Microsoft JhengHei"/>
                <a:cs typeface="Microsoft JhengHei"/>
              </a:rPr>
              <a:t>以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便</a:t>
            </a:r>
            <a:r>
              <a:rPr sz="2800" b="1" u="none" spc="60" dirty="0">
                <a:solidFill>
                  <a:srgbClr val="000000"/>
                </a:solidFill>
                <a:latin typeface="Microsoft JhengHei"/>
                <a:cs typeface="Microsoft JhengHei"/>
              </a:rPr>
              <a:t>識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別</a:t>
            </a:r>
            <a:r>
              <a:rPr sz="2800" b="1" u="none" spc="60" dirty="0">
                <a:solidFill>
                  <a:srgbClr val="000000"/>
                </a:solidFill>
                <a:latin typeface="Microsoft JhengHei"/>
                <a:cs typeface="Microsoft JhengHei"/>
              </a:rPr>
              <a:t>：</a:t>
            </a:r>
            <a:r>
              <a:rPr sz="2800" b="1" u="none" spc="50" dirty="0">
                <a:solidFill>
                  <a:srgbClr val="E48312"/>
                </a:solidFill>
                <a:latin typeface="Microsoft JhengHei"/>
                <a:cs typeface="Microsoft JhengHei"/>
              </a:rPr>
              <a:t>動</a:t>
            </a:r>
            <a:r>
              <a:rPr sz="2800" b="1" u="none" spc="60" dirty="0">
                <a:solidFill>
                  <a:srgbClr val="E48312"/>
                </a:solidFill>
                <a:latin typeface="Microsoft JhengHei"/>
                <a:cs typeface="Microsoft JhengHei"/>
              </a:rPr>
              <a:t>作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spc="50" dirty="0">
                <a:solidFill>
                  <a:srgbClr val="7030A0"/>
                </a:solidFill>
                <a:latin typeface="Microsoft JhengHei"/>
                <a:cs typeface="Microsoft JhengHei"/>
              </a:rPr>
              <a:t>外觀</a:t>
            </a:r>
            <a:r>
              <a:rPr sz="2800" b="1" u="none" dirty="0">
                <a:solidFill>
                  <a:srgbClr val="000000"/>
                </a:solidFill>
                <a:latin typeface="Microsoft JhengHei"/>
                <a:cs typeface="Microsoft JhengHei"/>
              </a:rPr>
              <a:t>、  </a:t>
            </a:r>
            <a:r>
              <a:rPr sz="2800" b="1" u="none" spc="55" dirty="0">
                <a:solidFill>
                  <a:srgbClr val="FF00FF"/>
                </a:solidFill>
                <a:latin typeface="Microsoft JhengHei"/>
                <a:cs typeface="Microsoft JhengHei"/>
              </a:rPr>
              <a:t>聲音</a:t>
            </a:r>
            <a:r>
              <a:rPr sz="2800" b="1" u="none" spc="55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spc="50" dirty="0">
                <a:solidFill>
                  <a:srgbClr val="4A5242"/>
                </a:solidFill>
                <a:latin typeface="Microsoft JhengHei"/>
                <a:cs typeface="Microsoft JhengHei"/>
              </a:rPr>
              <a:t>畫</a:t>
            </a:r>
            <a:r>
              <a:rPr sz="2800" b="1" u="none" spc="60" dirty="0">
                <a:solidFill>
                  <a:srgbClr val="4A5242"/>
                </a:solidFill>
                <a:latin typeface="Microsoft JhengHei"/>
                <a:cs typeface="Microsoft JhengHei"/>
              </a:rPr>
              <a:t>筆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spc="55" dirty="0">
                <a:solidFill>
                  <a:srgbClr val="9B8357"/>
                </a:solidFill>
                <a:latin typeface="Microsoft JhengHei"/>
                <a:cs typeface="Microsoft JhengHei"/>
              </a:rPr>
              <a:t>控制</a:t>
            </a:r>
            <a:r>
              <a:rPr sz="2800" b="1" u="none" spc="55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spc="50" dirty="0">
                <a:solidFill>
                  <a:srgbClr val="00B0F0"/>
                </a:solidFill>
                <a:latin typeface="Microsoft JhengHei"/>
                <a:cs typeface="Microsoft JhengHei"/>
              </a:rPr>
              <a:t>偵測</a:t>
            </a:r>
            <a:r>
              <a:rPr sz="2800" b="1" u="none" spc="55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dirty="0">
                <a:solidFill>
                  <a:srgbClr val="94A088"/>
                </a:solidFill>
                <a:latin typeface="Microsoft JhengHei"/>
                <a:cs typeface="Microsoft JhengHei"/>
              </a:rPr>
              <a:t>運  </a:t>
            </a:r>
            <a:r>
              <a:rPr sz="2800" b="1" u="none" spc="55" dirty="0">
                <a:solidFill>
                  <a:srgbClr val="94A088"/>
                </a:solidFill>
                <a:latin typeface="Microsoft JhengHei"/>
                <a:cs typeface="Microsoft JhengHei"/>
              </a:rPr>
              <a:t>算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spc="55" dirty="0">
                <a:solidFill>
                  <a:srgbClr val="FF6600"/>
                </a:solidFill>
                <a:latin typeface="Microsoft JhengHei"/>
                <a:cs typeface="Microsoft JhengHei"/>
              </a:rPr>
              <a:t>變數</a:t>
            </a:r>
            <a:r>
              <a:rPr sz="2800" b="1" u="none" spc="55" dirty="0">
                <a:solidFill>
                  <a:srgbClr val="000000"/>
                </a:solidFill>
                <a:latin typeface="Microsoft JhengHei"/>
                <a:cs typeface="Microsoft JhengHei"/>
              </a:rPr>
              <a:t>、</a:t>
            </a:r>
            <a:r>
              <a:rPr sz="2800" b="1" u="none" spc="50" dirty="0">
                <a:solidFill>
                  <a:srgbClr val="4E422C"/>
                </a:solidFill>
                <a:latin typeface="Microsoft JhengHei"/>
                <a:cs typeface="Microsoft JhengHei"/>
              </a:rPr>
              <a:t>事</a:t>
            </a:r>
            <a:r>
              <a:rPr sz="2800" b="1" u="none" spc="60" dirty="0">
                <a:solidFill>
                  <a:srgbClr val="4E422C"/>
                </a:solidFill>
                <a:latin typeface="Microsoft JhengHei"/>
                <a:cs typeface="Microsoft JhengHei"/>
              </a:rPr>
              <a:t>件</a:t>
            </a:r>
            <a:r>
              <a:rPr sz="2800" b="1" u="none" spc="50" dirty="0">
                <a:solidFill>
                  <a:srgbClr val="000000"/>
                </a:solidFill>
                <a:latin typeface="Microsoft JhengHei"/>
                <a:cs typeface="Microsoft JhengHei"/>
              </a:rPr>
              <a:t>以</a:t>
            </a:r>
            <a:r>
              <a:rPr sz="2800" b="1" u="none" spc="60" dirty="0">
                <a:solidFill>
                  <a:srgbClr val="000000"/>
                </a:solidFill>
                <a:latin typeface="Microsoft JhengHei"/>
                <a:cs typeface="Microsoft JhengHei"/>
              </a:rPr>
              <a:t>及</a:t>
            </a:r>
            <a:r>
              <a:rPr sz="2800" b="1" u="none" spc="50" dirty="0">
                <a:solidFill>
                  <a:srgbClr val="6D6834"/>
                </a:solidFill>
                <a:latin typeface="Microsoft JhengHei"/>
                <a:cs typeface="Microsoft JhengHei"/>
              </a:rPr>
              <a:t>機器人模  </a:t>
            </a:r>
            <a:r>
              <a:rPr sz="2800" b="1" u="none" dirty="0">
                <a:solidFill>
                  <a:srgbClr val="6D6834"/>
                </a:solidFill>
                <a:latin typeface="Microsoft JhengHei"/>
                <a:cs typeface="Microsoft JhengHei"/>
              </a:rPr>
              <a:t>組</a:t>
            </a:r>
            <a:r>
              <a:rPr sz="2800" b="1" u="none" dirty="0">
                <a:solidFill>
                  <a:srgbClr val="000000"/>
                </a:solidFill>
                <a:latin typeface="Microsoft JhengHei"/>
                <a:cs typeface="Microsoft JhengHei"/>
              </a:rPr>
              <a:t>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3288" y="114300"/>
            <a:ext cx="8447316" cy="6642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2129" y="147828"/>
            <a:ext cx="2769870" cy="6710680"/>
          </a:xfrm>
          <a:custGeom>
            <a:avLst/>
            <a:gdLst/>
            <a:ahLst/>
            <a:cxnLst/>
            <a:rect l="l" t="t" r="r" b="b"/>
            <a:pathLst>
              <a:path w="2769870" h="6710680">
                <a:moveTo>
                  <a:pt x="0" y="461645"/>
                </a:moveTo>
                <a:lnTo>
                  <a:pt x="2383" y="414443"/>
                </a:lnTo>
                <a:lnTo>
                  <a:pt x="9379" y="368605"/>
                </a:lnTo>
                <a:lnTo>
                  <a:pt x="20755" y="324363"/>
                </a:lnTo>
                <a:lnTo>
                  <a:pt x="36279" y="281949"/>
                </a:lnTo>
                <a:lnTo>
                  <a:pt x="55719" y="241595"/>
                </a:lnTo>
                <a:lnTo>
                  <a:pt x="78843" y="203532"/>
                </a:lnTo>
                <a:lnTo>
                  <a:pt x="105419" y="167993"/>
                </a:lnTo>
                <a:lnTo>
                  <a:pt x="135215" y="135210"/>
                </a:lnTo>
                <a:lnTo>
                  <a:pt x="167998" y="105415"/>
                </a:lnTo>
                <a:lnTo>
                  <a:pt x="203537" y="78840"/>
                </a:lnTo>
                <a:lnTo>
                  <a:pt x="241600" y="55716"/>
                </a:lnTo>
                <a:lnTo>
                  <a:pt x="281954" y="36277"/>
                </a:lnTo>
                <a:lnTo>
                  <a:pt x="324368" y="20754"/>
                </a:lnTo>
                <a:lnTo>
                  <a:pt x="368609" y="9378"/>
                </a:lnTo>
                <a:lnTo>
                  <a:pt x="414445" y="2383"/>
                </a:lnTo>
                <a:lnTo>
                  <a:pt x="461645" y="0"/>
                </a:lnTo>
                <a:lnTo>
                  <a:pt x="2308225" y="0"/>
                </a:lnTo>
                <a:lnTo>
                  <a:pt x="2355424" y="2383"/>
                </a:lnTo>
                <a:lnTo>
                  <a:pt x="2401260" y="9378"/>
                </a:lnTo>
                <a:lnTo>
                  <a:pt x="2445501" y="20754"/>
                </a:lnTo>
                <a:lnTo>
                  <a:pt x="2487915" y="36277"/>
                </a:lnTo>
                <a:lnTo>
                  <a:pt x="2528269" y="55716"/>
                </a:lnTo>
                <a:lnTo>
                  <a:pt x="2566332" y="78840"/>
                </a:lnTo>
                <a:lnTo>
                  <a:pt x="2601871" y="105415"/>
                </a:lnTo>
                <a:lnTo>
                  <a:pt x="2634654" y="135210"/>
                </a:lnTo>
                <a:lnTo>
                  <a:pt x="2664450" y="167993"/>
                </a:lnTo>
                <a:lnTo>
                  <a:pt x="2691026" y="203532"/>
                </a:lnTo>
                <a:lnTo>
                  <a:pt x="2714150" y="241595"/>
                </a:lnTo>
                <a:lnTo>
                  <a:pt x="2733590" y="281949"/>
                </a:lnTo>
                <a:lnTo>
                  <a:pt x="2749114" y="324363"/>
                </a:lnTo>
                <a:lnTo>
                  <a:pt x="2760490" y="368605"/>
                </a:lnTo>
                <a:lnTo>
                  <a:pt x="2767486" y="414443"/>
                </a:lnTo>
                <a:lnTo>
                  <a:pt x="2769870" y="461645"/>
                </a:lnTo>
                <a:lnTo>
                  <a:pt x="2769870" y="6355956"/>
                </a:lnTo>
                <a:lnTo>
                  <a:pt x="2767486" y="6403157"/>
                </a:lnTo>
                <a:lnTo>
                  <a:pt x="2760490" y="6448996"/>
                </a:lnTo>
                <a:lnTo>
                  <a:pt x="2749114" y="6493238"/>
                </a:lnTo>
                <a:lnTo>
                  <a:pt x="2733590" y="6535653"/>
                </a:lnTo>
                <a:lnTo>
                  <a:pt x="2714150" y="6576009"/>
                </a:lnTo>
                <a:lnTo>
                  <a:pt x="2691026" y="6614072"/>
                </a:lnTo>
                <a:lnTo>
                  <a:pt x="2664450" y="6649612"/>
                </a:lnTo>
                <a:lnTo>
                  <a:pt x="2634654" y="6682397"/>
                </a:lnTo>
                <a:lnTo>
                  <a:pt x="2604095" y="6710172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2129" y="609473"/>
            <a:ext cx="166370" cy="6249035"/>
          </a:xfrm>
          <a:custGeom>
            <a:avLst/>
            <a:gdLst/>
            <a:ahLst/>
            <a:cxnLst/>
            <a:rect l="l" t="t" r="r" b="b"/>
            <a:pathLst>
              <a:path w="166369" h="6249034">
                <a:moveTo>
                  <a:pt x="165774" y="6248527"/>
                </a:moveTo>
                <a:lnTo>
                  <a:pt x="135215" y="6220752"/>
                </a:lnTo>
                <a:lnTo>
                  <a:pt x="105419" y="6187967"/>
                </a:lnTo>
                <a:lnTo>
                  <a:pt x="78843" y="6152427"/>
                </a:lnTo>
                <a:lnTo>
                  <a:pt x="55719" y="6114364"/>
                </a:lnTo>
                <a:lnTo>
                  <a:pt x="36279" y="6074008"/>
                </a:lnTo>
                <a:lnTo>
                  <a:pt x="20755" y="6031593"/>
                </a:lnTo>
                <a:lnTo>
                  <a:pt x="9379" y="5987351"/>
                </a:lnTo>
                <a:lnTo>
                  <a:pt x="2383" y="5941512"/>
                </a:lnTo>
                <a:lnTo>
                  <a:pt x="0" y="5894311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7467" y="2432304"/>
            <a:ext cx="554355" cy="1374775"/>
          </a:xfrm>
          <a:prstGeom prst="rect">
            <a:avLst/>
          </a:prstGeom>
          <a:ln w="28956">
            <a:solidFill>
              <a:srgbClr val="7030A0"/>
            </a:solidFill>
          </a:ln>
        </p:spPr>
        <p:txBody>
          <a:bodyPr vert="vert" wrap="square" lIns="0" tIns="0" rIns="0" bIns="0" rtlCol="0">
            <a:spAutoFit/>
          </a:bodyPr>
          <a:lstStyle/>
          <a:p>
            <a:pPr marL="62230">
              <a:lnSpc>
                <a:spcPts val="2630"/>
              </a:lnSpc>
            </a:pPr>
            <a:r>
              <a:rPr sz="2400" b="1" dirty="0">
                <a:latin typeface="Microsoft JhengHei"/>
                <a:cs typeface="Microsoft JhengHei"/>
              </a:rPr>
              <a:t>程式方塊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16929" y="2827020"/>
            <a:ext cx="2393950" cy="585470"/>
          </a:xfrm>
          <a:prstGeom prst="rect">
            <a:avLst/>
          </a:prstGeom>
          <a:ln w="28956">
            <a:solidFill>
              <a:srgbClr val="7030A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55"/>
              </a:spcBef>
            </a:pPr>
            <a:r>
              <a:rPr sz="3200" b="1" u="none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程式撰寫區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230" y="1738122"/>
            <a:ext cx="7788275" cy="0"/>
          </a:xfrm>
          <a:custGeom>
            <a:avLst/>
            <a:gdLst/>
            <a:ahLst/>
            <a:cxnLst/>
            <a:rect l="l" t="t" r="r" b="b"/>
            <a:pathLst>
              <a:path w="7788275">
                <a:moveTo>
                  <a:pt x="0" y="0"/>
                </a:moveTo>
                <a:lnTo>
                  <a:pt x="7788021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8258" y="584454"/>
            <a:ext cx="6979424" cy="6045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8258" y="3602735"/>
            <a:ext cx="6890384" cy="0"/>
          </a:xfrm>
          <a:custGeom>
            <a:avLst/>
            <a:gdLst/>
            <a:ahLst/>
            <a:cxnLst/>
            <a:rect l="l" t="t" r="r" b="b"/>
            <a:pathLst>
              <a:path w="6890384">
                <a:moveTo>
                  <a:pt x="0" y="0"/>
                </a:moveTo>
                <a:lnTo>
                  <a:pt x="688994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59148" y="354558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0504" y="679701"/>
            <a:ext cx="0" cy="5941695"/>
          </a:xfrm>
          <a:custGeom>
            <a:avLst/>
            <a:gdLst/>
            <a:ahLst/>
            <a:cxnLst/>
            <a:rect l="l" t="t" r="r" b="b"/>
            <a:pathLst>
              <a:path h="5941695">
                <a:moveTo>
                  <a:pt x="0" y="5941314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3354" y="58445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57150" y="0"/>
                </a:moveTo>
                <a:lnTo>
                  <a:pt x="0" y="114300"/>
                </a:lnTo>
                <a:lnTo>
                  <a:pt x="114300" y="114300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97904" y="19558"/>
            <a:ext cx="22352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2825" y="3330219"/>
            <a:ext cx="23622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2540" y="6177536"/>
            <a:ext cx="1564640" cy="551815"/>
          </a:xfrm>
          <a:custGeom>
            <a:avLst/>
            <a:gdLst/>
            <a:ahLst/>
            <a:cxnLst/>
            <a:rect l="l" t="t" r="r" b="b"/>
            <a:pathLst>
              <a:path w="1564640" h="551815">
                <a:moveTo>
                  <a:pt x="0" y="91947"/>
                </a:moveTo>
                <a:lnTo>
                  <a:pt x="7226" y="56155"/>
                </a:lnTo>
                <a:lnTo>
                  <a:pt x="26933" y="26928"/>
                </a:lnTo>
                <a:lnTo>
                  <a:pt x="56160" y="7224"/>
                </a:lnTo>
                <a:lnTo>
                  <a:pt x="91948" y="0"/>
                </a:lnTo>
                <a:lnTo>
                  <a:pt x="1472438" y="0"/>
                </a:lnTo>
                <a:lnTo>
                  <a:pt x="1508225" y="7224"/>
                </a:lnTo>
                <a:lnTo>
                  <a:pt x="1537452" y="26928"/>
                </a:lnTo>
                <a:lnTo>
                  <a:pt x="1557159" y="56155"/>
                </a:lnTo>
                <a:lnTo>
                  <a:pt x="1564386" y="91947"/>
                </a:lnTo>
                <a:lnTo>
                  <a:pt x="1564386" y="459739"/>
                </a:lnTo>
                <a:lnTo>
                  <a:pt x="1557159" y="495527"/>
                </a:lnTo>
                <a:lnTo>
                  <a:pt x="1537452" y="524754"/>
                </a:lnTo>
                <a:lnTo>
                  <a:pt x="1508225" y="544461"/>
                </a:lnTo>
                <a:lnTo>
                  <a:pt x="1472438" y="551687"/>
                </a:lnTo>
                <a:lnTo>
                  <a:pt x="91948" y="551687"/>
                </a:lnTo>
                <a:lnTo>
                  <a:pt x="56160" y="544461"/>
                </a:lnTo>
                <a:lnTo>
                  <a:pt x="26933" y="524754"/>
                </a:lnTo>
                <a:lnTo>
                  <a:pt x="7226" y="495527"/>
                </a:lnTo>
                <a:lnTo>
                  <a:pt x="0" y="459739"/>
                </a:lnTo>
                <a:lnTo>
                  <a:pt x="0" y="9194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90454" y="5920894"/>
            <a:ext cx="572135" cy="257175"/>
          </a:xfrm>
          <a:custGeom>
            <a:avLst/>
            <a:gdLst/>
            <a:ahLst/>
            <a:cxnLst/>
            <a:rect l="l" t="t" r="r" b="b"/>
            <a:pathLst>
              <a:path w="572134" h="257175">
                <a:moveTo>
                  <a:pt x="0" y="256819"/>
                </a:moveTo>
                <a:lnTo>
                  <a:pt x="572008" y="0"/>
                </a:lnTo>
              </a:path>
            </a:pathLst>
          </a:custGeom>
          <a:ln w="381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21669" y="5876566"/>
            <a:ext cx="128270" cy="104775"/>
          </a:xfrm>
          <a:custGeom>
            <a:avLst/>
            <a:gdLst/>
            <a:ahLst/>
            <a:cxnLst/>
            <a:rect l="l" t="t" r="r" b="b"/>
            <a:pathLst>
              <a:path w="128270" h="104775">
                <a:moveTo>
                  <a:pt x="0" y="0"/>
                </a:moveTo>
                <a:lnTo>
                  <a:pt x="46824" y="104266"/>
                </a:lnTo>
                <a:lnTo>
                  <a:pt x="127685" y="530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89157" y="5330190"/>
            <a:ext cx="1237615" cy="369570"/>
          </a:xfrm>
          <a:prstGeom prst="rect">
            <a:avLst/>
          </a:prstGeom>
          <a:ln w="38099">
            <a:solidFill>
              <a:srgbClr val="7030A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55"/>
              </a:spcBef>
            </a:pPr>
            <a:r>
              <a:rPr sz="1800" b="1" dirty="0">
                <a:latin typeface="Microsoft JhengHei"/>
                <a:cs typeface="Microsoft JhengHei"/>
              </a:rPr>
              <a:t>滑鼠座標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6063" y="3221164"/>
            <a:ext cx="59563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0,0)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10572" y="3221164"/>
            <a:ext cx="9042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240,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8522" y="3221164"/>
            <a:ext cx="99631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(-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265" rIns="0" bIns="0" rtlCol="0">
            <a:spAutoFit/>
          </a:bodyPr>
          <a:lstStyle/>
          <a:p>
            <a:pPr marL="6142990">
              <a:lnSpc>
                <a:spcPct val="100000"/>
              </a:lnSpc>
            </a:pP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0,18</a:t>
            </a:r>
            <a:r>
              <a:rPr sz="2400" u="none" spc="-5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2400" u="none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0486" y="5872614"/>
            <a:ext cx="99695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0,</a:t>
            </a:r>
            <a:r>
              <a:rPr sz="2400" spc="-5" dirty="0">
                <a:latin typeface="Calibri"/>
                <a:cs typeface="Calibri"/>
              </a:rPr>
              <a:t>-18</a:t>
            </a:r>
            <a:r>
              <a:rPr sz="2400" dirty="0">
                <a:latin typeface="Calibri"/>
                <a:cs typeface="Calibri"/>
              </a:rPr>
              <a:t>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1934" y="1659254"/>
            <a:ext cx="3130550" cy="462280"/>
          </a:xfrm>
          <a:custGeom>
            <a:avLst/>
            <a:gdLst/>
            <a:ahLst/>
            <a:cxnLst/>
            <a:rect l="l" t="t" r="r" b="b"/>
            <a:pathLst>
              <a:path w="3130550" h="462280">
                <a:moveTo>
                  <a:pt x="0" y="0"/>
                </a:moveTo>
                <a:lnTo>
                  <a:pt x="3130295" y="0"/>
                </a:lnTo>
                <a:lnTo>
                  <a:pt x="3130295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1934" y="1659254"/>
            <a:ext cx="3130550" cy="462280"/>
          </a:xfrm>
          <a:custGeom>
            <a:avLst/>
            <a:gdLst/>
            <a:ahLst/>
            <a:cxnLst/>
            <a:rect l="l" t="t" r="r" b="b"/>
            <a:pathLst>
              <a:path w="3130550" h="462280">
                <a:moveTo>
                  <a:pt x="0" y="0"/>
                </a:moveTo>
                <a:lnTo>
                  <a:pt x="3130295" y="0"/>
                </a:lnTo>
                <a:lnTo>
                  <a:pt x="3130295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0135" y="1693468"/>
            <a:ext cx="2872740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PMingLiU"/>
                <a:cs typeface="PMingLiU"/>
              </a:rPr>
              <a:t>角色視窗的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400" b="1" spc="-5" dirty="0">
                <a:solidFill>
                  <a:srgbClr val="FFFFFF"/>
                </a:solidFill>
                <a:latin typeface="PMingLiU"/>
                <a:cs typeface="PMingLiU"/>
              </a:rPr>
              <a:t>值和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PMingLiU"/>
                <a:cs typeface="PMingLiU"/>
              </a:rPr>
              <a:t>值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983" y="218699"/>
            <a:ext cx="2572054" cy="6362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4350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CC6600"/>
                </a:solidFill>
                <a:latin typeface="Microsoft JhengHei"/>
                <a:cs typeface="Microsoft JhengHei"/>
              </a:rPr>
              <a:t>事件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02529" y="511301"/>
            <a:ext cx="4762449" cy="358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7983" y="1398282"/>
            <a:ext cx="2474595" cy="5164455"/>
          </a:xfrm>
          <a:custGeom>
            <a:avLst/>
            <a:gdLst/>
            <a:ahLst/>
            <a:cxnLst/>
            <a:rect l="l" t="t" r="r" b="b"/>
            <a:pathLst>
              <a:path w="2474595" h="5164455">
                <a:moveTo>
                  <a:pt x="0" y="412369"/>
                </a:moveTo>
                <a:lnTo>
                  <a:pt x="2774" y="364277"/>
                </a:lnTo>
                <a:lnTo>
                  <a:pt x="10891" y="317815"/>
                </a:lnTo>
                <a:lnTo>
                  <a:pt x="24041" y="273292"/>
                </a:lnTo>
                <a:lnTo>
                  <a:pt x="41915" y="231017"/>
                </a:lnTo>
                <a:lnTo>
                  <a:pt x="64203" y="191301"/>
                </a:lnTo>
                <a:lnTo>
                  <a:pt x="90596" y="154451"/>
                </a:lnTo>
                <a:lnTo>
                  <a:pt x="120784" y="120778"/>
                </a:lnTo>
                <a:lnTo>
                  <a:pt x="154459" y="90591"/>
                </a:lnTo>
                <a:lnTo>
                  <a:pt x="191310" y="64199"/>
                </a:lnTo>
                <a:lnTo>
                  <a:pt x="231027" y="41912"/>
                </a:lnTo>
                <a:lnTo>
                  <a:pt x="273303" y="24040"/>
                </a:lnTo>
                <a:lnTo>
                  <a:pt x="317827" y="10890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0"/>
                </a:lnTo>
                <a:lnTo>
                  <a:pt x="2200910" y="24040"/>
                </a:lnTo>
                <a:lnTo>
                  <a:pt x="2243186" y="41912"/>
                </a:lnTo>
                <a:lnTo>
                  <a:pt x="2282903" y="64199"/>
                </a:lnTo>
                <a:lnTo>
                  <a:pt x="2319754" y="90591"/>
                </a:lnTo>
                <a:lnTo>
                  <a:pt x="2353429" y="120778"/>
                </a:lnTo>
                <a:lnTo>
                  <a:pt x="2383617" y="154451"/>
                </a:lnTo>
                <a:lnTo>
                  <a:pt x="2410010" y="191301"/>
                </a:lnTo>
                <a:lnTo>
                  <a:pt x="2432298" y="231017"/>
                </a:lnTo>
                <a:lnTo>
                  <a:pt x="2450172" y="273292"/>
                </a:lnTo>
                <a:lnTo>
                  <a:pt x="2463322" y="317815"/>
                </a:lnTo>
                <a:lnTo>
                  <a:pt x="2471439" y="364277"/>
                </a:lnTo>
                <a:lnTo>
                  <a:pt x="2474214" y="412369"/>
                </a:lnTo>
                <a:lnTo>
                  <a:pt x="2474214" y="4751692"/>
                </a:lnTo>
                <a:lnTo>
                  <a:pt x="2471439" y="4799784"/>
                </a:lnTo>
                <a:lnTo>
                  <a:pt x="2463322" y="4846246"/>
                </a:lnTo>
                <a:lnTo>
                  <a:pt x="2450172" y="4890770"/>
                </a:lnTo>
                <a:lnTo>
                  <a:pt x="2432298" y="4933046"/>
                </a:lnTo>
                <a:lnTo>
                  <a:pt x="2410010" y="4972763"/>
                </a:lnTo>
                <a:lnTo>
                  <a:pt x="2383617" y="5009614"/>
                </a:lnTo>
                <a:lnTo>
                  <a:pt x="2353429" y="5043289"/>
                </a:lnTo>
                <a:lnTo>
                  <a:pt x="2319754" y="5073477"/>
                </a:lnTo>
                <a:lnTo>
                  <a:pt x="2282903" y="5099870"/>
                </a:lnTo>
                <a:lnTo>
                  <a:pt x="2243186" y="5122158"/>
                </a:lnTo>
                <a:lnTo>
                  <a:pt x="2200910" y="5140032"/>
                </a:lnTo>
                <a:lnTo>
                  <a:pt x="2156386" y="5153182"/>
                </a:lnTo>
                <a:lnTo>
                  <a:pt x="2109924" y="5161299"/>
                </a:lnTo>
                <a:lnTo>
                  <a:pt x="2061832" y="5164074"/>
                </a:lnTo>
                <a:lnTo>
                  <a:pt x="412381" y="5164074"/>
                </a:lnTo>
                <a:lnTo>
                  <a:pt x="364289" y="5161299"/>
                </a:lnTo>
                <a:lnTo>
                  <a:pt x="317827" y="5153182"/>
                </a:lnTo>
                <a:lnTo>
                  <a:pt x="273303" y="5140032"/>
                </a:lnTo>
                <a:lnTo>
                  <a:pt x="231027" y="5122158"/>
                </a:lnTo>
                <a:lnTo>
                  <a:pt x="191310" y="5099870"/>
                </a:lnTo>
                <a:lnTo>
                  <a:pt x="154459" y="5073477"/>
                </a:lnTo>
                <a:lnTo>
                  <a:pt x="120784" y="5043289"/>
                </a:lnTo>
                <a:lnTo>
                  <a:pt x="90596" y="5009614"/>
                </a:lnTo>
                <a:lnTo>
                  <a:pt x="64203" y="4972763"/>
                </a:lnTo>
                <a:lnTo>
                  <a:pt x="41915" y="4933046"/>
                </a:lnTo>
                <a:lnTo>
                  <a:pt x="24041" y="4890770"/>
                </a:lnTo>
                <a:lnTo>
                  <a:pt x="10891" y="4846246"/>
                </a:lnTo>
                <a:lnTo>
                  <a:pt x="2774" y="4799784"/>
                </a:lnTo>
                <a:lnTo>
                  <a:pt x="0" y="4751692"/>
                </a:lnTo>
                <a:lnTo>
                  <a:pt x="0" y="41236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4939" y="2747391"/>
            <a:ext cx="538480" cy="577850"/>
          </a:xfrm>
          <a:custGeom>
            <a:avLst/>
            <a:gdLst/>
            <a:ahLst/>
            <a:cxnLst/>
            <a:rect l="l" t="t" r="r" b="b"/>
            <a:pathLst>
              <a:path w="538479" h="577850">
                <a:moveTo>
                  <a:pt x="268986" y="0"/>
                </a:moveTo>
                <a:lnTo>
                  <a:pt x="268986" y="144399"/>
                </a:lnTo>
                <a:lnTo>
                  <a:pt x="0" y="144399"/>
                </a:lnTo>
                <a:lnTo>
                  <a:pt x="0" y="433197"/>
                </a:lnTo>
                <a:lnTo>
                  <a:pt x="268986" y="433197"/>
                </a:lnTo>
                <a:lnTo>
                  <a:pt x="268986" y="577596"/>
                </a:lnTo>
                <a:lnTo>
                  <a:pt x="537972" y="288798"/>
                </a:lnTo>
                <a:lnTo>
                  <a:pt x="268986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4939" y="2747391"/>
            <a:ext cx="538480" cy="577850"/>
          </a:xfrm>
          <a:custGeom>
            <a:avLst/>
            <a:gdLst/>
            <a:ahLst/>
            <a:cxnLst/>
            <a:rect l="l" t="t" r="r" b="b"/>
            <a:pathLst>
              <a:path w="538479" h="577850">
                <a:moveTo>
                  <a:pt x="0" y="144399"/>
                </a:moveTo>
                <a:lnTo>
                  <a:pt x="268986" y="144399"/>
                </a:lnTo>
                <a:lnTo>
                  <a:pt x="268986" y="0"/>
                </a:lnTo>
                <a:lnTo>
                  <a:pt x="537972" y="288798"/>
                </a:lnTo>
                <a:lnTo>
                  <a:pt x="268986" y="577596"/>
                </a:lnTo>
                <a:lnTo>
                  <a:pt x="268986" y="433197"/>
                </a:lnTo>
                <a:lnTo>
                  <a:pt x="0" y="433197"/>
                </a:lnTo>
                <a:lnTo>
                  <a:pt x="0" y="144399"/>
                </a:lnTo>
                <a:close/>
              </a:path>
            </a:pathLst>
          </a:custGeom>
          <a:ln w="16002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02529" y="4467605"/>
            <a:ext cx="4141470" cy="9550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1755" marR="108585">
              <a:lnSpc>
                <a:spcPct val="100000"/>
              </a:lnSpc>
              <a:spcBef>
                <a:spcPts val="130"/>
              </a:spcBef>
            </a:pPr>
            <a:r>
              <a:rPr sz="2800" b="1" dirty="0">
                <a:solidFill>
                  <a:srgbClr val="CC6600"/>
                </a:solidFill>
                <a:latin typeface="Microsoft JhengHei"/>
                <a:cs typeface="Microsoft JhengHei"/>
              </a:rPr>
              <a:t>事件:  設定程式執行時的開頭。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5614" y="218693"/>
            <a:ext cx="2476385" cy="6591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3842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2060"/>
                </a:solidFill>
                <a:latin typeface="Microsoft JhengHei"/>
                <a:cs typeface="Microsoft JhengHei"/>
              </a:rPr>
              <a:t>動作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9971" y="211074"/>
            <a:ext cx="4078287" cy="4987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5614" y="1586483"/>
            <a:ext cx="2474595" cy="5271770"/>
          </a:xfrm>
          <a:custGeom>
            <a:avLst/>
            <a:gdLst/>
            <a:ahLst/>
            <a:cxnLst/>
            <a:rect l="l" t="t" r="r" b="b"/>
            <a:pathLst>
              <a:path w="2474595" h="5271770">
                <a:moveTo>
                  <a:pt x="0" y="412381"/>
                </a:moveTo>
                <a:lnTo>
                  <a:pt x="2774" y="364289"/>
                </a:lnTo>
                <a:lnTo>
                  <a:pt x="10891" y="317827"/>
                </a:lnTo>
                <a:lnTo>
                  <a:pt x="24041" y="273303"/>
                </a:lnTo>
                <a:lnTo>
                  <a:pt x="41915" y="231027"/>
                </a:lnTo>
                <a:lnTo>
                  <a:pt x="64203" y="191310"/>
                </a:lnTo>
                <a:lnTo>
                  <a:pt x="90596" y="154459"/>
                </a:lnTo>
                <a:lnTo>
                  <a:pt x="120784" y="120784"/>
                </a:lnTo>
                <a:lnTo>
                  <a:pt x="154459" y="90596"/>
                </a:lnTo>
                <a:lnTo>
                  <a:pt x="191310" y="64203"/>
                </a:lnTo>
                <a:lnTo>
                  <a:pt x="231027" y="41915"/>
                </a:lnTo>
                <a:lnTo>
                  <a:pt x="273303" y="24041"/>
                </a:lnTo>
                <a:lnTo>
                  <a:pt x="317827" y="10891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1"/>
                </a:lnTo>
                <a:lnTo>
                  <a:pt x="2200910" y="24041"/>
                </a:lnTo>
                <a:lnTo>
                  <a:pt x="2243186" y="41915"/>
                </a:lnTo>
                <a:lnTo>
                  <a:pt x="2282903" y="64203"/>
                </a:lnTo>
                <a:lnTo>
                  <a:pt x="2319754" y="90596"/>
                </a:lnTo>
                <a:lnTo>
                  <a:pt x="2353429" y="120784"/>
                </a:lnTo>
                <a:lnTo>
                  <a:pt x="2383617" y="154459"/>
                </a:lnTo>
                <a:lnTo>
                  <a:pt x="2410010" y="191310"/>
                </a:lnTo>
                <a:lnTo>
                  <a:pt x="2432298" y="231027"/>
                </a:lnTo>
                <a:lnTo>
                  <a:pt x="2450172" y="273303"/>
                </a:lnTo>
                <a:lnTo>
                  <a:pt x="2463322" y="317827"/>
                </a:lnTo>
                <a:lnTo>
                  <a:pt x="2471439" y="364289"/>
                </a:lnTo>
                <a:lnTo>
                  <a:pt x="2474214" y="412381"/>
                </a:lnTo>
                <a:lnTo>
                  <a:pt x="2474214" y="4859147"/>
                </a:lnTo>
                <a:lnTo>
                  <a:pt x="2471439" y="4907238"/>
                </a:lnTo>
                <a:lnTo>
                  <a:pt x="2463322" y="4953700"/>
                </a:lnTo>
                <a:lnTo>
                  <a:pt x="2450172" y="4998223"/>
                </a:lnTo>
                <a:lnTo>
                  <a:pt x="2432298" y="5040498"/>
                </a:lnTo>
                <a:lnTo>
                  <a:pt x="2410010" y="5080214"/>
                </a:lnTo>
                <a:lnTo>
                  <a:pt x="2383617" y="5117064"/>
                </a:lnTo>
                <a:lnTo>
                  <a:pt x="2353429" y="5150737"/>
                </a:lnTo>
                <a:lnTo>
                  <a:pt x="2319754" y="5180924"/>
                </a:lnTo>
                <a:lnTo>
                  <a:pt x="2282903" y="5207316"/>
                </a:lnTo>
                <a:lnTo>
                  <a:pt x="2243186" y="5229603"/>
                </a:lnTo>
                <a:lnTo>
                  <a:pt x="2200910" y="5247475"/>
                </a:lnTo>
                <a:lnTo>
                  <a:pt x="2156386" y="5260625"/>
                </a:lnTo>
                <a:lnTo>
                  <a:pt x="2109924" y="5268741"/>
                </a:lnTo>
                <a:lnTo>
                  <a:pt x="2061832" y="5271516"/>
                </a:lnTo>
                <a:lnTo>
                  <a:pt x="412381" y="5271516"/>
                </a:lnTo>
                <a:lnTo>
                  <a:pt x="364289" y="5268741"/>
                </a:lnTo>
                <a:lnTo>
                  <a:pt x="317827" y="5260625"/>
                </a:lnTo>
                <a:lnTo>
                  <a:pt x="273303" y="5247475"/>
                </a:lnTo>
                <a:lnTo>
                  <a:pt x="231027" y="5229603"/>
                </a:lnTo>
                <a:lnTo>
                  <a:pt x="191310" y="5207316"/>
                </a:lnTo>
                <a:lnTo>
                  <a:pt x="154459" y="5180924"/>
                </a:lnTo>
                <a:lnTo>
                  <a:pt x="120784" y="5150737"/>
                </a:lnTo>
                <a:lnTo>
                  <a:pt x="90596" y="5117064"/>
                </a:lnTo>
                <a:lnTo>
                  <a:pt x="64203" y="5080214"/>
                </a:lnTo>
                <a:lnTo>
                  <a:pt x="41915" y="5040498"/>
                </a:lnTo>
                <a:lnTo>
                  <a:pt x="24041" y="4998223"/>
                </a:lnTo>
                <a:lnTo>
                  <a:pt x="10891" y="4953700"/>
                </a:lnTo>
                <a:lnTo>
                  <a:pt x="2774" y="4907238"/>
                </a:lnTo>
                <a:lnTo>
                  <a:pt x="0" y="4859147"/>
                </a:lnTo>
                <a:lnTo>
                  <a:pt x="0" y="41238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380" y="2703195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268986" y="0"/>
                </a:moveTo>
                <a:lnTo>
                  <a:pt x="268986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986" y="433768"/>
                </a:lnTo>
                <a:lnTo>
                  <a:pt x="268986" y="578357"/>
                </a:lnTo>
                <a:lnTo>
                  <a:pt x="537972" y="289178"/>
                </a:lnTo>
                <a:lnTo>
                  <a:pt x="268986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380" y="2703195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0" y="144589"/>
                </a:moveTo>
                <a:lnTo>
                  <a:pt x="268986" y="144589"/>
                </a:lnTo>
                <a:lnTo>
                  <a:pt x="268986" y="0"/>
                </a:lnTo>
                <a:lnTo>
                  <a:pt x="537972" y="289178"/>
                </a:lnTo>
                <a:lnTo>
                  <a:pt x="268986" y="578357"/>
                </a:lnTo>
                <a:lnTo>
                  <a:pt x="268986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9971" y="5288279"/>
            <a:ext cx="6388100" cy="95440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1755" marR="221615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solidFill>
                  <a:srgbClr val="002060"/>
                </a:solidFill>
                <a:latin typeface="Microsoft JhengHei"/>
                <a:cs typeface="Microsoft JhengHei"/>
              </a:rPr>
              <a:t>動作:  設定角色的移動、方向、旋轉及位置</a:t>
            </a:r>
            <a:r>
              <a:rPr sz="2800" dirty="0">
                <a:latin typeface="Microsoft JhengHei"/>
                <a:cs typeface="Microsoft JhengHei"/>
              </a:rPr>
              <a:t>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0713" y="160020"/>
            <a:ext cx="3608781" cy="310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0713" y="3509012"/>
            <a:ext cx="3610838" cy="3151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8864" y="2011679"/>
            <a:ext cx="3884193" cy="2780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18938" y="341375"/>
            <a:ext cx="4039870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16764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範例一:  讓角色向右旋轉90度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9270" y="3107817"/>
            <a:ext cx="787400" cy="571500"/>
          </a:xfrm>
          <a:custGeom>
            <a:avLst/>
            <a:gdLst/>
            <a:ahLst/>
            <a:cxnLst/>
            <a:rect l="l" t="t" r="r" b="b"/>
            <a:pathLst>
              <a:path w="787400" h="571500">
                <a:moveTo>
                  <a:pt x="787146" y="285750"/>
                </a:moveTo>
                <a:lnTo>
                  <a:pt x="0" y="285750"/>
                </a:lnTo>
                <a:lnTo>
                  <a:pt x="393573" y="571500"/>
                </a:lnTo>
                <a:lnTo>
                  <a:pt x="787146" y="285750"/>
                </a:lnTo>
                <a:close/>
              </a:path>
              <a:path w="787400" h="571500">
                <a:moveTo>
                  <a:pt x="590359" y="0"/>
                </a:moveTo>
                <a:lnTo>
                  <a:pt x="196786" y="0"/>
                </a:lnTo>
                <a:lnTo>
                  <a:pt x="196786" y="285750"/>
                </a:lnTo>
                <a:lnTo>
                  <a:pt x="590359" y="285750"/>
                </a:lnTo>
                <a:lnTo>
                  <a:pt x="590359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9270" y="3107817"/>
            <a:ext cx="787400" cy="571500"/>
          </a:xfrm>
          <a:custGeom>
            <a:avLst/>
            <a:gdLst/>
            <a:ahLst/>
            <a:cxnLst/>
            <a:rect l="l" t="t" r="r" b="b"/>
            <a:pathLst>
              <a:path w="787400" h="571500">
                <a:moveTo>
                  <a:pt x="0" y="285750"/>
                </a:moveTo>
                <a:lnTo>
                  <a:pt x="196786" y="285750"/>
                </a:lnTo>
                <a:lnTo>
                  <a:pt x="196786" y="0"/>
                </a:lnTo>
                <a:lnTo>
                  <a:pt x="590359" y="0"/>
                </a:lnTo>
                <a:lnTo>
                  <a:pt x="590359" y="285750"/>
                </a:lnTo>
                <a:lnTo>
                  <a:pt x="787146" y="285750"/>
                </a:lnTo>
                <a:lnTo>
                  <a:pt x="393573" y="571500"/>
                </a:lnTo>
                <a:lnTo>
                  <a:pt x="0" y="285750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4934" y="3819149"/>
            <a:ext cx="3151695" cy="2469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47076" y="2207514"/>
            <a:ext cx="4169778" cy="2771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070" y="3819149"/>
            <a:ext cx="3152457" cy="2469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705" y="1158239"/>
            <a:ext cx="3150527" cy="2436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4934" y="1238250"/>
            <a:ext cx="3152393" cy="2355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4518" y="46482"/>
            <a:ext cx="573595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72390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範例二:  利用按鍵控制角色移動位置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0072" y="2361438"/>
            <a:ext cx="697230" cy="708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4775"/>
              </a:lnSpc>
            </a:pPr>
            <a:r>
              <a:rPr sz="4000" dirty="0">
                <a:latin typeface="PMingLiU"/>
                <a:cs typeface="PMingLiU"/>
              </a:rPr>
              <a:t>上</a:t>
            </a:r>
            <a:endParaRPr sz="40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7309" y="2414777"/>
            <a:ext cx="698500" cy="708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4775"/>
              </a:lnSpc>
            </a:pPr>
            <a:r>
              <a:rPr sz="4000" dirty="0">
                <a:latin typeface="PMingLiU"/>
                <a:cs typeface="PMingLiU"/>
              </a:rPr>
              <a:t>下</a:t>
            </a:r>
            <a:endParaRPr sz="400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6238" y="4699253"/>
            <a:ext cx="697230" cy="708025"/>
          </a:xfrm>
          <a:prstGeom prst="rect">
            <a:avLst/>
          </a:prstGeom>
          <a:ln w="3809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4780"/>
              </a:lnSpc>
            </a:pPr>
            <a:r>
              <a:rPr sz="4000" dirty="0">
                <a:latin typeface="PMingLiU"/>
                <a:cs typeface="PMingLiU"/>
              </a:rPr>
              <a:t>左</a:t>
            </a:r>
            <a:endParaRPr sz="4000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1183" y="4699253"/>
            <a:ext cx="698500" cy="7080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4780"/>
              </a:lnSpc>
            </a:pPr>
            <a:r>
              <a:rPr sz="4000" dirty="0">
                <a:latin typeface="PMingLiU"/>
                <a:cs typeface="PMingLiU"/>
              </a:rPr>
              <a:t>右</a:t>
            </a:r>
            <a:endParaRPr sz="40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3523489"/>
            <a:ext cx="4317149" cy="3185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4981" y="3523488"/>
            <a:ext cx="4271340" cy="3185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1372" y="1757933"/>
            <a:ext cx="4002657" cy="1619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797" y="1729358"/>
            <a:ext cx="4053840" cy="1670685"/>
          </a:xfrm>
          <a:custGeom>
            <a:avLst/>
            <a:gdLst/>
            <a:ahLst/>
            <a:cxnLst/>
            <a:rect l="l" t="t" r="r" b="b"/>
            <a:pathLst>
              <a:path w="4053840" h="1670685">
                <a:moveTo>
                  <a:pt x="0" y="0"/>
                </a:moveTo>
                <a:lnTo>
                  <a:pt x="4053840" y="0"/>
                </a:lnTo>
                <a:lnTo>
                  <a:pt x="4053840" y="1670304"/>
                </a:lnTo>
                <a:lnTo>
                  <a:pt x="0" y="167030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9188" y="1299210"/>
            <a:ext cx="4025519" cy="2074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0613" y="1270635"/>
            <a:ext cx="4079875" cy="2129155"/>
          </a:xfrm>
          <a:custGeom>
            <a:avLst/>
            <a:gdLst/>
            <a:ahLst/>
            <a:cxnLst/>
            <a:rect l="l" t="t" r="r" b="b"/>
            <a:pathLst>
              <a:path w="4079875" h="2129154">
                <a:moveTo>
                  <a:pt x="0" y="0"/>
                </a:moveTo>
                <a:lnTo>
                  <a:pt x="4079748" y="0"/>
                </a:lnTo>
                <a:lnTo>
                  <a:pt x="4079748" y="2129028"/>
                </a:lnTo>
                <a:lnTo>
                  <a:pt x="0" y="212902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5665" y="66293"/>
            <a:ext cx="2694940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2705" marR="120014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範例三:  廣播方塊使用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6391" y="2264486"/>
            <a:ext cx="13227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Microsoft JhengHei"/>
                <a:cs typeface="Microsoft JhengHei"/>
              </a:rPr>
              <a:t>角色:熊貓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18663" y="1762785"/>
            <a:ext cx="13227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Microsoft JhengHei"/>
                <a:cs typeface="Microsoft JhengHei"/>
              </a:rPr>
              <a:t>角色:蟲子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2472" y="218693"/>
            <a:ext cx="2409913" cy="661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2915" y="645413"/>
            <a:ext cx="4285703" cy="4242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3842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E1A91A"/>
                </a:solidFill>
                <a:latin typeface="Microsoft JhengHei"/>
                <a:cs typeface="Microsoft JhengHei"/>
              </a:rPr>
              <a:t>控制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7983" y="1398269"/>
            <a:ext cx="2474595" cy="5423535"/>
          </a:xfrm>
          <a:custGeom>
            <a:avLst/>
            <a:gdLst/>
            <a:ahLst/>
            <a:cxnLst/>
            <a:rect l="l" t="t" r="r" b="b"/>
            <a:pathLst>
              <a:path w="2474595" h="5423534">
                <a:moveTo>
                  <a:pt x="0" y="412381"/>
                </a:moveTo>
                <a:lnTo>
                  <a:pt x="2774" y="364289"/>
                </a:lnTo>
                <a:lnTo>
                  <a:pt x="10891" y="317827"/>
                </a:lnTo>
                <a:lnTo>
                  <a:pt x="24041" y="273303"/>
                </a:lnTo>
                <a:lnTo>
                  <a:pt x="41915" y="231027"/>
                </a:lnTo>
                <a:lnTo>
                  <a:pt x="64203" y="191310"/>
                </a:lnTo>
                <a:lnTo>
                  <a:pt x="90596" y="154459"/>
                </a:lnTo>
                <a:lnTo>
                  <a:pt x="120784" y="120784"/>
                </a:lnTo>
                <a:lnTo>
                  <a:pt x="154459" y="90596"/>
                </a:lnTo>
                <a:lnTo>
                  <a:pt x="191310" y="64203"/>
                </a:lnTo>
                <a:lnTo>
                  <a:pt x="231027" y="41915"/>
                </a:lnTo>
                <a:lnTo>
                  <a:pt x="273303" y="24041"/>
                </a:lnTo>
                <a:lnTo>
                  <a:pt x="317827" y="10891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1"/>
                </a:lnTo>
                <a:lnTo>
                  <a:pt x="2200910" y="24041"/>
                </a:lnTo>
                <a:lnTo>
                  <a:pt x="2243186" y="41915"/>
                </a:lnTo>
                <a:lnTo>
                  <a:pt x="2282903" y="64203"/>
                </a:lnTo>
                <a:lnTo>
                  <a:pt x="2319754" y="90596"/>
                </a:lnTo>
                <a:lnTo>
                  <a:pt x="2353429" y="120784"/>
                </a:lnTo>
                <a:lnTo>
                  <a:pt x="2383617" y="154459"/>
                </a:lnTo>
                <a:lnTo>
                  <a:pt x="2410010" y="191310"/>
                </a:lnTo>
                <a:lnTo>
                  <a:pt x="2432298" y="231027"/>
                </a:lnTo>
                <a:lnTo>
                  <a:pt x="2450172" y="273303"/>
                </a:lnTo>
                <a:lnTo>
                  <a:pt x="2463322" y="317827"/>
                </a:lnTo>
                <a:lnTo>
                  <a:pt x="2471439" y="364289"/>
                </a:lnTo>
                <a:lnTo>
                  <a:pt x="2474214" y="412381"/>
                </a:lnTo>
                <a:lnTo>
                  <a:pt x="2474214" y="5010785"/>
                </a:lnTo>
                <a:lnTo>
                  <a:pt x="2471439" y="5058876"/>
                </a:lnTo>
                <a:lnTo>
                  <a:pt x="2463322" y="5105338"/>
                </a:lnTo>
                <a:lnTo>
                  <a:pt x="2450172" y="5149861"/>
                </a:lnTo>
                <a:lnTo>
                  <a:pt x="2432298" y="5192136"/>
                </a:lnTo>
                <a:lnTo>
                  <a:pt x="2410010" y="5231852"/>
                </a:lnTo>
                <a:lnTo>
                  <a:pt x="2383617" y="5268702"/>
                </a:lnTo>
                <a:lnTo>
                  <a:pt x="2353429" y="5302375"/>
                </a:lnTo>
                <a:lnTo>
                  <a:pt x="2319754" y="5332562"/>
                </a:lnTo>
                <a:lnTo>
                  <a:pt x="2282903" y="5358954"/>
                </a:lnTo>
                <a:lnTo>
                  <a:pt x="2243186" y="5381241"/>
                </a:lnTo>
                <a:lnTo>
                  <a:pt x="2200910" y="5399113"/>
                </a:lnTo>
                <a:lnTo>
                  <a:pt x="2156386" y="5412263"/>
                </a:lnTo>
                <a:lnTo>
                  <a:pt x="2109924" y="5420379"/>
                </a:lnTo>
                <a:lnTo>
                  <a:pt x="2061832" y="5423154"/>
                </a:lnTo>
                <a:lnTo>
                  <a:pt x="412381" y="5423154"/>
                </a:lnTo>
                <a:lnTo>
                  <a:pt x="364289" y="5420379"/>
                </a:lnTo>
                <a:lnTo>
                  <a:pt x="317827" y="5412263"/>
                </a:lnTo>
                <a:lnTo>
                  <a:pt x="273303" y="5399113"/>
                </a:lnTo>
                <a:lnTo>
                  <a:pt x="231027" y="5381241"/>
                </a:lnTo>
                <a:lnTo>
                  <a:pt x="191310" y="5358954"/>
                </a:lnTo>
                <a:lnTo>
                  <a:pt x="154459" y="5332562"/>
                </a:lnTo>
                <a:lnTo>
                  <a:pt x="120784" y="5302375"/>
                </a:lnTo>
                <a:lnTo>
                  <a:pt x="90596" y="5268702"/>
                </a:lnTo>
                <a:lnTo>
                  <a:pt x="64203" y="5231852"/>
                </a:lnTo>
                <a:lnTo>
                  <a:pt x="41915" y="5192136"/>
                </a:lnTo>
                <a:lnTo>
                  <a:pt x="24041" y="5149861"/>
                </a:lnTo>
                <a:lnTo>
                  <a:pt x="10891" y="5105338"/>
                </a:lnTo>
                <a:lnTo>
                  <a:pt x="2774" y="5058876"/>
                </a:lnTo>
                <a:lnTo>
                  <a:pt x="0" y="5010785"/>
                </a:lnTo>
                <a:lnTo>
                  <a:pt x="0" y="41238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4751" y="2998851"/>
            <a:ext cx="538480" cy="607695"/>
          </a:xfrm>
          <a:custGeom>
            <a:avLst/>
            <a:gdLst/>
            <a:ahLst/>
            <a:cxnLst/>
            <a:rect l="l" t="t" r="r" b="b"/>
            <a:pathLst>
              <a:path w="538479" h="607695">
                <a:moveTo>
                  <a:pt x="268986" y="0"/>
                </a:moveTo>
                <a:lnTo>
                  <a:pt x="268986" y="151828"/>
                </a:lnTo>
                <a:lnTo>
                  <a:pt x="0" y="151828"/>
                </a:lnTo>
                <a:lnTo>
                  <a:pt x="0" y="455485"/>
                </a:lnTo>
                <a:lnTo>
                  <a:pt x="268986" y="455485"/>
                </a:lnTo>
                <a:lnTo>
                  <a:pt x="268986" y="607313"/>
                </a:lnTo>
                <a:lnTo>
                  <a:pt x="537972" y="303656"/>
                </a:lnTo>
                <a:lnTo>
                  <a:pt x="2689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4751" y="2998851"/>
            <a:ext cx="538480" cy="607695"/>
          </a:xfrm>
          <a:custGeom>
            <a:avLst/>
            <a:gdLst/>
            <a:ahLst/>
            <a:cxnLst/>
            <a:rect l="l" t="t" r="r" b="b"/>
            <a:pathLst>
              <a:path w="538479" h="607695">
                <a:moveTo>
                  <a:pt x="0" y="151828"/>
                </a:moveTo>
                <a:lnTo>
                  <a:pt x="268986" y="151828"/>
                </a:lnTo>
                <a:lnTo>
                  <a:pt x="268986" y="0"/>
                </a:lnTo>
                <a:lnTo>
                  <a:pt x="537972" y="303656"/>
                </a:lnTo>
                <a:lnTo>
                  <a:pt x="268986" y="607313"/>
                </a:lnTo>
                <a:lnTo>
                  <a:pt x="268986" y="455485"/>
                </a:lnTo>
                <a:lnTo>
                  <a:pt x="0" y="455485"/>
                </a:lnTo>
                <a:lnTo>
                  <a:pt x="0" y="151828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25973" y="5004815"/>
            <a:ext cx="5643880" cy="954405"/>
          </a:xfrm>
          <a:prstGeom prst="rect">
            <a:avLst/>
          </a:prstGeom>
          <a:ln w="38099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1755" marR="188595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solidFill>
                  <a:srgbClr val="E1A91A"/>
                </a:solidFill>
                <a:latin typeface="Microsoft JhengHei"/>
                <a:cs typeface="Microsoft JhengHei"/>
              </a:rPr>
              <a:t>控制:  設定程式流程，如判斷、迴圈等。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3533" y="256031"/>
            <a:ext cx="3339896" cy="2973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533" y="3446531"/>
            <a:ext cx="3290697" cy="2879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2570" y="2458211"/>
            <a:ext cx="3875531" cy="3004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66309" y="499109"/>
            <a:ext cx="498665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22352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範例四:  讓角色向右旋轉15度10次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93595" y="3050667"/>
            <a:ext cx="788035" cy="571500"/>
          </a:xfrm>
          <a:custGeom>
            <a:avLst/>
            <a:gdLst/>
            <a:ahLst/>
            <a:cxnLst/>
            <a:rect l="l" t="t" r="r" b="b"/>
            <a:pathLst>
              <a:path w="788035" h="571500">
                <a:moveTo>
                  <a:pt x="787908" y="285750"/>
                </a:moveTo>
                <a:lnTo>
                  <a:pt x="0" y="285750"/>
                </a:lnTo>
                <a:lnTo>
                  <a:pt x="393954" y="571500"/>
                </a:lnTo>
                <a:lnTo>
                  <a:pt x="787908" y="285750"/>
                </a:lnTo>
                <a:close/>
              </a:path>
              <a:path w="788035" h="571500">
                <a:moveTo>
                  <a:pt x="590931" y="0"/>
                </a:moveTo>
                <a:lnTo>
                  <a:pt x="196977" y="0"/>
                </a:lnTo>
                <a:lnTo>
                  <a:pt x="196977" y="285750"/>
                </a:lnTo>
                <a:lnTo>
                  <a:pt x="590931" y="285750"/>
                </a:lnTo>
                <a:lnTo>
                  <a:pt x="590931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3595" y="3050667"/>
            <a:ext cx="788035" cy="571500"/>
          </a:xfrm>
          <a:custGeom>
            <a:avLst/>
            <a:gdLst/>
            <a:ahLst/>
            <a:cxnLst/>
            <a:rect l="l" t="t" r="r" b="b"/>
            <a:pathLst>
              <a:path w="788035" h="571500">
                <a:moveTo>
                  <a:pt x="0" y="285750"/>
                </a:moveTo>
                <a:lnTo>
                  <a:pt x="196977" y="285750"/>
                </a:lnTo>
                <a:lnTo>
                  <a:pt x="196977" y="0"/>
                </a:lnTo>
                <a:lnTo>
                  <a:pt x="590931" y="0"/>
                </a:lnTo>
                <a:lnTo>
                  <a:pt x="590931" y="285750"/>
                </a:lnTo>
                <a:lnTo>
                  <a:pt x="787908" y="285750"/>
                </a:lnTo>
                <a:lnTo>
                  <a:pt x="393954" y="571500"/>
                </a:lnTo>
                <a:lnTo>
                  <a:pt x="0" y="285750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041" rIns="0" bIns="0" rtlCol="0">
            <a:spAutoFit/>
          </a:bodyPr>
          <a:lstStyle/>
          <a:p>
            <a:pPr marL="173990">
              <a:lnSpc>
                <a:spcPct val="100000"/>
              </a:lnSpc>
              <a:tabLst>
                <a:tab pos="3631565" algn="l"/>
                <a:tab pos="1014031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45" dirty="0">
                <a:latin typeface="PMingLiU"/>
                <a:cs typeface="PMingLiU"/>
              </a:rPr>
              <a:t>你所需要的工具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4814">
              <a:lnSpc>
                <a:spcPct val="100000"/>
              </a:lnSpc>
            </a:pPr>
            <a:r>
              <a:rPr u="none" dirty="0">
                <a:solidFill>
                  <a:srgbClr val="3E3E3E"/>
                </a:solidFill>
                <a:latin typeface="PMingLiU"/>
                <a:cs typeface="PMingLiU"/>
              </a:rPr>
              <a:t>安裝 </a:t>
            </a:r>
            <a:r>
              <a:rPr u="none" spc="-10" dirty="0">
                <a:solidFill>
                  <a:srgbClr val="3E3E3E"/>
                </a:solidFill>
              </a:rPr>
              <a:t>AdobeAIRInstaller</a:t>
            </a:r>
            <a:r>
              <a:rPr u="none" spc="15" dirty="0">
                <a:solidFill>
                  <a:srgbClr val="3E3E3E"/>
                </a:solidFill>
              </a:rPr>
              <a:t> </a:t>
            </a:r>
            <a:r>
              <a:rPr spc="-15" dirty="0">
                <a:hlinkClick r:id="rId2"/>
              </a:rPr>
              <a:t>https://get.adobe.com/tw/air/</a:t>
            </a:r>
          </a:p>
          <a:p>
            <a:pPr marL="1694814" marR="2513330">
              <a:lnSpc>
                <a:spcPct val="138100"/>
              </a:lnSpc>
              <a:spcBef>
                <a:spcPts val="10"/>
              </a:spcBef>
            </a:pPr>
            <a:r>
              <a:rPr u="none" dirty="0">
                <a:solidFill>
                  <a:srgbClr val="3E3E3E"/>
                </a:solidFill>
                <a:latin typeface="PMingLiU"/>
                <a:cs typeface="PMingLiU"/>
              </a:rPr>
              <a:t>安裝 </a:t>
            </a:r>
            <a:r>
              <a:rPr u="none" spc="-5" dirty="0">
                <a:solidFill>
                  <a:srgbClr val="3E3E3E"/>
                </a:solidFill>
              </a:rPr>
              <a:t>mblock  </a:t>
            </a:r>
            <a:r>
              <a:rPr spc="-15" dirty="0">
                <a:hlinkClick r:id="rId3"/>
              </a:rPr>
              <a:t>http://www.mblock.cc/download/</a:t>
            </a:r>
          </a:p>
          <a:p>
            <a:pPr marL="1694814" marR="1247775">
              <a:lnSpc>
                <a:spcPts val="2570"/>
              </a:lnSpc>
              <a:spcBef>
                <a:spcPts val="1470"/>
              </a:spcBef>
            </a:pPr>
            <a:r>
              <a:rPr u="none" dirty="0">
                <a:solidFill>
                  <a:srgbClr val="3E3E3E"/>
                </a:solidFill>
                <a:latin typeface="PMingLiU"/>
                <a:cs typeface="PMingLiU"/>
              </a:rPr>
              <a:t>安裝 </a:t>
            </a:r>
            <a:r>
              <a:rPr u="none" spc="-10" dirty="0">
                <a:solidFill>
                  <a:srgbClr val="3E3E3E"/>
                </a:solidFill>
              </a:rPr>
              <a:t>arduino </a:t>
            </a:r>
            <a:r>
              <a:rPr u="none" spc="-5" dirty="0">
                <a:solidFill>
                  <a:srgbClr val="3E3E3E"/>
                </a:solidFill>
              </a:rPr>
              <a:t>ide  </a:t>
            </a:r>
            <a:r>
              <a:rPr spc="-15" dirty="0">
                <a:hlinkClick r:id="rId4"/>
              </a:rPr>
              <a:t>https://www.arduino.cc/en/Main/Software#</a:t>
            </a:r>
          </a:p>
        </p:txBody>
      </p:sp>
      <p:sp>
        <p:nvSpPr>
          <p:cNvPr id="4" name="object 4"/>
          <p:cNvSpPr/>
          <p:nvPr/>
        </p:nvSpPr>
        <p:spPr>
          <a:xfrm>
            <a:off x="3320034" y="4914138"/>
            <a:ext cx="3399282" cy="1895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2933" y="5012435"/>
            <a:ext cx="3144774" cy="17975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8122" y="720090"/>
            <a:ext cx="3057893" cy="1287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2432" y="914400"/>
            <a:ext cx="2471166" cy="7002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" y="1817370"/>
            <a:ext cx="6203442" cy="465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2257" y="383666"/>
            <a:ext cx="3850004" cy="107696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62230" marR="66675">
              <a:lnSpc>
                <a:spcPct val="100000"/>
              </a:lnSpc>
              <a:spcBef>
                <a:spcPts val="35"/>
              </a:spcBef>
            </a:pPr>
            <a:r>
              <a:rPr sz="3200" b="1" u="none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試題一:  試做出下圖移動情境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3161" y="2408685"/>
            <a:ext cx="3217392" cy="44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8654" y="2218182"/>
            <a:ext cx="3683000" cy="851535"/>
          </a:xfrm>
          <a:custGeom>
            <a:avLst/>
            <a:gdLst/>
            <a:ahLst/>
            <a:cxnLst/>
            <a:rect l="l" t="t" r="r" b="b"/>
            <a:pathLst>
              <a:path w="3683000" h="851535">
                <a:moveTo>
                  <a:pt x="0" y="0"/>
                </a:moveTo>
                <a:lnTo>
                  <a:pt x="3682746" y="0"/>
                </a:lnTo>
                <a:lnTo>
                  <a:pt x="3682746" y="851153"/>
                </a:lnTo>
                <a:lnTo>
                  <a:pt x="0" y="851153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1500" y="1817370"/>
            <a:ext cx="2082800" cy="369570"/>
          </a:xfrm>
          <a:custGeom>
            <a:avLst/>
            <a:gdLst/>
            <a:ahLst/>
            <a:cxnLst/>
            <a:rect l="l" t="t" r="r" b="b"/>
            <a:pathLst>
              <a:path w="2082800" h="369569">
                <a:moveTo>
                  <a:pt x="0" y="0"/>
                </a:moveTo>
                <a:lnTo>
                  <a:pt x="2082546" y="0"/>
                </a:lnTo>
                <a:lnTo>
                  <a:pt x="2082546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70240" y="1849691"/>
            <a:ext cx="185420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PMingLiU"/>
                <a:cs typeface="PMingLiU"/>
              </a:rPr>
              <a:t>請用下方積木設定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38796" y="5434203"/>
            <a:ext cx="1858645" cy="923925"/>
          </a:xfrm>
          <a:custGeom>
            <a:avLst/>
            <a:gdLst/>
            <a:ahLst/>
            <a:cxnLst/>
            <a:rect l="l" t="t" r="r" b="b"/>
            <a:pathLst>
              <a:path w="1858645" h="923925">
                <a:moveTo>
                  <a:pt x="0" y="0"/>
                </a:moveTo>
                <a:lnTo>
                  <a:pt x="1858518" y="0"/>
                </a:lnTo>
                <a:lnTo>
                  <a:pt x="1858518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16622" y="5472874"/>
            <a:ext cx="170180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170" dirty="0">
                <a:latin typeface="Microsoft JhengHei"/>
                <a:cs typeface="Microsoft JhengHei"/>
              </a:rPr>
              <a:t>此圖為</a:t>
            </a:r>
            <a:r>
              <a:rPr sz="1800" b="1" spc="-220" dirty="0">
                <a:latin typeface="Microsoft JhengHei"/>
                <a:cs typeface="Microsoft JhengHei"/>
              </a:rPr>
              <a:t> </a:t>
            </a:r>
            <a:r>
              <a:rPr sz="1800" b="1" spc="-5" dirty="0">
                <a:latin typeface="Microsoft JhengHei"/>
                <a:cs typeface="Microsoft JhengHei"/>
              </a:rPr>
              <a:t>GIF</a:t>
            </a:r>
            <a:r>
              <a:rPr sz="1800" b="1" spc="-22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檔</a:t>
            </a:r>
            <a:r>
              <a:rPr sz="1800" b="1" spc="-22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，  </a:t>
            </a:r>
            <a:r>
              <a:rPr sz="1800" b="1" spc="95" dirty="0">
                <a:latin typeface="Microsoft JhengHei"/>
                <a:cs typeface="Microsoft JhengHei"/>
              </a:rPr>
              <a:t>請使</a:t>
            </a:r>
            <a:r>
              <a:rPr sz="1800" b="1" spc="100" dirty="0">
                <a:latin typeface="Microsoft JhengHei"/>
                <a:cs typeface="Microsoft JhengHei"/>
              </a:rPr>
              <a:t>用</a:t>
            </a:r>
            <a:r>
              <a:rPr sz="1800" b="1" spc="95" dirty="0">
                <a:latin typeface="Microsoft JhengHei"/>
                <a:cs typeface="Microsoft JhengHei"/>
              </a:rPr>
              <a:t>【投</a:t>
            </a:r>
            <a:r>
              <a:rPr sz="1800" b="1" spc="100" dirty="0">
                <a:latin typeface="Microsoft JhengHei"/>
                <a:cs typeface="Microsoft JhengHei"/>
              </a:rPr>
              <a:t>影</a:t>
            </a:r>
            <a:r>
              <a:rPr sz="1800" b="1" dirty="0">
                <a:latin typeface="Microsoft JhengHei"/>
                <a:cs typeface="Microsoft JhengHei"/>
              </a:rPr>
              <a:t>片  放映】模式觀看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4350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7030A0"/>
                </a:solidFill>
                <a:latin typeface="Microsoft JhengHei"/>
                <a:cs typeface="Microsoft JhengHei"/>
              </a:rPr>
              <a:t>外觀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9397" y="228602"/>
            <a:ext cx="3705313" cy="6105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1072" y="80772"/>
            <a:ext cx="2400211" cy="6610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6772" y="1519440"/>
            <a:ext cx="2474595" cy="5164455"/>
          </a:xfrm>
          <a:custGeom>
            <a:avLst/>
            <a:gdLst/>
            <a:ahLst/>
            <a:cxnLst/>
            <a:rect l="l" t="t" r="r" b="b"/>
            <a:pathLst>
              <a:path w="2474595" h="5164455">
                <a:moveTo>
                  <a:pt x="0" y="412369"/>
                </a:moveTo>
                <a:lnTo>
                  <a:pt x="2774" y="364277"/>
                </a:lnTo>
                <a:lnTo>
                  <a:pt x="10891" y="317815"/>
                </a:lnTo>
                <a:lnTo>
                  <a:pt x="24041" y="273292"/>
                </a:lnTo>
                <a:lnTo>
                  <a:pt x="41915" y="231017"/>
                </a:lnTo>
                <a:lnTo>
                  <a:pt x="64203" y="191301"/>
                </a:lnTo>
                <a:lnTo>
                  <a:pt x="90596" y="154451"/>
                </a:lnTo>
                <a:lnTo>
                  <a:pt x="120784" y="120778"/>
                </a:lnTo>
                <a:lnTo>
                  <a:pt x="154459" y="90591"/>
                </a:lnTo>
                <a:lnTo>
                  <a:pt x="191310" y="64199"/>
                </a:lnTo>
                <a:lnTo>
                  <a:pt x="231027" y="41912"/>
                </a:lnTo>
                <a:lnTo>
                  <a:pt x="273303" y="24040"/>
                </a:lnTo>
                <a:lnTo>
                  <a:pt x="317827" y="10890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0"/>
                </a:lnTo>
                <a:lnTo>
                  <a:pt x="2200910" y="24040"/>
                </a:lnTo>
                <a:lnTo>
                  <a:pt x="2243186" y="41912"/>
                </a:lnTo>
                <a:lnTo>
                  <a:pt x="2282903" y="64199"/>
                </a:lnTo>
                <a:lnTo>
                  <a:pt x="2319754" y="90591"/>
                </a:lnTo>
                <a:lnTo>
                  <a:pt x="2353429" y="120778"/>
                </a:lnTo>
                <a:lnTo>
                  <a:pt x="2383617" y="154451"/>
                </a:lnTo>
                <a:lnTo>
                  <a:pt x="2410010" y="191301"/>
                </a:lnTo>
                <a:lnTo>
                  <a:pt x="2432298" y="231017"/>
                </a:lnTo>
                <a:lnTo>
                  <a:pt x="2450172" y="273292"/>
                </a:lnTo>
                <a:lnTo>
                  <a:pt x="2463322" y="317815"/>
                </a:lnTo>
                <a:lnTo>
                  <a:pt x="2471439" y="364277"/>
                </a:lnTo>
                <a:lnTo>
                  <a:pt x="2474214" y="412369"/>
                </a:lnTo>
                <a:lnTo>
                  <a:pt x="2474214" y="4751692"/>
                </a:lnTo>
                <a:lnTo>
                  <a:pt x="2471439" y="4799784"/>
                </a:lnTo>
                <a:lnTo>
                  <a:pt x="2463322" y="4846246"/>
                </a:lnTo>
                <a:lnTo>
                  <a:pt x="2450172" y="4890770"/>
                </a:lnTo>
                <a:lnTo>
                  <a:pt x="2432298" y="4933046"/>
                </a:lnTo>
                <a:lnTo>
                  <a:pt x="2410010" y="4972763"/>
                </a:lnTo>
                <a:lnTo>
                  <a:pt x="2383617" y="5009614"/>
                </a:lnTo>
                <a:lnTo>
                  <a:pt x="2353429" y="5043289"/>
                </a:lnTo>
                <a:lnTo>
                  <a:pt x="2319754" y="5073477"/>
                </a:lnTo>
                <a:lnTo>
                  <a:pt x="2282903" y="5099870"/>
                </a:lnTo>
                <a:lnTo>
                  <a:pt x="2243186" y="5122158"/>
                </a:lnTo>
                <a:lnTo>
                  <a:pt x="2200910" y="5140032"/>
                </a:lnTo>
                <a:lnTo>
                  <a:pt x="2156386" y="5153182"/>
                </a:lnTo>
                <a:lnTo>
                  <a:pt x="2109924" y="5161299"/>
                </a:lnTo>
                <a:lnTo>
                  <a:pt x="2061832" y="5164074"/>
                </a:lnTo>
                <a:lnTo>
                  <a:pt x="412381" y="5164074"/>
                </a:lnTo>
                <a:lnTo>
                  <a:pt x="364289" y="5161299"/>
                </a:lnTo>
                <a:lnTo>
                  <a:pt x="317827" y="5153182"/>
                </a:lnTo>
                <a:lnTo>
                  <a:pt x="273303" y="5140032"/>
                </a:lnTo>
                <a:lnTo>
                  <a:pt x="231027" y="5122158"/>
                </a:lnTo>
                <a:lnTo>
                  <a:pt x="191310" y="5099870"/>
                </a:lnTo>
                <a:lnTo>
                  <a:pt x="154459" y="5073477"/>
                </a:lnTo>
                <a:lnTo>
                  <a:pt x="120784" y="5043289"/>
                </a:lnTo>
                <a:lnTo>
                  <a:pt x="90596" y="5009614"/>
                </a:lnTo>
                <a:lnTo>
                  <a:pt x="64203" y="4972763"/>
                </a:lnTo>
                <a:lnTo>
                  <a:pt x="41915" y="4933046"/>
                </a:lnTo>
                <a:lnTo>
                  <a:pt x="24041" y="4890770"/>
                </a:lnTo>
                <a:lnTo>
                  <a:pt x="10891" y="4846246"/>
                </a:lnTo>
                <a:lnTo>
                  <a:pt x="2774" y="4799784"/>
                </a:lnTo>
                <a:lnTo>
                  <a:pt x="0" y="4751692"/>
                </a:lnTo>
                <a:lnTo>
                  <a:pt x="0" y="41236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380" y="2703195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268986" y="0"/>
                </a:moveTo>
                <a:lnTo>
                  <a:pt x="268986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986" y="433768"/>
                </a:lnTo>
                <a:lnTo>
                  <a:pt x="268986" y="578357"/>
                </a:lnTo>
                <a:lnTo>
                  <a:pt x="537972" y="289178"/>
                </a:lnTo>
                <a:lnTo>
                  <a:pt x="268986" y="0"/>
                </a:lnTo>
                <a:close/>
              </a:path>
            </a:pathLst>
          </a:custGeom>
          <a:solidFill>
            <a:srgbClr val="4A5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380" y="2703195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0" y="144589"/>
                </a:moveTo>
                <a:lnTo>
                  <a:pt x="268986" y="144589"/>
                </a:lnTo>
                <a:lnTo>
                  <a:pt x="268986" y="0"/>
                </a:lnTo>
                <a:lnTo>
                  <a:pt x="537972" y="289178"/>
                </a:lnTo>
                <a:lnTo>
                  <a:pt x="268986" y="578357"/>
                </a:lnTo>
                <a:lnTo>
                  <a:pt x="268986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4A5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03030" y="2299716"/>
            <a:ext cx="3086100" cy="138493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1755" marR="64769">
              <a:lnSpc>
                <a:spcPct val="100000"/>
              </a:lnSpc>
              <a:spcBef>
                <a:spcPts val="125"/>
              </a:spcBef>
            </a:pPr>
            <a:r>
              <a:rPr sz="2800" b="1" u="none" dirty="0">
                <a:solidFill>
                  <a:srgbClr val="7030A0"/>
                </a:solidFill>
                <a:latin typeface="Microsoft JhengHei"/>
                <a:cs typeface="Microsoft JhengHei"/>
              </a:rPr>
              <a:t>外觀:  </a:t>
            </a:r>
            <a:r>
              <a:rPr sz="2800" b="1" u="none" spc="55" dirty="0">
                <a:solidFill>
                  <a:srgbClr val="7030A0"/>
                </a:solidFill>
                <a:latin typeface="Microsoft JhengHei"/>
                <a:cs typeface="Microsoft JhengHei"/>
              </a:rPr>
              <a:t>設定文字顯示、特  </a:t>
            </a:r>
            <a:r>
              <a:rPr sz="2800" b="1" u="none" dirty="0">
                <a:solidFill>
                  <a:srgbClr val="7030A0"/>
                </a:solidFill>
                <a:latin typeface="Microsoft JhengHei"/>
                <a:cs typeface="Microsoft JhengHei"/>
              </a:rPr>
              <a:t>效、大小。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5544" y="537972"/>
            <a:ext cx="8654605" cy="585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8302" y="2712720"/>
            <a:ext cx="765810" cy="748665"/>
          </a:xfrm>
          <a:custGeom>
            <a:avLst/>
            <a:gdLst/>
            <a:ahLst/>
            <a:cxnLst/>
            <a:rect l="l" t="t" r="r" b="b"/>
            <a:pathLst>
              <a:path w="765809" h="748664">
                <a:moveTo>
                  <a:pt x="0" y="374141"/>
                </a:moveTo>
                <a:lnTo>
                  <a:pt x="2983" y="327211"/>
                </a:lnTo>
                <a:lnTo>
                  <a:pt x="11694" y="282019"/>
                </a:lnTo>
                <a:lnTo>
                  <a:pt x="25774" y="238918"/>
                </a:lnTo>
                <a:lnTo>
                  <a:pt x="44864" y="198257"/>
                </a:lnTo>
                <a:lnTo>
                  <a:pt x="68605" y="160388"/>
                </a:lnTo>
                <a:lnTo>
                  <a:pt x="96638" y="125660"/>
                </a:lnTo>
                <a:lnTo>
                  <a:pt x="128604" y="94426"/>
                </a:lnTo>
                <a:lnTo>
                  <a:pt x="164145" y="67034"/>
                </a:lnTo>
                <a:lnTo>
                  <a:pt x="202901" y="43837"/>
                </a:lnTo>
                <a:lnTo>
                  <a:pt x="244514" y="25184"/>
                </a:lnTo>
                <a:lnTo>
                  <a:pt x="288625" y="11426"/>
                </a:lnTo>
                <a:lnTo>
                  <a:pt x="334875" y="2915"/>
                </a:lnTo>
                <a:lnTo>
                  <a:pt x="382905" y="0"/>
                </a:lnTo>
                <a:lnTo>
                  <a:pt x="430934" y="2915"/>
                </a:lnTo>
                <a:lnTo>
                  <a:pt x="477184" y="11426"/>
                </a:lnTo>
                <a:lnTo>
                  <a:pt x="521295" y="25184"/>
                </a:lnTo>
                <a:lnTo>
                  <a:pt x="562908" y="43837"/>
                </a:lnTo>
                <a:lnTo>
                  <a:pt x="601664" y="67034"/>
                </a:lnTo>
                <a:lnTo>
                  <a:pt x="637205" y="94426"/>
                </a:lnTo>
                <a:lnTo>
                  <a:pt x="669171" y="125660"/>
                </a:lnTo>
                <a:lnTo>
                  <a:pt x="697204" y="160388"/>
                </a:lnTo>
                <a:lnTo>
                  <a:pt x="720945" y="198257"/>
                </a:lnTo>
                <a:lnTo>
                  <a:pt x="740035" y="238918"/>
                </a:lnTo>
                <a:lnTo>
                  <a:pt x="754115" y="282019"/>
                </a:lnTo>
                <a:lnTo>
                  <a:pt x="762826" y="327211"/>
                </a:lnTo>
                <a:lnTo>
                  <a:pt x="765810" y="374141"/>
                </a:lnTo>
                <a:lnTo>
                  <a:pt x="762826" y="421072"/>
                </a:lnTo>
                <a:lnTo>
                  <a:pt x="754115" y="466264"/>
                </a:lnTo>
                <a:lnTo>
                  <a:pt x="740035" y="509365"/>
                </a:lnTo>
                <a:lnTo>
                  <a:pt x="720945" y="550026"/>
                </a:lnTo>
                <a:lnTo>
                  <a:pt x="697204" y="587895"/>
                </a:lnTo>
                <a:lnTo>
                  <a:pt x="669171" y="622623"/>
                </a:lnTo>
                <a:lnTo>
                  <a:pt x="637205" y="653857"/>
                </a:lnTo>
                <a:lnTo>
                  <a:pt x="601664" y="681249"/>
                </a:lnTo>
                <a:lnTo>
                  <a:pt x="562908" y="704446"/>
                </a:lnTo>
                <a:lnTo>
                  <a:pt x="521295" y="723099"/>
                </a:lnTo>
                <a:lnTo>
                  <a:pt x="477184" y="736857"/>
                </a:lnTo>
                <a:lnTo>
                  <a:pt x="430934" y="745368"/>
                </a:lnTo>
                <a:lnTo>
                  <a:pt x="382905" y="748283"/>
                </a:lnTo>
                <a:lnTo>
                  <a:pt x="334875" y="745368"/>
                </a:lnTo>
                <a:lnTo>
                  <a:pt x="288625" y="736857"/>
                </a:lnTo>
                <a:lnTo>
                  <a:pt x="244514" y="723099"/>
                </a:lnTo>
                <a:lnTo>
                  <a:pt x="202901" y="704446"/>
                </a:lnTo>
                <a:lnTo>
                  <a:pt x="164145" y="681249"/>
                </a:lnTo>
                <a:lnTo>
                  <a:pt x="128604" y="653857"/>
                </a:lnTo>
                <a:lnTo>
                  <a:pt x="96638" y="622623"/>
                </a:lnTo>
                <a:lnTo>
                  <a:pt x="68605" y="587895"/>
                </a:lnTo>
                <a:lnTo>
                  <a:pt x="44864" y="550026"/>
                </a:lnTo>
                <a:lnTo>
                  <a:pt x="25774" y="509365"/>
                </a:lnTo>
                <a:lnTo>
                  <a:pt x="11694" y="466264"/>
                </a:lnTo>
                <a:lnTo>
                  <a:pt x="2983" y="421072"/>
                </a:lnTo>
                <a:lnTo>
                  <a:pt x="0" y="37414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3435" y="2071116"/>
            <a:ext cx="1469390" cy="400050"/>
          </a:xfrm>
          <a:prstGeom prst="rect">
            <a:avLst/>
          </a:prstGeom>
          <a:ln w="28956">
            <a:solidFill>
              <a:srgbClr val="7030A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85"/>
              </a:spcBef>
            </a:pPr>
            <a:r>
              <a:rPr sz="2000" b="1" u="none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新增角色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2571" y="2261616"/>
            <a:ext cx="201930" cy="337820"/>
          </a:xfrm>
          <a:custGeom>
            <a:avLst/>
            <a:gdLst/>
            <a:ahLst/>
            <a:cxnLst/>
            <a:rect l="l" t="t" r="r" b="b"/>
            <a:pathLst>
              <a:path w="201929" h="337819">
                <a:moveTo>
                  <a:pt x="0" y="0"/>
                </a:moveTo>
                <a:lnTo>
                  <a:pt x="201345" y="337337"/>
                </a:lnTo>
              </a:path>
            </a:pathLst>
          </a:custGeom>
          <a:ln w="38100">
            <a:solidFill>
              <a:srgbClr val="6D68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5091" y="2553309"/>
            <a:ext cx="107950" cy="127635"/>
          </a:xfrm>
          <a:custGeom>
            <a:avLst/>
            <a:gdLst/>
            <a:ahLst/>
            <a:cxnLst/>
            <a:rect l="l" t="t" r="r" b="b"/>
            <a:pathLst>
              <a:path w="107950" h="127635">
                <a:moveTo>
                  <a:pt x="98145" y="0"/>
                </a:moveTo>
                <a:lnTo>
                  <a:pt x="0" y="58572"/>
                </a:lnTo>
                <a:lnTo>
                  <a:pt x="107645" y="127431"/>
                </a:lnTo>
                <a:lnTo>
                  <a:pt x="98145" y="0"/>
                </a:lnTo>
                <a:close/>
              </a:path>
            </a:pathLst>
          </a:custGeom>
          <a:solidFill>
            <a:srgbClr val="6D68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8059" y="3670553"/>
            <a:ext cx="4890135" cy="5238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30"/>
              </a:spcBef>
            </a:pPr>
            <a:r>
              <a:rPr sz="2800" b="1" dirty="0">
                <a:solidFill>
                  <a:srgbClr val="7030A0"/>
                </a:solidFill>
                <a:latin typeface="Microsoft JhengHei"/>
                <a:cs typeface="Microsoft JhengHei"/>
              </a:rPr>
              <a:t>點選後可更換角色或新增角色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7102" y="303275"/>
            <a:ext cx="10797540" cy="6070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0194" y="1264538"/>
            <a:ext cx="793750" cy="4155440"/>
          </a:xfrm>
          <a:custGeom>
            <a:avLst/>
            <a:gdLst/>
            <a:ahLst/>
            <a:cxnLst/>
            <a:rect l="l" t="t" r="r" b="b"/>
            <a:pathLst>
              <a:path w="793750" h="4155440">
                <a:moveTo>
                  <a:pt x="0" y="132207"/>
                </a:moveTo>
                <a:lnTo>
                  <a:pt x="6740" y="90420"/>
                </a:lnTo>
                <a:lnTo>
                  <a:pt x="25509" y="54128"/>
                </a:lnTo>
                <a:lnTo>
                  <a:pt x="54128" y="25509"/>
                </a:lnTo>
                <a:lnTo>
                  <a:pt x="90420" y="6740"/>
                </a:lnTo>
                <a:lnTo>
                  <a:pt x="132206" y="0"/>
                </a:lnTo>
                <a:lnTo>
                  <a:pt x="661035" y="0"/>
                </a:lnTo>
                <a:lnTo>
                  <a:pt x="702821" y="6740"/>
                </a:lnTo>
                <a:lnTo>
                  <a:pt x="739113" y="25509"/>
                </a:lnTo>
                <a:lnTo>
                  <a:pt x="767732" y="54128"/>
                </a:lnTo>
                <a:lnTo>
                  <a:pt x="786501" y="90420"/>
                </a:lnTo>
                <a:lnTo>
                  <a:pt x="793242" y="132207"/>
                </a:lnTo>
                <a:lnTo>
                  <a:pt x="793242" y="4022979"/>
                </a:lnTo>
                <a:lnTo>
                  <a:pt x="786501" y="4064765"/>
                </a:lnTo>
                <a:lnTo>
                  <a:pt x="767732" y="4101057"/>
                </a:lnTo>
                <a:lnTo>
                  <a:pt x="739113" y="4129676"/>
                </a:lnTo>
                <a:lnTo>
                  <a:pt x="702821" y="4148445"/>
                </a:lnTo>
                <a:lnTo>
                  <a:pt x="661035" y="4155186"/>
                </a:lnTo>
                <a:lnTo>
                  <a:pt x="132207" y="4155186"/>
                </a:lnTo>
                <a:lnTo>
                  <a:pt x="90420" y="4148445"/>
                </a:lnTo>
                <a:lnTo>
                  <a:pt x="54128" y="4129676"/>
                </a:lnTo>
                <a:lnTo>
                  <a:pt x="25509" y="4101057"/>
                </a:lnTo>
                <a:lnTo>
                  <a:pt x="6740" y="4064765"/>
                </a:lnTo>
                <a:lnTo>
                  <a:pt x="0" y="4022979"/>
                </a:lnTo>
                <a:lnTo>
                  <a:pt x="0" y="132207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784" y="576072"/>
            <a:ext cx="800100" cy="2649855"/>
          </a:xfrm>
          <a:custGeom>
            <a:avLst/>
            <a:gdLst/>
            <a:ahLst/>
            <a:cxnLst/>
            <a:rect l="l" t="t" r="r" b="b"/>
            <a:pathLst>
              <a:path w="800100" h="2649855">
                <a:moveTo>
                  <a:pt x="0" y="0"/>
                </a:moveTo>
                <a:lnTo>
                  <a:pt x="800099" y="0"/>
                </a:lnTo>
                <a:lnTo>
                  <a:pt x="800100" y="2649474"/>
                </a:lnTo>
                <a:lnTo>
                  <a:pt x="0" y="264947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341" y="871842"/>
            <a:ext cx="534035" cy="205867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4000" b="1" dirty="0">
                <a:solidFill>
                  <a:srgbClr val="00B0F0"/>
                </a:solidFill>
                <a:latin typeface="Microsoft JhengHei"/>
                <a:cs typeface="Microsoft JhengHei"/>
              </a:rPr>
              <a:t>角色分類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225" y="995552"/>
            <a:ext cx="374015" cy="487680"/>
          </a:xfrm>
          <a:custGeom>
            <a:avLst/>
            <a:gdLst/>
            <a:ahLst/>
            <a:cxnLst/>
            <a:rect l="l" t="t" r="r" b="b"/>
            <a:pathLst>
              <a:path w="374015" h="487680">
                <a:moveTo>
                  <a:pt x="0" y="0"/>
                </a:moveTo>
                <a:lnTo>
                  <a:pt x="373735" y="487489"/>
                </a:lnTo>
              </a:path>
            </a:pathLst>
          </a:custGeom>
          <a:ln w="1295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4000" y="1449781"/>
            <a:ext cx="76835" cy="83820"/>
          </a:xfrm>
          <a:custGeom>
            <a:avLst/>
            <a:gdLst/>
            <a:ahLst/>
            <a:cxnLst/>
            <a:rect l="l" t="t" r="r" b="b"/>
            <a:pathLst>
              <a:path w="76834" h="83819">
                <a:moveTo>
                  <a:pt x="60477" y="0"/>
                </a:moveTo>
                <a:lnTo>
                  <a:pt x="0" y="46355"/>
                </a:lnTo>
                <a:lnTo>
                  <a:pt x="76593" y="83654"/>
                </a:lnTo>
                <a:lnTo>
                  <a:pt x="604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544" y="433577"/>
            <a:ext cx="8654605" cy="585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54595" y="2724150"/>
            <a:ext cx="680085" cy="631825"/>
          </a:xfrm>
          <a:custGeom>
            <a:avLst/>
            <a:gdLst/>
            <a:ahLst/>
            <a:cxnLst/>
            <a:rect l="l" t="t" r="r" b="b"/>
            <a:pathLst>
              <a:path w="680084" h="631825">
                <a:moveTo>
                  <a:pt x="0" y="315849"/>
                </a:moveTo>
                <a:lnTo>
                  <a:pt x="3684" y="269176"/>
                </a:lnTo>
                <a:lnTo>
                  <a:pt x="14389" y="224629"/>
                </a:lnTo>
                <a:lnTo>
                  <a:pt x="31586" y="182696"/>
                </a:lnTo>
                <a:lnTo>
                  <a:pt x="54752" y="143867"/>
                </a:lnTo>
                <a:lnTo>
                  <a:pt x="83360" y="108630"/>
                </a:lnTo>
                <a:lnTo>
                  <a:pt x="116884" y="77473"/>
                </a:lnTo>
                <a:lnTo>
                  <a:pt x="154799" y="50886"/>
                </a:lnTo>
                <a:lnTo>
                  <a:pt x="196579" y="29356"/>
                </a:lnTo>
                <a:lnTo>
                  <a:pt x="241698" y="13373"/>
                </a:lnTo>
                <a:lnTo>
                  <a:pt x="289631" y="3424"/>
                </a:lnTo>
                <a:lnTo>
                  <a:pt x="339852" y="0"/>
                </a:lnTo>
                <a:lnTo>
                  <a:pt x="390072" y="3424"/>
                </a:lnTo>
                <a:lnTo>
                  <a:pt x="438005" y="13373"/>
                </a:lnTo>
                <a:lnTo>
                  <a:pt x="483124" y="29356"/>
                </a:lnTo>
                <a:lnTo>
                  <a:pt x="524904" y="50886"/>
                </a:lnTo>
                <a:lnTo>
                  <a:pt x="562819" y="77473"/>
                </a:lnTo>
                <a:lnTo>
                  <a:pt x="596343" y="108630"/>
                </a:lnTo>
                <a:lnTo>
                  <a:pt x="624951" y="143867"/>
                </a:lnTo>
                <a:lnTo>
                  <a:pt x="648117" y="182696"/>
                </a:lnTo>
                <a:lnTo>
                  <a:pt x="665314" y="224629"/>
                </a:lnTo>
                <a:lnTo>
                  <a:pt x="676019" y="269176"/>
                </a:lnTo>
                <a:lnTo>
                  <a:pt x="679704" y="315849"/>
                </a:lnTo>
                <a:lnTo>
                  <a:pt x="676019" y="362521"/>
                </a:lnTo>
                <a:lnTo>
                  <a:pt x="665314" y="407068"/>
                </a:lnTo>
                <a:lnTo>
                  <a:pt x="648117" y="449001"/>
                </a:lnTo>
                <a:lnTo>
                  <a:pt x="624951" y="487830"/>
                </a:lnTo>
                <a:lnTo>
                  <a:pt x="596343" y="523067"/>
                </a:lnTo>
                <a:lnTo>
                  <a:pt x="562819" y="554224"/>
                </a:lnTo>
                <a:lnTo>
                  <a:pt x="524904" y="580811"/>
                </a:lnTo>
                <a:lnTo>
                  <a:pt x="483124" y="602341"/>
                </a:lnTo>
                <a:lnTo>
                  <a:pt x="438005" y="618324"/>
                </a:lnTo>
                <a:lnTo>
                  <a:pt x="390072" y="628273"/>
                </a:lnTo>
                <a:lnTo>
                  <a:pt x="339852" y="631698"/>
                </a:lnTo>
                <a:lnTo>
                  <a:pt x="289631" y="628273"/>
                </a:lnTo>
                <a:lnTo>
                  <a:pt x="241698" y="618324"/>
                </a:lnTo>
                <a:lnTo>
                  <a:pt x="196579" y="602341"/>
                </a:lnTo>
                <a:lnTo>
                  <a:pt x="154799" y="580811"/>
                </a:lnTo>
                <a:lnTo>
                  <a:pt x="116884" y="554224"/>
                </a:lnTo>
                <a:lnTo>
                  <a:pt x="83360" y="523067"/>
                </a:lnTo>
                <a:lnTo>
                  <a:pt x="54752" y="487830"/>
                </a:lnTo>
                <a:lnTo>
                  <a:pt x="31586" y="449001"/>
                </a:lnTo>
                <a:lnTo>
                  <a:pt x="14389" y="407068"/>
                </a:lnTo>
                <a:lnTo>
                  <a:pt x="3684" y="362521"/>
                </a:lnTo>
                <a:lnTo>
                  <a:pt x="0" y="3158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3435" y="2071116"/>
            <a:ext cx="1469390" cy="400050"/>
          </a:xfrm>
          <a:prstGeom prst="rect">
            <a:avLst/>
          </a:prstGeom>
          <a:ln w="28956">
            <a:solidFill>
              <a:srgbClr val="7030A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85"/>
              </a:spcBef>
            </a:pPr>
            <a:r>
              <a:rPr sz="2000" b="1" u="none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新增圖形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2571" y="2261616"/>
            <a:ext cx="201930" cy="337820"/>
          </a:xfrm>
          <a:custGeom>
            <a:avLst/>
            <a:gdLst/>
            <a:ahLst/>
            <a:cxnLst/>
            <a:rect l="l" t="t" r="r" b="b"/>
            <a:pathLst>
              <a:path w="201929" h="337819">
                <a:moveTo>
                  <a:pt x="0" y="0"/>
                </a:moveTo>
                <a:lnTo>
                  <a:pt x="201345" y="337337"/>
                </a:lnTo>
              </a:path>
            </a:pathLst>
          </a:custGeom>
          <a:ln w="38100">
            <a:solidFill>
              <a:srgbClr val="6D68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5091" y="2553309"/>
            <a:ext cx="107950" cy="127635"/>
          </a:xfrm>
          <a:custGeom>
            <a:avLst/>
            <a:gdLst/>
            <a:ahLst/>
            <a:cxnLst/>
            <a:rect l="l" t="t" r="r" b="b"/>
            <a:pathLst>
              <a:path w="107950" h="127635">
                <a:moveTo>
                  <a:pt x="98145" y="0"/>
                </a:moveTo>
                <a:lnTo>
                  <a:pt x="0" y="58572"/>
                </a:lnTo>
                <a:lnTo>
                  <a:pt x="107645" y="127431"/>
                </a:lnTo>
                <a:lnTo>
                  <a:pt x="98145" y="0"/>
                </a:lnTo>
                <a:close/>
              </a:path>
            </a:pathLst>
          </a:custGeom>
          <a:solidFill>
            <a:srgbClr val="6D683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1877" y="954024"/>
            <a:ext cx="9855974" cy="556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2667000" cy="584835"/>
          </a:xfrm>
          <a:prstGeom prst="rect">
            <a:avLst/>
          </a:prstGeom>
          <a:ln w="76199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3810"/>
              </a:lnSpc>
            </a:pPr>
            <a:r>
              <a:rPr sz="3200" b="1" u="none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點矩陣圖模式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44200" y="5791200"/>
            <a:ext cx="1179195" cy="719455"/>
          </a:xfrm>
          <a:custGeom>
            <a:avLst/>
            <a:gdLst/>
            <a:ahLst/>
            <a:cxnLst/>
            <a:rect l="l" t="t" r="r" b="b"/>
            <a:pathLst>
              <a:path w="1179195" h="719454">
                <a:moveTo>
                  <a:pt x="0" y="359664"/>
                </a:moveTo>
                <a:lnTo>
                  <a:pt x="11974" y="287178"/>
                </a:lnTo>
                <a:lnTo>
                  <a:pt x="46317" y="219664"/>
                </a:lnTo>
                <a:lnTo>
                  <a:pt x="71137" y="188225"/>
                </a:lnTo>
                <a:lnTo>
                  <a:pt x="100659" y="158570"/>
                </a:lnTo>
                <a:lnTo>
                  <a:pt x="134589" y="130882"/>
                </a:lnTo>
                <a:lnTo>
                  <a:pt x="172631" y="105341"/>
                </a:lnTo>
                <a:lnTo>
                  <a:pt x="214486" y="82128"/>
                </a:lnTo>
                <a:lnTo>
                  <a:pt x="259861" y="61423"/>
                </a:lnTo>
                <a:lnTo>
                  <a:pt x="308458" y="43408"/>
                </a:lnTo>
                <a:lnTo>
                  <a:pt x="359980" y="28263"/>
                </a:lnTo>
                <a:lnTo>
                  <a:pt x="414133" y="16169"/>
                </a:lnTo>
                <a:lnTo>
                  <a:pt x="470619" y="7306"/>
                </a:lnTo>
                <a:lnTo>
                  <a:pt x="529142" y="1856"/>
                </a:lnTo>
                <a:lnTo>
                  <a:pt x="589407" y="0"/>
                </a:lnTo>
                <a:lnTo>
                  <a:pt x="649671" y="1856"/>
                </a:lnTo>
                <a:lnTo>
                  <a:pt x="708194" y="7306"/>
                </a:lnTo>
                <a:lnTo>
                  <a:pt x="764680" y="16169"/>
                </a:lnTo>
                <a:lnTo>
                  <a:pt x="818833" y="28263"/>
                </a:lnTo>
                <a:lnTo>
                  <a:pt x="870355" y="43408"/>
                </a:lnTo>
                <a:lnTo>
                  <a:pt x="918952" y="61423"/>
                </a:lnTo>
                <a:lnTo>
                  <a:pt x="964327" y="82128"/>
                </a:lnTo>
                <a:lnTo>
                  <a:pt x="1006182" y="105341"/>
                </a:lnTo>
                <a:lnTo>
                  <a:pt x="1044224" y="130882"/>
                </a:lnTo>
                <a:lnTo>
                  <a:pt x="1078154" y="158570"/>
                </a:lnTo>
                <a:lnTo>
                  <a:pt x="1107676" y="188225"/>
                </a:lnTo>
                <a:lnTo>
                  <a:pt x="1132496" y="219664"/>
                </a:lnTo>
                <a:lnTo>
                  <a:pt x="1152315" y="252709"/>
                </a:lnTo>
                <a:lnTo>
                  <a:pt x="1175771" y="322889"/>
                </a:lnTo>
                <a:lnTo>
                  <a:pt x="1178814" y="359664"/>
                </a:lnTo>
                <a:lnTo>
                  <a:pt x="1175771" y="396438"/>
                </a:lnTo>
                <a:lnTo>
                  <a:pt x="1152315" y="466618"/>
                </a:lnTo>
                <a:lnTo>
                  <a:pt x="1132496" y="499663"/>
                </a:lnTo>
                <a:lnTo>
                  <a:pt x="1107676" y="531102"/>
                </a:lnTo>
                <a:lnTo>
                  <a:pt x="1078154" y="560757"/>
                </a:lnTo>
                <a:lnTo>
                  <a:pt x="1044224" y="588445"/>
                </a:lnTo>
                <a:lnTo>
                  <a:pt x="1006182" y="613986"/>
                </a:lnTo>
                <a:lnTo>
                  <a:pt x="964327" y="637199"/>
                </a:lnTo>
                <a:lnTo>
                  <a:pt x="918952" y="657904"/>
                </a:lnTo>
                <a:lnTo>
                  <a:pt x="870355" y="675919"/>
                </a:lnTo>
                <a:lnTo>
                  <a:pt x="818833" y="691064"/>
                </a:lnTo>
                <a:lnTo>
                  <a:pt x="764680" y="703158"/>
                </a:lnTo>
                <a:lnTo>
                  <a:pt x="708194" y="712021"/>
                </a:lnTo>
                <a:lnTo>
                  <a:pt x="649671" y="717471"/>
                </a:lnTo>
                <a:lnTo>
                  <a:pt x="589407" y="719328"/>
                </a:lnTo>
                <a:lnTo>
                  <a:pt x="529142" y="717471"/>
                </a:lnTo>
                <a:lnTo>
                  <a:pt x="470619" y="712021"/>
                </a:lnTo>
                <a:lnTo>
                  <a:pt x="414133" y="703158"/>
                </a:lnTo>
                <a:lnTo>
                  <a:pt x="359980" y="691064"/>
                </a:lnTo>
                <a:lnTo>
                  <a:pt x="308458" y="675919"/>
                </a:lnTo>
                <a:lnTo>
                  <a:pt x="259861" y="657904"/>
                </a:lnTo>
                <a:lnTo>
                  <a:pt x="214486" y="637199"/>
                </a:lnTo>
                <a:lnTo>
                  <a:pt x="172631" y="613986"/>
                </a:lnTo>
                <a:lnTo>
                  <a:pt x="134589" y="588445"/>
                </a:lnTo>
                <a:lnTo>
                  <a:pt x="100659" y="560757"/>
                </a:lnTo>
                <a:lnTo>
                  <a:pt x="71137" y="531102"/>
                </a:lnTo>
                <a:lnTo>
                  <a:pt x="46317" y="499663"/>
                </a:lnTo>
                <a:lnTo>
                  <a:pt x="26498" y="466618"/>
                </a:lnTo>
                <a:lnTo>
                  <a:pt x="3042" y="396438"/>
                </a:lnTo>
                <a:lnTo>
                  <a:pt x="0" y="359664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2807" y="971550"/>
            <a:ext cx="10010825" cy="5680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2450" y="228600"/>
            <a:ext cx="1905000" cy="584835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3810"/>
              </a:lnSpc>
            </a:pPr>
            <a:r>
              <a:rPr sz="3200" b="1" u="none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向量模式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39806" y="5991605"/>
            <a:ext cx="1095375" cy="653415"/>
          </a:xfrm>
          <a:custGeom>
            <a:avLst/>
            <a:gdLst/>
            <a:ahLst/>
            <a:cxnLst/>
            <a:rect l="l" t="t" r="r" b="b"/>
            <a:pathLst>
              <a:path w="1095375" h="653415">
                <a:moveTo>
                  <a:pt x="0" y="326517"/>
                </a:moveTo>
                <a:lnTo>
                  <a:pt x="12627" y="256472"/>
                </a:lnTo>
                <a:lnTo>
                  <a:pt x="48730" y="191662"/>
                </a:lnTo>
                <a:lnTo>
                  <a:pt x="74749" y="161718"/>
                </a:lnTo>
                <a:lnTo>
                  <a:pt x="105635" y="133681"/>
                </a:lnTo>
                <a:lnTo>
                  <a:pt x="141053" y="107749"/>
                </a:lnTo>
                <a:lnTo>
                  <a:pt x="180670" y="84122"/>
                </a:lnTo>
                <a:lnTo>
                  <a:pt x="224152" y="62999"/>
                </a:lnTo>
                <a:lnTo>
                  <a:pt x="271164" y="44579"/>
                </a:lnTo>
                <a:lnTo>
                  <a:pt x="321373" y="29062"/>
                </a:lnTo>
                <a:lnTo>
                  <a:pt x="374445" y="16646"/>
                </a:lnTo>
                <a:lnTo>
                  <a:pt x="430046" y="7531"/>
                </a:lnTo>
                <a:lnTo>
                  <a:pt x="487841" y="1915"/>
                </a:lnTo>
                <a:lnTo>
                  <a:pt x="547497" y="0"/>
                </a:lnTo>
                <a:lnTo>
                  <a:pt x="607152" y="1915"/>
                </a:lnTo>
                <a:lnTo>
                  <a:pt x="664947" y="7531"/>
                </a:lnTo>
                <a:lnTo>
                  <a:pt x="720548" y="16646"/>
                </a:lnTo>
                <a:lnTo>
                  <a:pt x="773620" y="29062"/>
                </a:lnTo>
                <a:lnTo>
                  <a:pt x="823829" y="44579"/>
                </a:lnTo>
                <a:lnTo>
                  <a:pt x="870841" y="62999"/>
                </a:lnTo>
                <a:lnTo>
                  <a:pt x="914323" y="84122"/>
                </a:lnTo>
                <a:lnTo>
                  <a:pt x="953940" y="107749"/>
                </a:lnTo>
                <a:lnTo>
                  <a:pt x="989358" y="133681"/>
                </a:lnTo>
                <a:lnTo>
                  <a:pt x="1020244" y="161718"/>
                </a:lnTo>
                <a:lnTo>
                  <a:pt x="1046263" y="191662"/>
                </a:lnTo>
                <a:lnTo>
                  <a:pt x="1082366" y="256472"/>
                </a:lnTo>
                <a:lnTo>
                  <a:pt x="1094994" y="326517"/>
                </a:lnTo>
                <a:lnTo>
                  <a:pt x="1091781" y="362094"/>
                </a:lnTo>
                <a:lnTo>
                  <a:pt x="1067082" y="429720"/>
                </a:lnTo>
                <a:lnTo>
                  <a:pt x="1020244" y="491315"/>
                </a:lnTo>
                <a:lnTo>
                  <a:pt x="989358" y="519352"/>
                </a:lnTo>
                <a:lnTo>
                  <a:pt x="953940" y="545284"/>
                </a:lnTo>
                <a:lnTo>
                  <a:pt x="914323" y="568911"/>
                </a:lnTo>
                <a:lnTo>
                  <a:pt x="870841" y="590034"/>
                </a:lnTo>
                <a:lnTo>
                  <a:pt x="823829" y="608454"/>
                </a:lnTo>
                <a:lnTo>
                  <a:pt x="773620" y="623971"/>
                </a:lnTo>
                <a:lnTo>
                  <a:pt x="720548" y="636387"/>
                </a:lnTo>
                <a:lnTo>
                  <a:pt x="664947" y="645502"/>
                </a:lnTo>
                <a:lnTo>
                  <a:pt x="607152" y="651118"/>
                </a:lnTo>
                <a:lnTo>
                  <a:pt x="547497" y="653034"/>
                </a:lnTo>
                <a:lnTo>
                  <a:pt x="487841" y="651118"/>
                </a:lnTo>
                <a:lnTo>
                  <a:pt x="430046" y="645502"/>
                </a:lnTo>
                <a:lnTo>
                  <a:pt x="374445" y="636387"/>
                </a:lnTo>
                <a:lnTo>
                  <a:pt x="321373" y="623971"/>
                </a:lnTo>
                <a:lnTo>
                  <a:pt x="271164" y="608454"/>
                </a:lnTo>
                <a:lnTo>
                  <a:pt x="224152" y="590034"/>
                </a:lnTo>
                <a:lnTo>
                  <a:pt x="180670" y="568911"/>
                </a:lnTo>
                <a:lnTo>
                  <a:pt x="141053" y="545284"/>
                </a:lnTo>
                <a:lnTo>
                  <a:pt x="105635" y="519352"/>
                </a:lnTo>
                <a:lnTo>
                  <a:pt x="74749" y="491315"/>
                </a:lnTo>
                <a:lnTo>
                  <a:pt x="48730" y="461371"/>
                </a:lnTo>
                <a:lnTo>
                  <a:pt x="12627" y="396561"/>
                </a:lnTo>
                <a:lnTo>
                  <a:pt x="0" y="326517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84499" y="3888663"/>
          <a:ext cx="6195695" cy="169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081"/>
                <a:gridCol w="3088081"/>
              </a:tblGrid>
              <a:tr h="457200">
                <a:tc>
                  <a:txBody>
                    <a:bodyPr/>
                    <a:lstStyle/>
                    <a:p>
                      <a:pPr marL="1449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1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左右翻轉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610882">
                <a:tc>
                  <a:txBody>
                    <a:bodyPr/>
                    <a:lstStyle/>
                    <a:p>
                      <a:pPr marL="1449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2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上下翻轉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610882">
                <a:tc>
                  <a:txBody>
                    <a:bodyPr/>
                    <a:lstStyle/>
                    <a:p>
                      <a:pPr marL="1449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3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設定中心點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024390" y="1213103"/>
            <a:ext cx="6256159" cy="2265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00511" y="3034703"/>
            <a:ext cx="2063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985" y="3034703"/>
            <a:ext cx="2063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3458" y="3034703"/>
            <a:ext cx="2063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4359" y="303275"/>
            <a:ext cx="2265680" cy="58547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3810"/>
              </a:lnSpc>
            </a:pPr>
            <a:r>
              <a:rPr sz="3200" b="1" u="none" spc="-5" dirty="0">
                <a:solidFill>
                  <a:srgbClr val="000000"/>
                </a:solidFill>
                <a:latin typeface="Microsoft JhengHei"/>
                <a:cs typeface="Microsoft JhengHei"/>
              </a:rPr>
              <a:t>方便小工具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639" y="596645"/>
            <a:ext cx="7886260" cy="5861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5179" y="1407413"/>
            <a:ext cx="2192210" cy="4924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741" y="2991611"/>
            <a:ext cx="1422400" cy="3585210"/>
          </a:xfrm>
          <a:custGeom>
            <a:avLst/>
            <a:gdLst/>
            <a:ahLst/>
            <a:cxnLst/>
            <a:rect l="l" t="t" r="r" b="b"/>
            <a:pathLst>
              <a:path w="1422400" h="3585209">
                <a:moveTo>
                  <a:pt x="0" y="236982"/>
                </a:moveTo>
                <a:lnTo>
                  <a:pt x="4814" y="189220"/>
                </a:lnTo>
                <a:lnTo>
                  <a:pt x="18624" y="144735"/>
                </a:lnTo>
                <a:lnTo>
                  <a:pt x="40474" y="104481"/>
                </a:lnTo>
                <a:lnTo>
                  <a:pt x="69413" y="69408"/>
                </a:lnTo>
                <a:lnTo>
                  <a:pt x="104486" y="40471"/>
                </a:lnTo>
                <a:lnTo>
                  <a:pt x="144741" y="18622"/>
                </a:lnTo>
                <a:lnTo>
                  <a:pt x="189224" y="4814"/>
                </a:lnTo>
                <a:lnTo>
                  <a:pt x="236982" y="0"/>
                </a:lnTo>
                <a:lnTo>
                  <a:pt x="1184910" y="0"/>
                </a:lnTo>
                <a:lnTo>
                  <a:pt x="1232667" y="4814"/>
                </a:lnTo>
                <a:lnTo>
                  <a:pt x="1277150" y="18622"/>
                </a:lnTo>
                <a:lnTo>
                  <a:pt x="1317405" y="40471"/>
                </a:lnTo>
                <a:lnTo>
                  <a:pt x="1352478" y="69408"/>
                </a:lnTo>
                <a:lnTo>
                  <a:pt x="1381417" y="104481"/>
                </a:lnTo>
                <a:lnTo>
                  <a:pt x="1403267" y="144735"/>
                </a:lnTo>
                <a:lnTo>
                  <a:pt x="1417077" y="189220"/>
                </a:lnTo>
                <a:lnTo>
                  <a:pt x="1421892" y="236982"/>
                </a:lnTo>
                <a:lnTo>
                  <a:pt x="1421892" y="3348215"/>
                </a:lnTo>
                <a:lnTo>
                  <a:pt x="1417077" y="3395977"/>
                </a:lnTo>
                <a:lnTo>
                  <a:pt x="1403267" y="3440463"/>
                </a:lnTo>
                <a:lnTo>
                  <a:pt x="1381417" y="3480720"/>
                </a:lnTo>
                <a:lnTo>
                  <a:pt x="1352478" y="3515794"/>
                </a:lnTo>
                <a:lnTo>
                  <a:pt x="1317405" y="3544734"/>
                </a:lnTo>
                <a:lnTo>
                  <a:pt x="1277150" y="3566585"/>
                </a:lnTo>
                <a:lnTo>
                  <a:pt x="1232667" y="3580395"/>
                </a:lnTo>
                <a:lnTo>
                  <a:pt x="1184910" y="3585210"/>
                </a:lnTo>
                <a:lnTo>
                  <a:pt x="236982" y="3585210"/>
                </a:lnTo>
                <a:lnTo>
                  <a:pt x="189224" y="3580395"/>
                </a:lnTo>
                <a:lnTo>
                  <a:pt x="144741" y="3566585"/>
                </a:lnTo>
                <a:lnTo>
                  <a:pt x="104486" y="3544734"/>
                </a:lnTo>
                <a:lnTo>
                  <a:pt x="69413" y="3515794"/>
                </a:lnTo>
                <a:lnTo>
                  <a:pt x="40474" y="3480720"/>
                </a:lnTo>
                <a:lnTo>
                  <a:pt x="18624" y="3440463"/>
                </a:lnTo>
                <a:lnTo>
                  <a:pt x="4814" y="3395977"/>
                </a:lnTo>
                <a:lnTo>
                  <a:pt x="0" y="3348215"/>
                </a:lnTo>
                <a:lnTo>
                  <a:pt x="0" y="236982"/>
                </a:lnTo>
                <a:close/>
              </a:path>
            </a:pathLst>
          </a:custGeom>
          <a:ln w="28956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7692" y="4163948"/>
            <a:ext cx="1173480" cy="393700"/>
          </a:xfrm>
          <a:custGeom>
            <a:avLst/>
            <a:gdLst/>
            <a:ahLst/>
            <a:cxnLst/>
            <a:rect l="l" t="t" r="r" b="b"/>
            <a:pathLst>
              <a:path w="1173479" h="393700">
                <a:moveTo>
                  <a:pt x="0" y="393522"/>
                </a:moveTo>
                <a:lnTo>
                  <a:pt x="1173124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8350" y="4067721"/>
            <a:ext cx="253365" cy="217170"/>
          </a:xfrm>
          <a:custGeom>
            <a:avLst/>
            <a:gdLst/>
            <a:ahLst/>
            <a:cxnLst/>
            <a:rect l="l" t="t" r="r" b="b"/>
            <a:pathLst>
              <a:path w="253364" h="217170">
                <a:moveTo>
                  <a:pt x="0" y="0"/>
                </a:moveTo>
                <a:lnTo>
                  <a:pt x="72707" y="216725"/>
                </a:lnTo>
                <a:lnTo>
                  <a:pt x="253085" y="356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92727" y="4580254"/>
            <a:ext cx="12350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697865" algn="l"/>
                <a:tab pos="1040765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1	2	3	4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834545" y="3863721"/>
          <a:ext cx="6195695" cy="220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081"/>
                <a:gridCol w="3088081"/>
              </a:tblGrid>
              <a:tr h="4572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1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使用系統內建的背景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61088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2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自繪背景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610882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3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上傳背景檔案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51290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4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以鏡頭拍攝取得背景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1016" y="692660"/>
            <a:ext cx="10554487" cy="5756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8933" y="1139571"/>
            <a:ext cx="901065" cy="3034030"/>
          </a:xfrm>
          <a:custGeom>
            <a:avLst/>
            <a:gdLst/>
            <a:ahLst/>
            <a:cxnLst/>
            <a:rect l="l" t="t" r="r" b="b"/>
            <a:pathLst>
              <a:path w="901064" h="3034029">
                <a:moveTo>
                  <a:pt x="0" y="150114"/>
                </a:moveTo>
                <a:lnTo>
                  <a:pt x="7652" y="102666"/>
                </a:lnTo>
                <a:lnTo>
                  <a:pt x="28963" y="61458"/>
                </a:lnTo>
                <a:lnTo>
                  <a:pt x="61458" y="28963"/>
                </a:lnTo>
                <a:lnTo>
                  <a:pt x="102666" y="7652"/>
                </a:lnTo>
                <a:lnTo>
                  <a:pt x="150114" y="0"/>
                </a:lnTo>
                <a:lnTo>
                  <a:pt x="750570" y="0"/>
                </a:lnTo>
                <a:lnTo>
                  <a:pt x="798017" y="7652"/>
                </a:lnTo>
                <a:lnTo>
                  <a:pt x="839225" y="28963"/>
                </a:lnTo>
                <a:lnTo>
                  <a:pt x="871720" y="61458"/>
                </a:lnTo>
                <a:lnTo>
                  <a:pt x="893031" y="102666"/>
                </a:lnTo>
                <a:lnTo>
                  <a:pt x="900684" y="150113"/>
                </a:lnTo>
                <a:lnTo>
                  <a:pt x="900684" y="2883408"/>
                </a:lnTo>
                <a:lnTo>
                  <a:pt x="893031" y="2930855"/>
                </a:lnTo>
                <a:lnTo>
                  <a:pt x="871720" y="2972063"/>
                </a:lnTo>
                <a:lnTo>
                  <a:pt x="839225" y="3004558"/>
                </a:lnTo>
                <a:lnTo>
                  <a:pt x="798017" y="3025869"/>
                </a:lnTo>
                <a:lnTo>
                  <a:pt x="750570" y="3033522"/>
                </a:lnTo>
                <a:lnTo>
                  <a:pt x="150114" y="3033522"/>
                </a:lnTo>
                <a:lnTo>
                  <a:pt x="102666" y="3025869"/>
                </a:lnTo>
                <a:lnTo>
                  <a:pt x="61458" y="3004558"/>
                </a:lnTo>
                <a:lnTo>
                  <a:pt x="28963" y="2972063"/>
                </a:lnTo>
                <a:lnTo>
                  <a:pt x="7652" y="2930855"/>
                </a:lnTo>
                <a:lnTo>
                  <a:pt x="0" y="2883408"/>
                </a:lnTo>
                <a:lnTo>
                  <a:pt x="0" y="150114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784" y="576072"/>
            <a:ext cx="800100" cy="2649855"/>
          </a:xfrm>
          <a:custGeom>
            <a:avLst/>
            <a:gdLst/>
            <a:ahLst/>
            <a:cxnLst/>
            <a:rect l="l" t="t" r="r" b="b"/>
            <a:pathLst>
              <a:path w="800100" h="2649855">
                <a:moveTo>
                  <a:pt x="0" y="0"/>
                </a:moveTo>
                <a:lnTo>
                  <a:pt x="800099" y="0"/>
                </a:lnTo>
                <a:lnTo>
                  <a:pt x="800100" y="2649474"/>
                </a:lnTo>
                <a:lnTo>
                  <a:pt x="0" y="264947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341" y="871842"/>
            <a:ext cx="534035" cy="205867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4000" b="1" dirty="0">
                <a:solidFill>
                  <a:srgbClr val="00B0F0"/>
                </a:solidFill>
                <a:latin typeface="Microsoft JhengHei"/>
                <a:cs typeface="Microsoft JhengHei"/>
              </a:rPr>
              <a:t>背景分類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225" y="995552"/>
            <a:ext cx="374015" cy="487680"/>
          </a:xfrm>
          <a:custGeom>
            <a:avLst/>
            <a:gdLst/>
            <a:ahLst/>
            <a:cxnLst/>
            <a:rect l="l" t="t" r="r" b="b"/>
            <a:pathLst>
              <a:path w="374015" h="487680">
                <a:moveTo>
                  <a:pt x="0" y="0"/>
                </a:moveTo>
                <a:lnTo>
                  <a:pt x="373735" y="487489"/>
                </a:lnTo>
              </a:path>
            </a:pathLst>
          </a:custGeom>
          <a:ln w="1295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4000" y="1449781"/>
            <a:ext cx="76835" cy="83820"/>
          </a:xfrm>
          <a:custGeom>
            <a:avLst/>
            <a:gdLst/>
            <a:ahLst/>
            <a:cxnLst/>
            <a:rect l="l" t="t" r="r" b="b"/>
            <a:pathLst>
              <a:path w="76834" h="83819">
                <a:moveTo>
                  <a:pt x="60477" y="0"/>
                </a:moveTo>
                <a:lnTo>
                  <a:pt x="0" y="46355"/>
                </a:lnTo>
                <a:lnTo>
                  <a:pt x="76593" y="83654"/>
                </a:lnTo>
                <a:lnTo>
                  <a:pt x="604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281" rIns="0" bIns="0" rtlCol="0">
            <a:spAutoFit/>
          </a:bodyPr>
          <a:lstStyle/>
          <a:p>
            <a:pPr marL="173990">
              <a:lnSpc>
                <a:spcPct val="100000"/>
              </a:lnSpc>
              <a:tabLst>
                <a:tab pos="3941445" algn="l"/>
                <a:tab pos="1014031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65" dirty="0"/>
              <a:t>什麼是mBot?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5840" y="2176272"/>
            <a:ext cx="67437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2160"/>
              </a:lnSpc>
            </a:pPr>
            <a:r>
              <a:rPr sz="2000" spc="-10" dirty="0">
                <a:solidFill>
                  <a:srgbClr val="3E3E3E"/>
                </a:solidFill>
                <a:latin typeface="Microsoft JhengHei"/>
                <a:cs typeface="Microsoft JhengHei"/>
              </a:rPr>
              <a:t>mBo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t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是M</a:t>
            </a:r>
            <a:r>
              <a:rPr sz="2000" spc="-10" dirty="0">
                <a:solidFill>
                  <a:srgbClr val="3E3E3E"/>
                </a:solidFill>
                <a:latin typeface="Microsoft JhengHei"/>
                <a:cs typeface="Microsoft JhengHei"/>
              </a:rPr>
              <a:t>a</a:t>
            </a:r>
            <a:r>
              <a:rPr sz="2000" spc="-50" dirty="0">
                <a:solidFill>
                  <a:srgbClr val="3E3E3E"/>
                </a:solidFill>
                <a:latin typeface="Microsoft JhengHei"/>
                <a:cs typeface="Microsoft JhengHei"/>
              </a:rPr>
              <a:t>k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e</a:t>
            </a:r>
            <a:r>
              <a:rPr sz="2000" spc="-10" dirty="0">
                <a:solidFill>
                  <a:srgbClr val="3E3E3E"/>
                </a:solidFill>
                <a:latin typeface="Microsoft JhengHei"/>
                <a:cs typeface="Microsoft JhengHei"/>
              </a:rPr>
              <a:t>blo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c</a:t>
            </a:r>
            <a:r>
              <a:rPr sz="2000" spc="-10" dirty="0">
                <a:solidFill>
                  <a:srgbClr val="3E3E3E"/>
                </a:solidFill>
                <a:latin typeface="Microsoft JhengHei"/>
                <a:cs typeface="Microsoft JhengHei"/>
              </a:rPr>
              <a:t>k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研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發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設計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，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架構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在A</a:t>
            </a:r>
            <a:r>
              <a:rPr sz="2000" spc="-40" dirty="0">
                <a:solidFill>
                  <a:srgbClr val="3E3E3E"/>
                </a:solidFill>
                <a:latin typeface="Microsoft JhengHei"/>
                <a:cs typeface="Microsoft JhengHei"/>
              </a:rPr>
              <a:t>r</a:t>
            </a:r>
            <a:r>
              <a:rPr sz="2000" spc="-10" dirty="0">
                <a:solidFill>
                  <a:srgbClr val="3E3E3E"/>
                </a:solidFill>
                <a:latin typeface="Microsoft JhengHei"/>
                <a:cs typeface="Microsoft JhengHei"/>
              </a:rPr>
              <a:t>du</a:t>
            </a:r>
            <a:r>
              <a:rPr sz="2000" spc="-15" dirty="0">
                <a:solidFill>
                  <a:srgbClr val="3E3E3E"/>
                </a:solidFill>
                <a:latin typeface="Microsoft JhengHei"/>
                <a:cs typeface="Microsoft JhengHei"/>
              </a:rPr>
              <a:t>i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no基礎上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的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一台  迷你小車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4547" y="3505200"/>
            <a:ext cx="3429000" cy="234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636" y="3519678"/>
            <a:ext cx="3561372" cy="311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5702" y="2464307"/>
            <a:ext cx="3646500" cy="3113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105" y="127254"/>
            <a:ext cx="3612515" cy="3130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66309" y="499109"/>
            <a:ext cx="534352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13589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範例五:  讓角色說完【你好!】後消失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2570" y="3100197"/>
            <a:ext cx="788035" cy="571500"/>
          </a:xfrm>
          <a:custGeom>
            <a:avLst/>
            <a:gdLst/>
            <a:ahLst/>
            <a:cxnLst/>
            <a:rect l="l" t="t" r="r" b="b"/>
            <a:pathLst>
              <a:path w="788035" h="571500">
                <a:moveTo>
                  <a:pt x="787908" y="285750"/>
                </a:moveTo>
                <a:lnTo>
                  <a:pt x="0" y="285750"/>
                </a:lnTo>
                <a:lnTo>
                  <a:pt x="393954" y="571500"/>
                </a:lnTo>
                <a:lnTo>
                  <a:pt x="787908" y="285750"/>
                </a:lnTo>
                <a:close/>
              </a:path>
              <a:path w="788035" h="571500">
                <a:moveTo>
                  <a:pt x="590931" y="0"/>
                </a:moveTo>
                <a:lnTo>
                  <a:pt x="196977" y="0"/>
                </a:lnTo>
                <a:lnTo>
                  <a:pt x="196977" y="285750"/>
                </a:lnTo>
                <a:lnTo>
                  <a:pt x="590931" y="285750"/>
                </a:lnTo>
                <a:lnTo>
                  <a:pt x="590931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2570" y="3100197"/>
            <a:ext cx="788035" cy="571500"/>
          </a:xfrm>
          <a:custGeom>
            <a:avLst/>
            <a:gdLst/>
            <a:ahLst/>
            <a:cxnLst/>
            <a:rect l="l" t="t" r="r" b="b"/>
            <a:pathLst>
              <a:path w="788035" h="571500">
                <a:moveTo>
                  <a:pt x="0" y="285750"/>
                </a:moveTo>
                <a:lnTo>
                  <a:pt x="196977" y="285750"/>
                </a:lnTo>
                <a:lnTo>
                  <a:pt x="196977" y="0"/>
                </a:lnTo>
                <a:lnTo>
                  <a:pt x="590931" y="0"/>
                </a:lnTo>
                <a:lnTo>
                  <a:pt x="590931" y="285750"/>
                </a:lnTo>
                <a:lnTo>
                  <a:pt x="787908" y="285750"/>
                </a:lnTo>
                <a:lnTo>
                  <a:pt x="393954" y="571500"/>
                </a:lnTo>
                <a:lnTo>
                  <a:pt x="0" y="285750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3232" y="1784604"/>
            <a:ext cx="5961418" cy="3562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722" y="201929"/>
            <a:ext cx="3603231" cy="2986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722" y="3457955"/>
            <a:ext cx="3604793" cy="3002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6" y="3080385"/>
            <a:ext cx="421005" cy="483870"/>
          </a:xfrm>
          <a:custGeom>
            <a:avLst/>
            <a:gdLst/>
            <a:ahLst/>
            <a:cxnLst/>
            <a:rect l="l" t="t" r="r" b="b"/>
            <a:pathLst>
              <a:path w="421005" h="483870">
                <a:moveTo>
                  <a:pt x="420623" y="273558"/>
                </a:moveTo>
                <a:lnTo>
                  <a:pt x="0" y="273558"/>
                </a:lnTo>
                <a:lnTo>
                  <a:pt x="210311" y="483870"/>
                </a:lnTo>
                <a:lnTo>
                  <a:pt x="420623" y="273558"/>
                </a:lnTo>
                <a:close/>
              </a:path>
              <a:path w="421005" h="483870">
                <a:moveTo>
                  <a:pt x="315468" y="0"/>
                </a:moveTo>
                <a:lnTo>
                  <a:pt x="105155" y="0"/>
                </a:lnTo>
                <a:lnTo>
                  <a:pt x="105155" y="273558"/>
                </a:lnTo>
                <a:lnTo>
                  <a:pt x="315468" y="273558"/>
                </a:lnTo>
                <a:lnTo>
                  <a:pt x="315468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4336" y="3080385"/>
            <a:ext cx="421005" cy="483870"/>
          </a:xfrm>
          <a:custGeom>
            <a:avLst/>
            <a:gdLst/>
            <a:ahLst/>
            <a:cxnLst/>
            <a:rect l="l" t="t" r="r" b="b"/>
            <a:pathLst>
              <a:path w="421005" h="483870">
                <a:moveTo>
                  <a:pt x="0" y="273558"/>
                </a:moveTo>
                <a:lnTo>
                  <a:pt x="105155" y="273558"/>
                </a:lnTo>
                <a:lnTo>
                  <a:pt x="105155" y="0"/>
                </a:lnTo>
                <a:lnTo>
                  <a:pt x="315468" y="0"/>
                </a:lnTo>
                <a:lnTo>
                  <a:pt x="315468" y="273558"/>
                </a:lnTo>
                <a:lnTo>
                  <a:pt x="420623" y="273558"/>
                </a:lnTo>
                <a:lnTo>
                  <a:pt x="210311" y="483870"/>
                </a:lnTo>
                <a:lnTo>
                  <a:pt x="0" y="273558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35246" y="201929"/>
            <a:ext cx="2249170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2705" marR="8064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範例六:  讓角色移動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645" y="3550920"/>
            <a:ext cx="3798303" cy="3014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9184" y="3546347"/>
            <a:ext cx="3799001" cy="3002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2721" y="3546347"/>
            <a:ext cx="3801313" cy="2985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578" y="4479416"/>
            <a:ext cx="538480" cy="577850"/>
          </a:xfrm>
          <a:custGeom>
            <a:avLst/>
            <a:gdLst/>
            <a:ahLst/>
            <a:cxnLst/>
            <a:rect l="l" t="t" r="r" b="b"/>
            <a:pathLst>
              <a:path w="538479" h="577850">
                <a:moveTo>
                  <a:pt x="268986" y="0"/>
                </a:moveTo>
                <a:lnTo>
                  <a:pt x="268986" y="144398"/>
                </a:lnTo>
                <a:lnTo>
                  <a:pt x="0" y="144398"/>
                </a:lnTo>
                <a:lnTo>
                  <a:pt x="0" y="433196"/>
                </a:lnTo>
                <a:lnTo>
                  <a:pt x="268986" y="433196"/>
                </a:lnTo>
                <a:lnTo>
                  <a:pt x="268986" y="577595"/>
                </a:lnTo>
                <a:lnTo>
                  <a:pt x="537972" y="288797"/>
                </a:lnTo>
                <a:lnTo>
                  <a:pt x="2689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0578" y="4479416"/>
            <a:ext cx="538480" cy="577850"/>
          </a:xfrm>
          <a:custGeom>
            <a:avLst/>
            <a:gdLst/>
            <a:ahLst/>
            <a:cxnLst/>
            <a:rect l="l" t="t" r="r" b="b"/>
            <a:pathLst>
              <a:path w="538479" h="577850">
                <a:moveTo>
                  <a:pt x="0" y="144398"/>
                </a:moveTo>
                <a:lnTo>
                  <a:pt x="268986" y="144398"/>
                </a:lnTo>
                <a:lnTo>
                  <a:pt x="268986" y="0"/>
                </a:lnTo>
                <a:lnTo>
                  <a:pt x="537972" y="288797"/>
                </a:lnTo>
                <a:lnTo>
                  <a:pt x="268986" y="577595"/>
                </a:lnTo>
                <a:lnTo>
                  <a:pt x="268986" y="433196"/>
                </a:lnTo>
                <a:lnTo>
                  <a:pt x="0" y="433196"/>
                </a:lnTo>
                <a:lnTo>
                  <a:pt x="0" y="144398"/>
                </a:lnTo>
                <a:close/>
              </a:path>
            </a:pathLst>
          </a:custGeom>
          <a:ln w="1600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4117" y="4584572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268986" y="0"/>
                </a:moveTo>
                <a:lnTo>
                  <a:pt x="268986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986" y="433768"/>
                </a:lnTo>
                <a:lnTo>
                  <a:pt x="268986" y="578357"/>
                </a:lnTo>
                <a:lnTo>
                  <a:pt x="537972" y="289178"/>
                </a:lnTo>
                <a:lnTo>
                  <a:pt x="2689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94117" y="4584572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0" y="144589"/>
                </a:moveTo>
                <a:lnTo>
                  <a:pt x="268986" y="144589"/>
                </a:lnTo>
                <a:lnTo>
                  <a:pt x="268986" y="0"/>
                </a:lnTo>
                <a:lnTo>
                  <a:pt x="537972" y="289178"/>
                </a:lnTo>
                <a:lnTo>
                  <a:pt x="268986" y="578357"/>
                </a:lnTo>
                <a:lnTo>
                  <a:pt x="268986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39565" y="612266"/>
            <a:ext cx="4078604" cy="107696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62230" marR="295275">
              <a:lnSpc>
                <a:spcPct val="100000"/>
              </a:lnSpc>
              <a:spcBef>
                <a:spcPts val="35"/>
              </a:spcBef>
            </a:pPr>
            <a:r>
              <a:rPr sz="3200" b="1" u="none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試題二:  試做出下圖移動情境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2240" y="3020572"/>
            <a:ext cx="4328807" cy="3381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067" y="3020572"/>
            <a:ext cx="4391431" cy="3385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8297" y="786002"/>
            <a:ext cx="6325870" cy="1077595"/>
          </a:xfrm>
          <a:custGeom>
            <a:avLst/>
            <a:gdLst/>
            <a:ahLst/>
            <a:cxnLst/>
            <a:rect l="l" t="t" r="r" b="b"/>
            <a:pathLst>
              <a:path w="6325870" h="1077595">
                <a:moveTo>
                  <a:pt x="0" y="0"/>
                </a:moveTo>
                <a:lnTo>
                  <a:pt x="6325362" y="0"/>
                </a:lnTo>
                <a:lnTo>
                  <a:pt x="6325362" y="1077468"/>
                </a:lnTo>
                <a:lnTo>
                  <a:pt x="0" y="107746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6363" y="819810"/>
            <a:ext cx="599821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u="none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試題三:  試做出下圖</a:t>
            </a:r>
            <a:r>
              <a:rPr sz="3200" b="1" u="none" spc="-10" dirty="0">
                <a:solidFill>
                  <a:srgbClr val="0070C0"/>
                </a:solidFill>
                <a:latin typeface="Microsoft JhengHei"/>
                <a:cs typeface="Microsoft JhengHei"/>
              </a:rPr>
              <a:t>(</a:t>
            </a:r>
            <a:r>
              <a:rPr sz="3200" b="1" u="none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碰到邊緣就反彈</a:t>
            </a:r>
            <a:r>
              <a:rPr sz="3200" b="1" u="none" spc="-10" dirty="0">
                <a:solidFill>
                  <a:srgbClr val="0070C0"/>
                </a:solidFill>
                <a:latin typeface="Microsoft JhengHei"/>
                <a:cs typeface="Microsoft JhengHei"/>
              </a:rPr>
              <a:t>)</a:t>
            </a:r>
            <a:r>
              <a:rPr sz="3200" b="1" u="none" dirty="0">
                <a:solidFill>
                  <a:srgbClr val="0070C0"/>
                </a:solidFill>
                <a:latin typeface="Microsoft JhengHei"/>
                <a:cs typeface="Microsoft JhengHei"/>
              </a:rPr>
              <a:t>情境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5954" y="4307966"/>
            <a:ext cx="856615" cy="806450"/>
          </a:xfrm>
          <a:custGeom>
            <a:avLst/>
            <a:gdLst/>
            <a:ahLst/>
            <a:cxnLst/>
            <a:rect l="l" t="t" r="r" b="b"/>
            <a:pathLst>
              <a:path w="856615" h="806450">
                <a:moveTo>
                  <a:pt x="453390" y="0"/>
                </a:moveTo>
                <a:lnTo>
                  <a:pt x="453390" y="201548"/>
                </a:lnTo>
                <a:lnTo>
                  <a:pt x="0" y="201548"/>
                </a:lnTo>
                <a:lnTo>
                  <a:pt x="0" y="604646"/>
                </a:lnTo>
                <a:lnTo>
                  <a:pt x="453390" y="604646"/>
                </a:lnTo>
                <a:lnTo>
                  <a:pt x="453390" y="806195"/>
                </a:lnTo>
                <a:lnTo>
                  <a:pt x="856488" y="403097"/>
                </a:lnTo>
                <a:lnTo>
                  <a:pt x="453390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5954" y="4307966"/>
            <a:ext cx="856615" cy="806450"/>
          </a:xfrm>
          <a:custGeom>
            <a:avLst/>
            <a:gdLst/>
            <a:ahLst/>
            <a:cxnLst/>
            <a:rect l="l" t="t" r="r" b="b"/>
            <a:pathLst>
              <a:path w="856615" h="806450">
                <a:moveTo>
                  <a:pt x="0" y="201548"/>
                </a:moveTo>
                <a:lnTo>
                  <a:pt x="453390" y="201548"/>
                </a:lnTo>
                <a:lnTo>
                  <a:pt x="453390" y="0"/>
                </a:lnTo>
                <a:lnTo>
                  <a:pt x="856488" y="403097"/>
                </a:lnTo>
                <a:lnTo>
                  <a:pt x="453390" y="806195"/>
                </a:lnTo>
                <a:lnTo>
                  <a:pt x="453390" y="604646"/>
                </a:lnTo>
                <a:lnTo>
                  <a:pt x="0" y="604646"/>
                </a:lnTo>
                <a:lnTo>
                  <a:pt x="0" y="201548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225" y="2641854"/>
            <a:ext cx="3694417" cy="2939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0634" y="2657855"/>
            <a:ext cx="3700449" cy="2905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14359" y="2636520"/>
            <a:ext cx="3782834" cy="294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2029" y="3957446"/>
            <a:ext cx="567690" cy="578485"/>
          </a:xfrm>
          <a:custGeom>
            <a:avLst/>
            <a:gdLst/>
            <a:ahLst/>
            <a:cxnLst/>
            <a:rect l="l" t="t" r="r" b="b"/>
            <a:pathLst>
              <a:path w="567690" h="578485">
                <a:moveTo>
                  <a:pt x="283845" y="0"/>
                </a:moveTo>
                <a:lnTo>
                  <a:pt x="283845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83845" y="433768"/>
                </a:lnTo>
                <a:lnTo>
                  <a:pt x="283845" y="578357"/>
                </a:lnTo>
                <a:lnTo>
                  <a:pt x="567690" y="289178"/>
                </a:lnTo>
                <a:lnTo>
                  <a:pt x="283845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2029" y="3957446"/>
            <a:ext cx="567690" cy="578485"/>
          </a:xfrm>
          <a:custGeom>
            <a:avLst/>
            <a:gdLst/>
            <a:ahLst/>
            <a:cxnLst/>
            <a:rect l="l" t="t" r="r" b="b"/>
            <a:pathLst>
              <a:path w="567690" h="578485">
                <a:moveTo>
                  <a:pt x="0" y="144589"/>
                </a:moveTo>
                <a:lnTo>
                  <a:pt x="283845" y="144589"/>
                </a:lnTo>
                <a:lnTo>
                  <a:pt x="283845" y="0"/>
                </a:lnTo>
                <a:lnTo>
                  <a:pt x="567690" y="289178"/>
                </a:lnTo>
                <a:lnTo>
                  <a:pt x="283845" y="578357"/>
                </a:lnTo>
                <a:lnTo>
                  <a:pt x="283845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9921" y="3957446"/>
            <a:ext cx="497205" cy="633730"/>
          </a:xfrm>
          <a:custGeom>
            <a:avLst/>
            <a:gdLst/>
            <a:ahLst/>
            <a:cxnLst/>
            <a:rect l="l" t="t" r="r" b="b"/>
            <a:pathLst>
              <a:path w="497204" h="633729">
                <a:moveTo>
                  <a:pt x="248411" y="0"/>
                </a:moveTo>
                <a:lnTo>
                  <a:pt x="248411" y="158305"/>
                </a:lnTo>
                <a:lnTo>
                  <a:pt x="0" y="158305"/>
                </a:lnTo>
                <a:lnTo>
                  <a:pt x="0" y="474916"/>
                </a:lnTo>
                <a:lnTo>
                  <a:pt x="248411" y="474916"/>
                </a:lnTo>
                <a:lnTo>
                  <a:pt x="248411" y="633221"/>
                </a:lnTo>
                <a:lnTo>
                  <a:pt x="496823" y="316610"/>
                </a:lnTo>
                <a:lnTo>
                  <a:pt x="248411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9921" y="3957446"/>
            <a:ext cx="497205" cy="633730"/>
          </a:xfrm>
          <a:custGeom>
            <a:avLst/>
            <a:gdLst/>
            <a:ahLst/>
            <a:cxnLst/>
            <a:rect l="l" t="t" r="r" b="b"/>
            <a:pathLst>
              <a:path w="497204" h="633729">
                <a:moveTo>
                  <a:pt x="0" y="158305"/>
                </a:moveTo>
                <a:lnTo>
                  <a:pt x="248411" y="158305"/>
                </a:lnTo>
                <a:lnTo>
                  <a:pt x="248411" y="0"/>
                </a:lnTo>
                <a:lnTo>
                  <a:pt x="496823" y="316610"/>
                </a:lnTo>
                <a:lnTo>
                  <a:pt x="248411" y="633221"/>
                </a:lnTo>
                <a:lnTo>
                  <a:pt x="248411" y="474916"/>
                </a:lnTo>
                <a:lnTo>
                  <a:pt x="0" y="474916"/>
                </a:lnTo>
                <a:lnTo>
                  <a:pt x="0" y="158305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39565" y="612266"/>
            <a:ext cx="4078604" cy="107696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62230" marR="295275">
              <a:lnSpc>
                <a:spcPct val="100000"/>
              </a:lnSpc>
              <a:spcBef>
                <a:spcPts val="35"/>
              </a:spcBef>
            </a:pPr>
            <a:r>
              <a:rPr sz="3200" b="1" u="none" spc="-5" dirty="0">
                <a:solidFill>
                  <a:srgbClr val="0070C0"/>
                </a:solidFill>
                <a:latin typeface="Microsoft JhengHei"/>
                <a:cs typeface="Microsoft JhengHei"/>
              </a:rPr>
              <a:t>試題四:  試做出下圖對話情境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2446" y="317754"/>
            <a:ext cx="5202580" cy="4770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6177" y="80775"/>
            <a:ext cx="2684805" cy="6444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3842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畫筆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7983" y="1498853"/>
            <a:ext cx="2474595" cy="5063490"/>
          </a:xfrm>
          <a:custGeom>
            <a:avLst/>
            <a:gdLst/>
            <a:ahLst/>
            <a:cxnLst/>
            <a:rect l="l" t="t" r="r" b="b"/>
            <a:pathLst>
              <a:path w="2474595" h="5063490">
                <a:moveTo>
                  <a:pt x="0" y="412381"/>
                </a:moveTo>
                <a:lnTo>
                  <a:pt x="2774" y="364289"/>
                </a:lnTo>
                <a:lnTo>
                  <a:pt x="10891" y="317827"/>
                </a:lnTo>
                <a:lnTo>
                  <a:pt x="24041" y="273303"/>
                </a:lnTo>
                <a:lnTo>
                  <a:pt x="41915" y="231027"/>
                </a:lnTo>
                <a:lnTo>
                  <a:pt x="64203" y="191310"/>
                </a:lnTo>
                <a:lnTo>
                  <a:pt x="90596" y="154459"/>
                </a:lnTo>
                <a:lnTo>
                  <a:pt x="120784" y="120784"/>
                </a:lnTo>
                <a:lnTo>
                  <a:pt x="154459" y="90596"/>
                </a:lnTo>
                <a:lnTo>
                  <a:pt x="191310" y="64203"/>
                </a:lnTo>
                <a:lnTo>
                  <a:pt x="231027" y="41915"/>
                </a:lnTo>
                <a:lnTo>
                  <a:pt x="273303" y="24041"/>
                </a:lnTo>
                <a:lnTo>
                  <a:pt x="317827" y="10891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1"/>
                </a:lnTo>
                <a:lnTo>
                  <a:pt x="2200910" y="24041"/>
                </a:lnTo>
                <a:lnTo>
                  <a:pt x="2243186" y="41915"/>
                </a:lnTo>
                <a:lnTo>
                  <a:pt x="2282903" y="64203"/>
                </a:lnTo>
                <a:lnTo>
                  <a:pt x="2319754" y="90596"/>
                </a:lnTo>
                <a:lnTo>
                  <a:pt x="2353429" y="120784"/>
                </a:lnTo>
                <a:lnTo>
                  <a:pt x="2383617" y="154459"/>
                </a:lnTo>
                <a:lnTo>
                  <a:pt x="2410010" y="191310"/>
                </a:lnTo>
                <a:lnTo>
                  <a:pt x="2432298" y="231027"/>
                </a:lnTo>
                <a:lnTo>
                  <a:pt x="2450172" y="273303"/>
                </a:lnTo>
                <a:lnTo>
                  <a:pt x="2463322" y="317827"/>
                </a:lnTo>
                <a:lnTo>
                  <a:pt x="2471439" y="364289"/>
                </a:lnTo>
                <a:lnTo>
                  <a:pt x="2474214" y="412381"/>
                </a:lnTo>
                <a:lnTo>
                  <a:pt x="2474214" y="4651121"/>
                </a:lnTo>
                <a:lnTo>
                  <a:pt x="2471439" y="4699212"/>
                </a:lnTo>
                <a:lnTo>
                  <a:pt x="2463322" y="4745674"/>
                </a:lnTo>
                <a:lnTo>
                  <a:pt x="2450172" y="4790197"/>
                </a:lnTo>
                <a:lnTo>
                  <a:pt x="2432298" y="4832472"/>
                </a:lnTo>
                <a:lnTo>
                  <a:pt x="2410010" y="4872188"/>
                </a:lnTo>
                <a:lnTo>
                  <a:pt x="2383617" y="4909038"/>
                </a:lnTo>
                <a:lnTo>
                  <a:pt x="2353429" y="4942711"/>
                </a:lnTo>
                <a:lnTo>
                  <a:pt x="2319754" y="4972898"/>
                </a:lnTo>
                <a:lnTo>
                  <a:pt x="2282903" y="4999290"/>
                </a:lnTo>
                <a:lnTo>
                  <a:pt x="2243186" y="5021577"/>
                </a:lnTo>
                <a:lnTo>
                  <a:pt x="2200910" y="5039449"/>
                </a:lnTo>
                <a:lnTo>
                  <a:pt x="2156386" y="5052599"/>
                </a:lnTo>
                <a:lnTo>
                  <a:pt x="2109924" y="5060715"/>
                </a:lnTo>
                <a:lnTo>
                  <a:pt x="2061832" y="5063490"/>
                </a:lnTo>
                <a:lnTo>
                  <a:pt x="412381" y="5063490"/>
                </a:lnTo>
                <a:lnTo>
                  <a:pt x="364289" y="5060715"/>
                </a:lnTo>
                <a:lnTo>
                  <a:pt x="317827" y="5052599"/>
                </a:lnTo>
                <a:lnTo>
                  <a:pt x="273303" y="5039449"/>
                </a:lnTo>
                <a:lnTo>
                  <a:pt x="231027" y="5021577"/>
                </a:lnTo>
                <a:lnTo>
                  <a:pt x="191310" y="4999290"/>
                </a:lnTo>
                <a:lnTo>
                  <a:pt x="154459" y="4972898"/>
                </a:lnTo>
                <a:lnTo>
                  <a:pt x="120784" y="4942711"/>
                </a:lnTo>
                <a:lnTo>
                  <a:pt x="90596" y="4909038"/>
                </a:lnTo>
                <a:lnTo>
                  <a:pt x="64203" y="4872188"/>
                </a:lnTo>
                <a:lnTo>
                  <a:pt x="41915" y="4832472"/>
                </a:lnTo>
                <a:lnTo>
                  <a:pt x="24041" y="4790197"/>
                </a:lnTo>
                <a:lnTo>
                  <a:pt x="10891" y="4745674"/>
                </a:lnTo>
                <a:lnTo>
                  <a:pt x="2774" y="4699212"/>
                </a:lnTo>
                <a:lnTo>
                  <a:pt x="0" y="4651121"/>
                </a:lnTo>
                <a:lnTo>
                  <a:pt x="0" y="412381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2446" y="5177028"/>
            <a:ext cx="6744970" cy="1385570"/>
          </a:xfrm>
          <a:custGeom>
            <a:avLst/>
            <a:gdLst/>
            <a:ahLst/>
            <a:cxnLst/>
            <a:rect l="l" t="t" r="r" b="b"/>
            <a:pathLst>
              <a:path w="6744970" h="1385570">
                <a:moveTo>
                  <a:pt x="0" y="0"/>
                </a:moveTo>
                <a:lnTo>
                  <a:pt x="6744461" y="0"/>
                </a:lnTo>
                <a:lnTo>
                  <a:pt x="6744461" y="1385316"/>
                </a:lnTo>
                <a:lnTo>
                  <a:pt x="0" y="1385316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71440" y="5212473"/>
            <a:ext cx="6597650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6F7B63"/>
                </a:solidFill>
                <a:latin typeface="Microsoft JhengHei"/>
                <a:cs typeface="Microsoft JhengHei"/>
              </a:rPr>
              <a:t>畫筆:  </a:t>
            </a:r>
            <a:r>
              <a:rPr sz="2800" b="1" spc="70" dirty="0">
                <a:solidFill>
                  <a:srgbClr val="6F7B63"/>
                </a:solidFill>
                <a:latin typeface="Microsoft JhengHei"/>
                <a:cs typeface="Microsoft JhengHei"/>
              </a:rPr>
              <a:t>繪出線條和將圖片角色以蓋章方式呈現多  </a:t>
            </a:r>
            <a:r>
              <a:rPr sz="2800" b="1" dirty="0">
                <a:solidFill>
                  <a:srgbClr val="6F7B63"/>
                </a:solidFill>
                <a:latin typeface="Microsoft JhengHei"/>
                <a:cs typeface="Microsoft JhengHei"/>
              </a:rPr>
              <a:t>個角色。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71440" y="2409825"/>
            <a:ext cx="537210" cy="578485"/>
          </a:xfrm>
          <a:custGeom>
            <a:avLst/>
            <a:gdLst/>
            <a:ahLst/>
            <a:cxnLst/>
            <a:rect l="l" t="t" r="r" b="b"/>
            <a:pathLst>
              <a:path w="537210" h="578485">
                <a:moveTo>
                  <a:pt x="268605" y="0"/>
                </a:moveTo>
                <a:lnTo>
                  <a:pt x="268605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605" y="433768"/>
                </a:lnTo>
                <a:lnTo>
                  <a:pt x="268605" y="578357"/>
                </a:lnTo>
                <a:lnTo>
                  <a:pt x="537210" y="289178"/>
                </a:lnTo>
                <a:lnTo>
                  <a:pt x="268605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1440" y="2409825"/>
            <a:ext cx="537210" cy="578485"/>
          </a:xfrm>
          <a:custGeom>
            <a:avLst/>
            <a:gdLst/>
            <a:ahLst/>
            <a:cxnLst/>
            <a:rect l="l" t="t" r="r" b="b"/>
            <a:pathLst>
              <a:path w="537210" h="578485">
                <a:moveTo>
                  <a:pt x="0" y="144589"/>
                </a:moveTo>
                <a:lnTo>
                  <a:pt x="268605" y="144589"/>
                </a:lnTo>
                <a:lnTo>
                  <a:pt x="268605" y="0"/>
                </a:lnTo>
                <a:lnTo>
                  <a:pt x="537210" y="289178"/>
                </a:lnTo>
                <a:lnTo>
                  <a:pt x="268605" y="578357"/>
                </a:lnTo>
                <a:lnTo>
                  <a:pt x="268605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1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008" y="1474472"/>
            <a:ext cx="5880163" cy="516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0756" y="1636016"/>
            <a:ext cx="2795689" cy="455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731" y="184404"/>
            <a:ext cx="1923414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16129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範例七:  繪畫線條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8427" y="165354"/>
            <a:ext cx="3604196" cy="312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427" y="3344417"/>
            <a:ext cx="3605568" cy="3188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1882" y="1694688"/>
            <a:ext cx="5823089" cy="4887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4426" y="2987420"/>
            <a:ext cx="567055" cy="596900"/>
          </a:xfrm>
          <a:custGeom>
            <a:avLst/>
            <a:gdLst/>
            <a:ahLst/>
            <a:cxnLst/>
            <a:rect l="l" t="t" r="r" b="b"/>
            <a:pathLst>
              <a:path w="567055" h="596900">
                <a:moveTo>
                  <a:pt x="566928" y="313182"/>
                </a:moveTo>
                <a:lnTo>
                  <a:pt x="0" y="313182"/>
                </a:lnTo>
                <a:lnTo>
                  <a:pt x="283464" y="596646"/>
                </a:lnTo>
                <a:lnTo>
                  <a:pt x="566928" y="313182"/>
                </a:lnTo>
                <a:close/>
              </a:path>
              <a:path w="567055" h="596900">
                <a:moveTo>
                  <a:pt x="425195" y="0"/>
                </a:moveTo>
                <a:lnTo>
                  <a:pt x="141732" y="0"/>
                </a:lnTo>
                <a:lnTo>
                  <a:pt x="141732" y="313182"/>
                </a:lnTo>
                <a:lnTo>
                  <a:pt x="425195" y="313182"/>
                </a:lnTo>
                <a:lnTo>
                  <a:pt x="425195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4426" y="2987420"/>
            <a:ext cx="567055" cy="596900"/>
          </a:xfrm>
          <a:custGeom>
            <a:avLst/>
            <a:gdLst/>
            <a:ahLst/>
            <a:cxnLst/>
            <a:rect l="l" t="t" r="r" b="b"/>
            <a:pathLst>
              <a:path w="567055" h="596900">
                <a:moveTo>
                  <a:pt x="0" y="313182"/>
                </a:moveTo>
                <a:lnTo>
                  <a:pt x="141732" y="313182"/>
                </a:lnTo>
                <a:lnTo>
                  <a:pt x="141732" y="0"/>
                </a:lnTo>
                <a:lnTo>
                  <a:pt x="425195" y="0"/>
                </a:lnTo>
                <a:lnTo>
                  <a:pt x="425195" y="313182"/>
                </a:lnTo>
                <a:lnTo>
                  <a:pt x="566928" y="313182"/>
                </a:lnTo>
                <a:lnTo>
                  <a:pt x="283464" y="596646"/>
                </a:lnTo>
                <a:lnTo>
                  <a:pt x="0" y="313182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81828" y="273558"/>
            <a:ext cx="481012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20447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範例八:  讓角色旋轉製造蓋章效果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2605" y="218700"/>
            <a:ext cx="2438476" cy="599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3842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B0F0"/>
                </a:solidFill>
                <a:latin typeface="Microsoft JhengHei"/>
                <a:cs typeface="Microsoft JhengHei"/>
              </a:rPr>
              <a:t>偵測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7261" y="1514855"/>
            <a:ext cx="2474595" cy="5063490"/>
          </a:xfrm>
          <a:custGeom>
            <a:avLst/>
            <a:gdLst/>
            <a:ahLst/>
            <a:cxnLst/>
            <a:rect l="l" t="t" r="r" b="b"/>
            <a:pathLst>
              <a:path w="2474595" h="5063490">
                <a:moveTo>
                  <a:pt x="0" y="412381"/>
                </a:moveTo>
                <a:lnTo>
                  <a:pt x="2774" y="364289"/>
                </a:lnTo>
                <a:lnTo>
                  <a:pt x="10891" y="317827"/>
                </a:lnTo>
                <a:lnTo>
                  <a:pt x="24041" y="273303"/>
                </a:lnTo>
                <a:lnTo>
                  <a:pt x="41915" y="231027"/>
                </a:lnTo>
                <a:lnTo>
                  <a:pt x="64203" y="191310"/>
                </a:lnTo>
                <a:lnTo>
                  <a:pt x="90596" y="154459"/>
                </a:lnTo>
                <a:lnTo>
                  <a:pt x="120784" y="120784"/>
                </a:lnTo>
                <a:lnTo>
                  <a:pt x="154459" y="90596"/>
                </a:lnTo>
                <a:lnTo>
                  <a:pt x="191310" y="64203"/>
                </a:lnTo>
                <a:lnTo>
                  <a:pt x="231027" y="41915"/>
                </a:lnTo>
                <a:lnTo>
                  <a:pt x="273303" y="24041"/>
                </a:lnTo>
                <a:lnTo>
                  <a:pt x="317827" y="10891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1"/>
                </a:lnTo>
                <a:lnTo>
                  <a:pt x="2200910" y="24041"/>
                </a:lnTo>
                <a:lnTo>
                  <a:pt x="2243186" y="41915"/>
                </a:lnTo>
                <a:lnTo>
                  <a:pt x="2282903" y="64203"/>
                </a:lnTo>
                <a:lnTo>
                  <a:pt x="2319754" y="90596"/>
                </a:lnTo>
                <a:lnTo>
                  <a:pt x="2353429" y="120784"/>
                </a:lnTo>
                <a:lnTo>
                  <a:pt x="2383617" y="154459"/>
                </a:lnTo>
                <a:lnTo>
                  <a:pt x="2410010" y="191310"/>
                </a:lnTo>
                <a:lnTo>
                  <a:pt x="2432298" y="231027"/>
                </a:lnTo>
                <a:lnTo>
                  <a:pt x="2450172" y="273303"/>
                </a:lnTo>
                <a:lnTo>
                  <a:pt x="2463322" y="317827"/>
                </a:lnTo>
                <a:lnTo>
                  <a:pt x="2471439" y="364289"/>
                </a:lnTo>
                <a:lnTo>
                  <a:pt x="2474214" y="412381"/>
                </a:lnTo>
                <a:lnTo>
                  <a:pt x="2474214" y="4651121"/>
                </a:lnTo>
                <a:lnTo>
                  <a:pt x="2471439" y="4699212"/>
                </a:lnTo>
                <a:lnTo>
                  <a:pt x="2463322" y="4745674"/>
                </a:lnTo>
                <a:lnTo>
                  <a:pt x="2450172" y="4790197"/>
                </a:lnTo>
                <a:lnTo>
                  <a:pt x="2432298" y="4832472"/>
                </a:lnTo>
                <a:lnTo>
                  <a:pt x="2410010" y="4872188"/>
                </a:lnTo>
                <a:lnTo>
                  <a:pt x="2383617" y="4909038"/>
                </a:lnTo>
                <a:lnTo>
                  <a:pt x="2353429" y="4942711"/>
                </a:lnTo>
                <a:lnTo>
                  <a:pt x="2319754" y="4972898"/>
                </a:lnTo>
                <a:lnTo>
                  <a:pt x="2282903" y="4999290"/>
                </a:lnTo>
                <a:lnTo>
                  <a:pt x="2243186" y="5021577"/>
                </a:lnTo>
                <a:lnTo>
                  <a:pt x="2200910" y="5039449"/>
                </a:lnTo>
                <a:lnTo>
                  <a:pt x="2156386" y="5052599"/>
                </a:lnTo>
                <a:lnTo>
                  <a:pt x="2109924" y="5060715"/>
                </a:lnTo>
                <a:lnTo>
                  <a:pt x="2061832" y="5063490"/>
                </a:lnTo>
                <a:lnTo>
                  <a:pt x="412381" y="5063490"/>
                </a:lnTo>
                <a:lnTo>
                  <a:pt x="364289" y="5060715"/>
                </a:lnTo>
                <a:lnTo>
                  <a:pt x="317827" y="5052599"/>
                </a:lnTo>
                <a:lnTo>
                  <a:pt x="273303" y="5039449"/>
                </a:lnTo>
                <a:lnTo>
                  <a:pt x="231027" y="5021577"/>
                </a:lnTo>
                <a:lnTo>
                  <a:pt x="191310" y="4999290"/>
                </a:lnTo>
                <a:lnTo>
                  <a:pt x="154459" y="4972898"/>
                </a:lnTo>
                <a:lnTo>
                  <a:pt x="120784" y="4942711"/>
                </a:lnTo>
                <a:lnTo>
                  <a:pt x="90596" y="4909038"/>
                </a:lnTo>
                <a:lnTo>
                  <a:pt x="64203" y="4872188"/>
                </a:lnTo>
                <a:lnTo>
                  <a:pt x="41915" y="4832472"/>
                </a:lnTo>
                <a:lnTo>
                  <a:pt x="24041" y="4790197"/>
                </a:lnTo>
                <a:lnTo>
                  <a:pt x="10891" y="4745674"/>
                </a:lnTo>
                <a:lnTo>
                  <a:pt x="2774" y="4699212"/>
                </a:lnTo>
                <a:lnTo>
                  <a:pt x="0" y="4651121"/>
                </a:lnTo>
                <a:lnTo>
                  <a:pt x="0" y="412381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3050" y="307847"/>
            <a:ext cx="4953190" cy="416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5459" y="2189607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268986" y="0"/>
                </a:moveTo>
                <a:lnTo>
                  <a:pt x="268986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986" y="433768"/>
                </a:lnTo>
                <a:lnTo>
                  <a:pt x="268986" y="578357"/>
                </a:lnTo>
                <a:lnTo>
                  <a:pt x="537972" y="289178"/>
                </a:lnTo>
                <a:lnTo>
                  <a:pt x="268986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5459" y="2189607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0" y="144589"/>
                </a:moveTo>
                <a:lnTo>
                  <a:pt x="268986" y="144589"/>
                </a:lnTo>
                <a:lnTo>
                  <a:pt x="268986" y="0"/>
                </a:lnTo>
                <a:lnTo>
                  <a:pt x="537972" y="289178"/>
                </a:lnTo>
                <a:lnTo>
                  <a:pt x="268986" y="578357"/>
                </a:lnTo>
                <a:lnTo>
                  <a:pt x="268986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9417" y="4738115"/>
            <a:ext cx="6744970" cy="1816100"/>
          </a:xfrm>
          <a:custGeom>
            <a:avLst/>
            <a:gdLst/>
            <a:ahLst/>
            <a:cxnLst/>
            <a:rect l="l" t="t" r="r" b="b"/>
            <a:pathLst>
              <a:path w="6744970" h="1816100">
                <a:moveTo>
                  <a:pt x="0" y="0"/>
                </a:moveTo>
                <a:lnTo>
                  <a:pt x="6744461" y="0"/>
                </a:lnTo>
                <a:lnTo>
                  <a:pt x="6744461" y="1815845"/>
                </a:lnTo>
                <a:lnTo>
                  <a:pt x="0" y="181584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27967" y="4773612"/>
            <a:ext cx="6598284" cy="171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00B0F0"/>
                </a:solidFill>
                <a:latin typeface="Microsoft JhengHei"/>
                <a:cs typeface="Microsoft JhengHei"/>
              </a:rPr>
              <a:t>偵測:  </a:t>
            </a:r>
            <a:r>
              <a:rPr sz="2800" b="1" spc="70" dirty="0">
                <a:solidFill>
                  <a:srgbClr val="00B0F0"/>
                </a:solidFill>
                <a:latin typeface="Microsoft JhengHei"/>
                <a:cs typeface="Microsoft JhengHei"/>
              </a:rPr>
              <a:t>可偵測角色視窗內的角色或顏色來進行程  </a:t>
            </a:r>
            <a:r>
              <a:rPr sz="2800" b="1" spc="10" dirty="0">
                <a:solidFill>
                  <a:srgbClr val="00B0F0"/>
                </a:solidFill>
                <a:latin typeface="Microsoft JhengHei"/>
                <a:cs typeface="Microsoft JhengHei"/>
              </a:rPr>
              <a:t>式，另有攝影機方塊可使用(前向鏡頭或外  </a:t>
            </a:r>
            <a:r>
              <a:rPr sz="2800" b="1" dirty="0">
                <a:solidFill>
                  <a:srgbClr val="00B0F0"/>
                </a:solidFill>
                <a:latin typeface="Microsoft JhengHei"/>
                <a:cs typeface="Microsoft JhengHei"/>
              </a:rPr>
              <a:t>接鏡頭)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0076" y="3617976"/>
            <a:ext cx="4370590" cy="2895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58" y="3829050"/>
            <a:ext cx="3581222" cy="2683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558" y="660654"/>
            <a:ext cx="3581895" cy="2671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0641" y="3228975"/>
            <a:ext cx="723900" cy="711835"/>
          </a:xfrm>
          <a:custGeom>
            <a:avLst/>
            <a:gdLst/>
            <a:ahLst/>
            <a:cxnLst/>
            <a:rect l="l" t="t" r="r" b="b"/>
            <a:pathLst>
              <a:path w="723900" h="711835">
                <a:moveTo>
                  <a:pt x="723900" y="355853"/>
                </a:moveTo>
                <a:lnTo>
                  <a:pt x="0" y="355853"/>
                </a:lnTo>
                <a:lnTo>
                  <a:pt x="361950" y="711707"/>
                </a:lnTo>
                <a:lnTo>
                  <a:pt x="723900" y="355853"/>
                </a:lnTo>
                <a:close/>
              </a:path>
              <a:path w="723900" h="711835">
                <a:moveTo>
                  <a:pt x="542925" y="0"/>
                </a:moveTo>
                <a:lnTo>
                  <a:pt x="180975" y="0"/>
                </a:lnTo>
                <a:lnTo>
                  <a:pt x="180975" y="355853"/>
                </a:lnTo>
                <a:lnTo>
                  <a:pt x="542925" y="355853"/>
                </a:lnTo>
                <a:lnTo>
                  <a:pt x="542925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0641" y="3228975"/>
            <a:ext cx="723900" cy="711835"/>
          </a:xfrm>
          <a:custGeom>
            <a:avLst/>
            <a:gdLst/>
            <a:ahLst/>
            <a:cxnLst/>
            <a:rect l="l" t="t" r="r" b="b"/>
            <a:pathLst>
              <a:path w="723900" h="711835">
                <a:moveTo>
                  <a:pt x="0" y="355853"/>
                </a:moveTo>
                <a:lnTo>
                  <a:pt x="180975" y="355853"/>
                </a:lnTo>
                <a:lnTo>
                  <a:pt x="180975" y="0"/>
                </a:lnTo>
                <a:lnTo>
                  <a:pt x="542925" y="0"/>
                </a:lnTo>
                <a:lnTo>
                  <a:pt x="542925" y="355853"/>
                </a:lnTo>
                <a:lnTo>
                  <a:pt x="723900" y="355853"/>
                </a:lnTo>
                <a:lnTo>
                  <a:pt x="361950" y="711707"/>
                </a:lnTo>
                <a:lnTo>
                  <a:pt x="0" y="355853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7517" y="776477"/>
            <a:ext cx="3994150" cy="1077595"/>
          </a:xfrm>
          <a:custGeom>
            <a:avLst/>
            <a:gdLst/>
            <a:ahLst/>
            <a:cxnLst/>
            <a:rect l="l" t="t" r="r" b="b"/>
            <a:pathLst>
              <a:path w="3994150" h="1077595">
                <a:moveTo>
                  <a:pt x="0" y="0"/>
                </a:moveTo>
                <a:lnTo>
                  <a:pt x="3993641" y="0"/>
                </a:lnTo>
                <a:lnTo>
                  <a:pt x="3993641" y="1077468"/>
                </a:lnTo>
                <a:lnTo>
                  <a:pt x="0" y="1077468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70C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65889" y="810577"/>
            <a:ext cx="205613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範例九:  判斷式使用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91" y="1109471"/>
            <a:ext cx="999236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10"/>
              </a:lnSpc>
              <a:tabLst>
                <a:tab pos="3627120" algn="l"/>
                <a:tab pos="997902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45" dirty="0"/>
              <a:t>我們能作什麼?	</a:t>
            </a:r>
          </a:p>
          <a:p>
            <a:pPr marL="1560195">
              <a:lnSpc>
                <a:spcPts val="2150"/>
              </a:lnSpc>
            </a:pPr>
            <a:r>
              <a:rPr sz="2000" u="none" spc="-5" dirty="0"/>
              <a:t>組裝mBot、我們可以很簡單，很快速的用幾個步驟就組裝完成。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4800600" y="3078479"/>
            <a:ext cx="3820667" cy="3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245" y="1520189"/>
            <a:ext cx="5456288" cy="473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8252" y="1520189"/>
            <a:ext cx="3528593" cy="4745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9391" y="185928"/>
            <a:ext cx="399478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20129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範例十:  當滑鼠按下繪畫圖形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708" y="1796033"/>
            <a:ext cx="5041379" cy="378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0988" y="1356360"/>
            <a:ext cx="4134091" cy="4667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5769" y="162305"/>
            <a:ext cx="4790440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2705" marR="18478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範例十一:  當按鍵按下繪畫多色線條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8741" y="728091"/>
            <a:ext cx="8114030" cy="1077595"/>
          </a:xfrm>
          <a:custGeom>
            <a:avLst/>
            <a:gdLst/>
            <a:ahLst/>
            <a:cxnLst/>
            <a:rect l="l" t="t" r="r" b="b"/>
            <a:pathLst>
              <a:path w="8114030" h="1077595">
                <a:moveTo>
                  <a:pt x="0" y="0"/>
                </a:moveTo>
                <a:lnTo>
                  <a:pt x="8113776" y="0"/>
                </a:lnTo>
                <a:lnTo>
                  <a:pt x="8113776" y="1077467"/>
                </a:lnTo>
                <a:lnTo>
                  <a:pt x="0" y="107746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741" y="762088"/>
            <a:ext cx="8114030" cy="1043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 marR="132080">
              <a:lnSpc>
                <a:spcPct val="100000"/>
              </a:lnSpc>
            </a:pPr>
            <a:r>
              <a:rPr sz="3200" b="1" u="none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試題五:  試做出一顆星星</a:t>
            </a:r>
            <a:r>
              <a:rPr sz="3200" b="1" u="none" spc="-10" dirty="0">
                <a:solidFill>
                  <a:srgbClr val="6F7B63"/>
                </a:solidFill>
                <a:latin typeface="Microsoft JhengHei"/>
                <a:cs typeface="Microsoft JhengHei"/>
              </a:rPr>
              <a:t>(</a:t>
            </a:r>
            <a:r>
              <a:rPr sz="3200" b="1" u="none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左圖</a:t>
            </a:r>
            <a:r>
              <a:rPr sz="3200" b="1" u="none" spc="-10" dirty="0">
                <a:solidFill>
                  <a:srgbClr val="6F7B63"/>
                </a:solidFill>
                <a:latin typeface="Microsoft JhengHei"/>
                <a:cs typeface="Microsoft JhengHei"/>
              </a:rPr>
              <a:t>)</a:t>
            </a:r>
            <a:r>
              <a:rPr sz="3200" b="1" u="none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增加為</a:t>
            </a:r>
            <a:r>
              <a:rPr sz="3200" b="1" u="none" dirty="0">
                <a:solidFill>
                  <a:srgbClr val="6F7B63"/>
                </a:solidFill>
                <a:latin typeface="Microsoft JhengHei"/>
                <a:cs typeface="Microsoft JhengHei"/>
              </a:rPr>
              <a:t>多</a:t>
            </a:r>
            <a:r>
              <a:rPr sz="3200" b="1" u="none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顆星星</a:t>
            </a:r>
            <a:r>
              <a:rPr sz="3200" b="1" u="none" spc="-10" dirty="0">
                <a:solidFill>
                  <a:srgbClr val="6F7B63"/>
                </a:solidFill>
                <a:latin typeface="Microsoft JhengHei"/>
                <a:cs typeface="Microsoft JhengHei"/>
              </a:rPr>
              <a:t>(</a:t>
            </a:r>
            <a:r>
              <a:rPr sz="3200" b="1" u="none" dirty="0">
                <a:solidFill>
                  <a:srgbClr val="6F7B63"/>
                </a:solidFill>
                <a:latin typeface="Microsoft JhengHei"/>
                <a:cs typeface="Microsoft JhengHei"/>
              </a:rPr>
              <a:t>右</a:t>
            </a:r>
            <a:r>
              <a:rPr sz="3200" b="1" u="none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圖)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" y="2207514"/>
            <a:ext cx="5274411" cy="409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6885" y="2207514"/>
            <a:ext cx="5253062" cy="4097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2916" y="3917822"/>
            <a:ext cx="725805" cy="672465"/>
          </a:xfrm>
          <a:custGeom>
            <a:avLst/>
            <a:gdLst/>
            <a:ahLst/>
            <a:cxnLst/>
            <a:rect l="l" t="t" r="r" b="b"/>
            <a:pathLst>
              <a:path w="725804" h="672464">
                <a:moveTo>
                  <a:pt x="389382" y="0"/>
                </a:moveTo>
                <a:lnTo>
                  <a:pt x="389382" y="168020"/>
                </a:lnTo>
                <a:lnTo>
                  <a:pt x="0" y="168020"/>
                </a:lnTo>
                <a:lnTo>
                  <a:pt x="0" y="504062"/>
                </a:lnTo>
                <a:lnTo>
                  <a:pt x="389382" y="504062"/>
                </a:lnTo>
                <a:lnTo>
                  <a:pt x="389382" y="672083"/>
                </a:lnTo>
                <a:lnTo>
                  <a:pt x="725424" y="336041"/>
                </a:lnTo>
                <a:lnTo>
                  <a:pt x="389382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2916" y="3917822"/>
            <a:ext cx="725805" cy="672465"/>
          </a:xfrm>
          <a:custGeom>
            <a:avLst/>
            <a:gdLst/>
            <a:ahLst/>
            <a:cxnLst/>
            <a:rect l="l" t="t" r="r" b="b"/>
            <a:pathLst>
              <a:path w="725804" h="672464">
                <a:moveTo>
                  <a:pt x="0" y="168020"/>
                </a:moveTo>
                <a:lnTo>
                  <a:pt x="389382" y="168020"/>
                </a:lnTo>
                <a:lnTo>
                  <a:pt x="389382" y="0"/>
                </a:lnTo>
                <a:lnTo>
                  <a:pt x="725424" y="336041"/>
                </a:lnTo>
                <a:lnTo>
                  <a:pt x="389382" y="672083"/>
                </a:lnTo>
                <a:lnTo>
                  <a:pt x="389382" y="504062"/>
                </a:lnTo>
                <a:lnTo>
                  <a:pt x="0" y="504062"/>
                </a:lnTo>
                <a:lnTo>
                  <a:pt x="0" y="168020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57144" y="1917192"/>
            <a:ext cx="6067806" cy="455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2595" y="395097"/>
            <a:ext cx="9394190" cy="1077595"/>
          </a:xfrm>
          <a:custGeom>
            <a:avLst/>
            <a:gdLst/>
            <a:ahLst/>
            <a:cxnLst/>
            <a:rect l="l" t="t" r="r" b="b"/>
            <a:pathLst>
              <a:path w="9394190" h="1077595">
                <a:moveTo>
                  <a:pt x="0" y="0"/>
                </a:moveTo>
                <a:lnTo>
                  <a:pt x="9393936" y="0"/>
                </a:lnTo>
                <a:lnTo>
                  <a:pt x="9393936" y="1077468"/>
                </a:lnTo>
                <a:lnTo>
                  <a:pt x="0" y="1077468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0966" y="428713"/>
            <a:ext cx="134747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none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試題六: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0966" y="916495"/>
            <a:ext cx="9366885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6F7B63"/>
                </a:solidFill>
                <a:latin typeface="Microsoft JhengHei"/>
                <a:cs typeface="Microsoft JhengHei"/>
              </a:rPr>
              <a:t>用範例八試做多色線條，最多使用五色，圖案不定。</a:t>
            </a:r>
            <a:endParaRPr sz="32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Times New Roman"/>
              <a:cs typeface="Times New Roman"/>
            </a:endParaRPr>
          </a:p>
          <a:p>
            <a:pPr marL="135763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Microsoft JhengHei"/>
                <a:cs typeface="Microsoft JhengHei"/>
              </a:rPr>
              <a:t>範例: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3842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C10F92"/>
                </a:solidFill>
                <a:latin typeface="Microsoft JhengHei"/>
                <a:cs typeface="Microsoft JhengHei"/>
              </a:rPr>
              <a:t>聲音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18944" y="80772"/>
            <a:ext cx="2562339" cy="6486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9971" y="598169"/>
            <a:ext cx="3571481" cy="421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7983" y="1398282"/>
            <a:ext cx="2474595" cy="5164455"/>
          </a:xfrm>
          <a:custGeom>
            <a:avLst/>
            <a:gdLst/>
            <a:ahLst/>
            <a:cxnLst/>
            <a:rect l="l" t="t" r="r" b="b"/>
            <a:pathLst>
              <a:path w="2474595" h="5164455">
                <a:moveTo>
                  <a:pt x="0" y="412369"/>
                </a:moveTo>
                <a:lnTo>
                  <a:pt x="2774" y="364277"/>
                </a:lnTo>
                <a:lnTo>
                  <a:pt x="10891" y="317815"/>
                </a:lnTo>
                <a:lnTo>
                  <a:pt x="24041" y="273292"/>
                </a:lnTo>
                <a:lnTo>
                  <a:pt x="41915" y="231017"/>
                </a:lnTo>
                <a:lnTo>
                  <a:pt x="64203" y="191301"/>
                </a:lnTo>
                <a:lnTo>
                  <a:pt x="90596" y="154451"/>
                </a:lnTo>
                <a:lnTo>
                  <a:pt x="120784" y="120778"/>
                </a:lnTo>
                <a:lnTo>
                  <a:pt x="154459" y="90591"/>
                </a:lnTo>
                <a:lnTo>
                  <a:pt x="191310" y="64199"/>
                </a:lnTo>
                <a:lnTo>
                  <a:pt x="231027" y="41912"/>
                </a:lnTo>
                <a:lnTo>
                  <a:pt x="273303" y="24040"/>
                </a:lnTo>
                <a:lnTo>
                  <a:pt x="317827" y="10890"/>
                </a:lnTo>
                <a:lnTo>
                  <a:pt x="364289" y="2774"/>
                </a:lnTo>
                <a:lnTo>
                  <a:pt x="412381" y="0"/>
                </a:lnTo>
                <a:lnTo>
                  <a:pt x="2061832" y="0"/>
                </a:lnTo>
                <a:lnTo>
                  <a:pt x="2109924" y="2774"/>
                </a:lnTo>
                <a:lnTo>
                  <a:pt x="2156386" y="10890"/>
                </a:lnTo>
                <a:lnTo>
                  <a:pt x="2200910" y="24040"/>
                </a:lnTo>
                <a:lnTo>
                  <a:pt x="2243186" y="41912"/>
                </a:lnTo>
                <a:lnTo>
                  <a:pt x="2282903" y="64199"/>
                </a:lnTo>
                <a:lnTo>
                  <a:pt x="2319754" y="90591"/>
                </a:lnTo>
                <a:lnTo>
                  <a:pt x="2353429" y="120778"/>
                </a:lnTo>
                <a:lnTo>
                  <a:pt x="2383617" y="154451"/>
                </a:lnTo>
                <a:lnTo>
                  <a:pt x="2410010" y="191301"/>
                </a:lnTo>
                <a:lnTo>
                  <a:pt x="2432298" y="231017"/>
                </a:lnTo>
                <a:lnTo>
                  <a:pt x="2450172" y="273292"/>
                </a:lnTo>
                <a:lnTo>
                  <a:pt x="2463322" y="317815"/>
                </a:lnTo>
                <a:lnTo>
                  <a:pt x="2471439" y="364277"/>
                </a:lnTo>
                <a:lnTo>
                  <a:pt x="2474214" y="412369"/>
                </a:lnTo>
                <a:lnTo>
                  <a:pt x="2474214" y="4751692"/>
                </a:lnTo>
                <a:lnTo>
                  <a:pt x="2471439" y="4799784"/>
                </a:lnTo>
                <a:lnTo>
                  <a:pt x="2463322" y="4846246"/>
                </a:lnTo>
                <a:lnTo>
                  <a:pt x="2450172" y="4890770"/>
                </a:lnTo>
                <a:lnTo>
                  <a:pt x="2432298" y="4933046"/>
                </a:lnTo>
                <a:lnTo>
                  <a:pt x="2410010" y="4972763"/>
                </a:lnTo>
                <a:lnTo>
                  <a:pt x="2383617" y="5009614"/>
                </a:lnTo>
                <a:lnTo>
                  <a:pt x="2353429" y="5043289"/>
                </a:lnTo>
                <a:lnTo>
                  <a:pt x="2319754" y="5073477"/>
                </a:lnTo>
                <a:lnTo>
                  <a:pt x="2282903" y="5099870"/>
                </a:lnTo>
                <a:lnTo>
                  <a:pt x="2243186" y="5122158"/>
                </a:lnTo>
                <a:lnTo>
                  <a:pt x="2200910" y="5140032"/>
                </a:lnTo>
                <a:lnTo>
                  <a:pt x="2156386" y="5153182"/>
                </a:lnTo>
                <a:lnTo>
                  <a:pt x="2109924" y="5161299"/>
                </a:lnTo>
                <a:lnTo>
                  <a:pt x="2061832" y="5164074"/>
                </a:lnTo>
                <a:lnTo>
                  <a:pt x="412381" y="5164074"/>
                </a:lnTo>
                <a:lnTo>
                  <a:pt x="364289" y="5161299"/>
                </a:lnTo>
                <a:lnTo>
                  <a:pt x="317827" y="5153182"/>
                </a:lnTo>
                <a:lnTo>
                  <a:pt x="273303" y="5140032"/>
                </a:lnTo>
                <a:lnTo>
                  <a:pt x="231027" y="5122158"/>
                </a:lnTo>
                <a:lnTo>
                  <a:pt x="191310" y="5099870"/>
                </a:lnTo>
                <a:lnTo>
                  <a:pt x="154459" y="5073477"/>
                </a:lnTo>
                <a:lnTo>
                  <a:pt x="120784" y="5043289"/>
                </a:lnTo>
                <a:lnTo>
                  <a:pt x="90596" y="5009614"/>
                </a:lnTo>
                <a:lnTo>
                  <a:pt x="64203" y="4972763"/>
                </a:lnTo>
                <a:lnTo>
                  <a:pt x="41915" y="4933046"/>
                </a:lnTo>
                <a:lnTo>
                  <a:pt x="24041" y="4890770"/>
                </a:lnTo>
                <a:lnTo>
                  <a:pt x="10891" y="4846246"/>
                </a:lnTo>
                <a:lnTo>
                  <a:pt x="2774" y="4799784"/>
                </a:lnTo>
                <a:lnTo>
                  <a:pt x="0" y="4751692"/>
                </a:lnTo>
                <a:lnTo>
                  <a:pt x="0" y="41236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380" y="2703195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268986" y="0"/>
                </a:moveTo>
                <a:lnTo>
                  <a:pt x="268986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986" y="433768"/>
                </a:lnTo>
                <a:lnTo>
                  <a:pt x="268986" y="578357"/>
                </a:lnTo>
                <a:lnTo>
                  <a:pt x="537972" y="289178"/>
                </a:lnTo>
                <a:lnTo>
                  <a:pt x="2689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380" y="2703195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0" y="144589"/>
                </a:moveTo>
                <a:lnTo>
                  <a:pt x="268986" y="144589"/>
                </a:lnTo>
                <a:lnTo>
                  <a:pt x="268986" y="0"/>
                </a:lnTo>
                <a:lnTo>
                  <a:pt x="537972" y="289178"/>
                </a:lnTo>
                <a:lnTo>
                  <a:pt x="268986" y="578357"/>
                </a:lnTo>
                <a:lnTo>
                  <a:pt x="268986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9971" y="5062728"/>
            <a:ext cx="6744970" cy="1385570"/>
          </a:xfrm>
          <a:custGeom>
            <a:avLst/>
            <a:gdLst/>
            <a:ahLst/>
            <a:cxnLst/>
            <a:rect l="l" t="t" r="r" b="b"/>
            <a:pathLst>
              <a:path w="6744970" h="1385570">
                <a:moveTo>
                  <a:pt x="0" y="0"/>
                </a:moveTo>
                <a:lnTo>
                  <a:pt x="6744461" y="0"/>
                </a:lnTo>
                <a:lnTo>
                  <a:pt x="6744461" y="1385316"/>
                </a:lnTo>
                <a:lnTo>
                  <a:pt x="0" y="1385316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88623" y="5098173"/>
            <a:ext cx="6596380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C10F92"/>
                </a:solidFill>
                <a:latin typeface="Microsoft JhengHei"/>
                <a:cs typeface="Microsoft JhengHei"/>
              </a:rPr>
              <a:t>聲音:  </a:t>
            </a:r>
            <a:r>
              <a:rPr sz="2800" b="1" spc="70" dirty="0">
                <a:solidFill>
                  <a:srgbClr val="C10F92"/>
                </a:solidFill>
                <a:latin typeface="Microsoft JhengHei"/>
                <a:cs typeface="Microsoft JhengHei"/>
              </a:rPr>
              <a:t>播放聲音檔案</a:t>
            </a:r>
            <a:r>
              <a:rPr sz="2800" b="1" spc="65" dirty="0">
                <a:solidFill>
                  <a:srgbClr val="C10F92"/>
                </a:solidFill>
                <a:latin typeface="Microsoft JhengHei"/>
                <a:cs typeface="Microsoft JhengHei"/>
              </a:rPr>
              <a:t>、</a:t>
            </a:r>
            <a:r>
              <a:rPr sz="2800" b="1" spc="70" dirty="0">
                <a:solidFill>
                  <a:srgbClr val="C10F92"/>
                </a:solidFill>
                <a:latin typeface="Microsoft JhengHei"/>
                <a:cs typeface="Microsoft JhengHei"/>
              </a:rPr>
              <a:t>調整音量大小</a:t>
            </a:r>
            <a:r>
              <a:rPr sz="2800" b="1" spc="65" dirty="0">
                <a:solidFill>
                  <a:srgbClr val="C10F92"/>
                </a:solidFill>
                <a:latin typeface="Microsoft JhengHei"/>
                <a:cs typeface="Microsoft JhengHei"/>
              </a:rPr>
              <a:t>。</a:t>
            </a:r>
            <a:r>
              <a:rPr sz="2800" b="1" spc="70" dirty="0">
                <a:solidFill>
                  <a:srgbClr val="C10F92"/>
                </a:solidFill>
                <a:latin typeface="Microsoft JhengHei"/>
                <a:cs typeface="Microsoft JhengHei"/>
              </a:rPr>
              <a:t>可使用內  </a:t>
            </a:r>
            <a:r>
              <a:rPr sz="2800" b="1" dirty="0">
                <a:solidFill>
                  <a:srgbClr val="C10F92"/>
                </a:solidFill>
                <a:latin typeface="Microsoft JhengHei"/>
                <a:cs typeface="Microsoft JhengHei"/>
              </a:rPr>
              <a:t>建音符彈奏出音樂。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662" y="1498104"/>
            <a:ext cx="4248658" cy="2687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1289" y="1403603"/>
            <a:ext cx="1178560" cy="732790"/>
          </a:xfrm>
          <a:custGeom>
            <a:avLst/>
            <a:gdLst/>
            <a:ahLst/>
            <a:cxnLst/>
            <a:rect l="l" t="t" r="r" b="b"/>
            <a:pathLst>
              <a:path w="1178560" h="732789">
                <a:moveTo>
                  <a:pt x="0" y="122047"/>
                </a:moveTo>
                <a:lnTo>
                  <a:pt x="9591" y="74537"/>
                </a:lnTo>
                <a:lnTo>
                  <a:pt x="35748" y="35744"/>
                </a:lnTo>
                <a:lnTo>
                  <a:pt x="74543" y="9590"/>
                </a:lnTo>
                <a:lnTo>
                  <a:pt x="122047" y="0"/>
                </a:lnTo>
                <a:lnTo>
                  <a:pt x="1056005" y="0"/>
                </a:lnTo>
                <a:lnTo>
                  <a:pt x="1103508" y="9590"/>
                </a:lnTo>
                <a:lnTo>
                  <a:pt x="1142303" y="35744"/>
                </a:lnTo>
                <a:lnTo>
                  <a:pt x="1168460" y="74537"/>
                </a:lnTo>
                <a:lnTo>
                  <a:pt x="1178052" y="122047"/>
                </a:lnTo>
                <a:lnTo>
                  <a:pt x="1178052" y="610235"/>
                </a:lnTo>
                <a:lnTo>
                  <a:pt x="1168460" y="657738"/>
                </a:lnTo>
                <a:lnTo>
                  <a:pt x="1142303" y="696533"/>
                </a:lnTo>
                <a:lnTo>
                  <a:pt x="1103508" y="722690"/>
                </a:lnTo>
                <a:lnTo>
                  <a:pt x="1056005" y="732282"/>
                </a:lnTo>
                <a:lnTo>
                  <a:pt x="122047" y="732282"/>
                </a:lnTo>
                <a:lnTo>
                  <a:pt x="74543" y="722690"/>
                </a:lnTo>
                <a:lnTo>
                  <a:pt x="35748" y="696533"/>
                </a:lnTo>
                <a:lnTo>
                  <a:pt x="9591" y="657738"/>
                </a:lnTo>
                <a:lnTo>
                  <a:pt x="0" y="610235"/>
                </a:lnTo>
                <a:lnTo>
                  <a:pt x="0" y="12204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0315" y="2982467"/>
            <a:ext cx="8550846" cy="3520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6700" y="1881377"/>
            <a:ext cx="630555" cy="880744"/>
          </a:xfrm>
          <a:custGeom>
            <a:avLst/>
            <a:gdLst/>
            <a:ahLst/>
            <a:cxnLst/>
            <a:rect l="l" t="t" r="r" b="b"/>
            <a:pathLst>
              <a:path w="630554" h="880744">
                <a:moveTo>
                  <a:pt x="0" y="0"/>
                </a:moveTo>
                <a:lnTo>
                  <a:pt x="630339" y="880211"/>
                </a:lnTo>
              </a:path>
            </a:pathLst>
          </a:custGeom>
          <a:ln w="3810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9495" y="2712821"/>
            <a:ext cx="113030" cy="126364"/>
          </a:xfrm>
          <a:custGeom>
            <a:avLst/>
            <a:gdLst/>
            <a:ahLst/>
            <a:cxnLst/>
            <a:rect l="l" t="t" r="r" b="b"/>
            <a:pathLst>
              <a:path w="113029" h="126364">
                <a:moveTo>
                  <a:pt x="92925" y="0"/>
                </a:moveTo>
                <a:lnTo>
                  <a:pt x="0" y="66548"/>
                </a:lnTo>
                <a:lnTo>
                  <a:pt x="113004" y="126199"/>
                </a:lnTo>
                <a:lnTo>
                  <a:pt x="9292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544" y="3378708"/>
            <a:ext cx="592455" cy="483870"/>
          </a:xfrm>
          <a:custGeom>
            <a:avLst/>
            <a:gdLst/>
            <a:ahLst/>
            <a:cxnLst/>
            <a:rect l="l" t="t" r="r" b="b"/>
            <a:pathLst>
              <a:path w="592454" h="483870">
                <a:moveTo>
                  <a:pt x="0" y="241934"/>
                </a:moveTo>
                <a:lnTo>
                  <a:pt x="4769" y="198446"/>
                </a:lnTo>
                <a:lnTo>
                  <a:pt x="18520" y="157516"/>
                </a:lnTo>
                <a:lnTo>
                  <a:pt x="40417" y="119825"/>
                </a:lnTo>
                <a:lnTo>
                  <a:pt x="69623" y="86059"/>
                </a:lnTo>
                <a:lnTo>
                  <a:pt x="105302" y="56900"/>
                </a:lnTo>
                <a:lnTo>
                  <a:pt x="146620" y="33031"/>
                </a:lnTo>
                <a:lnTo>
                  <a:pt x="192738" y="15136"/>
                </a:lnTo>
                <a:lnTo>
                  <a:pt x="242823" y="3897"/>
                </a:lnTo>
                <a:lnTo>
                  <a:pt x="296037" y="0"/>
                </a:lnTo>
                <a:lnTo>
                  <a:pt x="349250" y="3897"/>
                </a:lnTo>
                <a:lnTo>
                  <a:pt x="399335" y="15136"/>
                </a:lnTo>
                <a:lnTo>
                  <a:pt x="445453" y="33031"/>
                </a:lnTo>
                <a:lnTo>
                  <a:pt x="486771" y="56900"/>
                </a:lnTo>
                <a:lnTo>
                  <a:pt x="522450" y="86059"/>
                </a:lnTo>
                <a:lnTo>
                  <a:pt x="551656" y="119825"/>
                </a:lnTo>
                <a:lnTo>
                  <a:pt x="573553" y="157516"/>
                </a:lnTo>
                <a:lnTo>
                  <a:pt x="587304" y="198446"/>
                </a:lnTo>
                <a:lnTo>
                  <a:pt x="592074" y="241934"/>
                </a:lnTo>
                <a:lnTo>
                  <a:pt x="587304" y="285423"/>
                </a:lnTo>
                <a:lnTo>
                  <a:pt x="573553" y="326353"/>
                </a:lnTo>
                <a:lnTo>
                  <a:pt x="551656" y="364044"/>
                </a:lnTo>
                <a:lnTo>
                  <a:pt x="522450" y="397810"/>
                </a:lnTo>
                <a:lnTo>
                  <a:pt x="486771" y="426969"/>
                </a:lnTo>
                <a:lnTo>
                  <a:pt x="445453" y="450838"/>
                </a:lnTo>
                <a:lnTo>
                  <a:pt x="399335" y="468733"/>
                </a:lnTo>
                <a:lnTo>
                  <a:pt x="349250" y="479972"/>
                </a:lnTo>
                <a:lnTo>
                  <a:pt x="296037" y="483869"/>
                </a:lnTo>
                <a:lnTo>
                  <a:pt x="242823" y="479972"/>
                </a:lnTo>
                <a:lnTo>
                  <a:pt x="192738" y="468733"/>
                </a:lnTo>
                <a:lnTo>
                  <a:pt x="146620" y="450838"/>
                </a:lnTo>
                <a:lnTo>
                  <a:pt x="105302" y="426969"/>
                </a:lnTo>
                <a:lnTo>
                  <a:pt x="69623" y="397810"/>
                </a:lnTo>
                <a:lnTo>
                  <a:pt x="40417" y="364044"/>
                </a:lnTo>
                <a:lnTo>
                  <a:pt x="18520" y="326353"/>
                </a:lnTo>
                <a:lnTo>
                  <a:pt x="4769" y="285423"/>
                </a:lnTo>
                <a:lnTo>
                  <a:pt x="0" y="24193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6091" y="4859273"/>
            <a:ext cx="3455670" cy="95440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1755" marR="55880">
              <a:lnSpc>
                <a:spcPct val="100000"/>
              </a:lnSpc>
              <a:spcBef>
                <a:spcPts val="125"/>
              </a:spcBef>
            </a:pPr>
            <a:r>
              <a:rPr sz="2800" b="1" spc="65" dirty="0">
                <a:solidFill>
                  <a:srgbClr val="C10F92"/>
                </a:solidFill>
                <a:latin typeface="Microsoft JhengHei"/>
                <a:cs typeface="Microsoft JhengHei"/>
              </a:rPr>
              <a:t>可點選左上的喇叭圖  </a:t>
            </a:r>
            <a:r>
              <a:rPr sz="2800" b="1" dirty="0">
                <a:solidFill>
                  <a:srgbClr val="C10F92"/>
                </a:solidFill>
                <a:latin typeface="Microsoft JhengHei"/>
                <a:cs typeface="Microsoft JhengHei"/>
              </a:rPr>
              <a:t>示選擇各種音效。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583" y="616458"/>
            <a:ext cx="10563606" cy="52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0194" y="1264538"/>
            <a:ext cx="793750" cy="1744980"/>
          </a:xfrm>
          <a:custGeom>
            <a:avLst/>
            <a:gdLst/>
            <a:ahLst/>
            <a:cxnLst/>
            <a:rect l="l" t="t" r="r" b="b"/>
            <a:pathLst>
              <a:path w="793750" h="1744980">
                <a:moveTo>
                  <a:pt x="0" y="132207"/>
                </a:moveTo>
                <a:lnTo>
                  <a:pt x="6740" y="90420"/>
                </a:lnTo>
                <a:lnTo>
                  <a:pt x="25509" y="54128"/>
                </a:lnTo>
                <a:lnTo>
                  <a:pt x="54128" y="25509"/>
                </a:lnTo>
                <a:lnTo>
                  <a:pt x="90420" y="6740"/>
                </a:lnTo>
                <a:lnTo>
                  <a:pt x="132206" y="0"/>
                </a:lnTo>
                <a:lnTo>
                  <a:pt x="661034" y="0"/>
                </a:lnTo>
                <a:lnTo>
                  <a:pt x="702821" y="6740"/>
                </a:lnTo>
                <a:lnTo>
                  <a:pt x="739113" y="25509"/>
                </a:lnTo>
                <a:lnTo>
                  <a:pt x="767732" y="54128"/>
                </a:lnTo>
                <a:lnTo>
                  <a:pt x="786501" y="90420"/>
                </a:lnTo>
                <a:lnTo>
                  <a:pt x="793241" y="132207"/>
                </a:lnTo>
                <a:lnTo>
                  <a:pt x="793241" y="1612773"/>
                </a:lnTo>
                <a:lnTo>
                  <a:pt x="786501" y="1654559"/>
                </a:lnTo>
                <a:lnTo>
                  <a:pt x="767732" y="1690851"/>
                </a:lnTo>
                <a:lnTo>
                  <a:pt x="739113" y="1719470"/>
                </a:lnTo>
                <a:lnTo>
                  <a:pt x="702821" y="1738239"/>
                </a:lnTo>
                <a:lnTo>
                  <a:pt x="661034" y="1744979"/>
                </a:lnTo>
                <a:lnTo>
                  <a:pt x="132206" y="1744980"/>
                </a:lnTo>
                <a:lnTo>
                  <a:pt x="90420" y="1738239"/>
                </a:lnTo>
                <a:lnTo>
                  <a:pt x="54128" y="1719470"/>
                </a:lnTo>
                <a:lnTo>
                  <a:pt x="25509" y="1690851"/>
                </a:lnTo>
                <a:lnTo>
                  <a:pt x="6740" y="1654559"/>
                </a:lnTo>
                <a:lnTo>
                  <a:pt x="0" y="1612773"/>
                </a:lnTo>
                <a:lnTo>
                  <a:pt x="0" y="132207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784" y="576072"/>
            <a:ext cx="800100" cy="2649855"/>
          </a:xfrm>
          <a:custGeom>
            <a:avLst/>
            <a:gdLst/>
            <a:ahLst/>
            <a:cxnLst/>
            <a:rect l="l" t="t" r="r" b="b"/>
            <a:pathLst>
              <a:path w="800100" h="2649855">
                <a:moveTo>
                  <a:pt x="0" y="0"/>
                </a:moveTo>
                <a:lnTo>
                  <a:pt x="800099" y="0"/>
                </a:lnTo>
                <a:lnTo>
                  <a:pt x="800100" y="2649474"/>
                </a:lnTo>
                <a:lnTo>
                  <a:pt x="0" y="2649474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341" y="871842"/>
            <a:ext cx="534035" cy="205867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0000"/>
              </a:lnSpc>
            </a:pPr>
            <a:r>
              <a:rPr sz="4000" b="1" dirty="0">
                <a:solidFill>
                  <a:srgbClr val="00B0F0"/>
                </a:solidFill>
                <a:latin typeface="Microsoft JhengHei"/>
                <a:cs typeface="Microsoft JhengHei"/>
              </a:rPr>
              <a:t>音效分類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8225" y="995552"/>
            <a:ext cx="374015" cy="487680"/>
          </a:xfrm>
          <a:custGeom>
            <a:avLst/>
            <a:gdLst/>
            <a:ahLst/>
            <a:cxnLst/>
            <a:rect l="l" t="t" r="r" b="b"/>
            <a:pathLst>
              <a:path w="374015" h="487680">
                <a:moveTo>
                  <a:pt x="0" y="0"/>
                </a:moveTo>
                <a:lnTo>
                  <a:pt x="373735" y="487489"/>
                </a:lnTo>
              </a:path>
            </a:pathLst>
          </a:custGeom>
          <a:ln w="1295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4000" y="1449781"/>
            <a:ext cx="76835" cy="83820"/>
          </a:xfrm>
          <a:custGeom>
            <a:avLst/>
            <a:gdLst/>
            <a:ahLst/>
            <a:cxnLst/>
            <a:rect l="l" t="t" r="r" b="b"/>
            <a:pathLst>
              <a:path w="76834" h="83819">
                <a:moveTo>
                  <a:pt x="60477" y="0"/>
                </a:moveTo>
                <a:lnTo>
                  <a:pt x="0" y="46355"/>
                </a:lnTo>
                <a:lnTo>
                  <a:pt x="76593" y="83654"/>
                </a:lnTo>
                <a:lnTo>
                  <a:pt x="6047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895" y="3163823"/>
            <a:ext cx="3154680" cy="5232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25"/>
              </a:spcBef>
            </a:pPr>
            <a:r>
              <a:rPr sz="2800" b="1" u="none" dirty="0">
                <a:solidFill>
                  <a:srgbClr val="C10F92"/>
                </a:solidFill>
                <a:latin typeface="Microsoft JhengHei"/>
                <a:cs typeface="Microsoft JhengHei"/>
              </a:rPr>
              <a:t>可上傳MP3音樂檔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734" y="124968"/>
            <a:ext cx="3871239" cy="2937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8738" y="2679954"/>
            <a:ext cx="8255673" cy="3762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1094" y="3192017"/>
            <a:ext cx="524510" cy="466725"/>
          </a:xfrm>
          <a:custGeom>
            <a:avLst/>
            <a:gdLst/>
            <a:ahLst/>
            <a:cxnLst/>
            <a:rect l="l" t="t" r="r" b="b"/>
            <a:pathLst>
              <a:path w="524510" h="466725">
                <a:moveTo>
                  <a:pt x="0" y="233172"/>
                </a:moveTo>
                <a:lnTo>
                  <a:pt x="5325" y="186179"/>
                </a:lnTo>
                <a:lnTo>
                  <a:pt x="20599" y="142410"/>
                </a:lnTo>
                <a:lnTo>
                  <a:pt x="44767" y="102803"/>
                </a:lnTo>
                <a:lnTo>
                  <a:pt x="76776" y="68294"/>
                </a:lnTo>
                <a:lnTo>
                  <a:pt x="115570" y="39821"/>
                </a:lnTo>
                <a:lnTo>
                  <a:pt x="160096" y="18323"/>
                </a:lnTo>
                <a:lnTo>
                  <a:pt x="209300" y="4737"/>
                </a:lnTo>
                <a:lnTo>
                  <a:pt x="262128" y="0"/>
                </a:lnTo>
                <a:lnTo>
                  <a:pt x="314955" y="4737"/>
                </a:lnTo>
                <a:lnTo>
                  <a:pt x="364159" y="18323"/>
                </a:lnTo>
                <a:lnTo>
                  <a:pt x="408685" y="39821"/>
                </a:lnTo>
                <a:lnTo>
                  <a:pt x="447479" y="68294"/>
                </a:lnTo>
                <a:lnTo>
                  <a:pt x="479488" y="102803"/>
                </a:lnTo>
                <a:lnTo>
                  <a:pt x="503656" y="142410"/>
                </a:lnTo>
                <a:lnTo>
                  <a:pt x="518930" y="186179"/>
                </a:lnTo>
                <a:lnTo>
                  <a:pt x="524256" y="233172"/>
                </a:lnTo>
                <a:lnTo>
                  <a:pt x="518930" y="280164"/>
                </a:lnTo>
                <a:lnTo>
                  <a:pt x="503656" y="323933"/>
                </a:lnTo>
                <a:lnTo>
                  <a:pt x="479488" y="363540"/>
                </a:lnTo>
                <a:lnTo>
                  <a:pt x="447479" y="398049"/>
                </a:lnTo>
                <a:lnTo>
                  <a:pt x="408685" y="426522"/>
                </a:lnTo>
                <a:lnTo>
                  <a:pt x="364159" y="448020"/>
                </a:lnTo>
                <a:lnTo>
                  <a:pt x="314955" y="461606"/>
                </a:lnTo>
                <a:lnTo>
                  <a:pt x="262128" y="466344"/>
                </a:lnTo>
                <a:lnTo>
                  <a:pt x="209300" y="461606"/>
                </a:lnTo>
                <a:lnTo>
                  <a:pt x="160096" y="448020"/>
                </a:lnTo>
                <a:lnTo>
                  <a:pt x="115570" y="426522"/>
                </a:lnTo>
                <a:lnTo>
                  <a:pt x="76776" y="398049"/>
                </a:lnTo>
                <a:lnTo>
                  <a:pt x="44767" y="363540"/>
                </a:lnTo>
                <a:lnTo>
                  <a:pt x="20599" y="323933"/>
                </a:lnTo>
                <a:lnTo>
                  <a:pt x="5325" y="280164"/>
                </a:lnTo>
                <a:lnTo>
                  <a:pt x="0" y="2331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684" y="1174241"/>
            <a:ext cx="4159910" cy="5501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134" y="1644395"/>
            <a:ext cx="3891838" cy="3465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134" y="286511"/>
            <a:ext cx="399478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20129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範例十二:  讓我們來一段小星星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7217" y="2462491"/>
            <a:ext cx="4174490" cy="267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 </a:t>
            </a:r>
            <a:r>
              <a:rPr sz="2400" b="1" spc="-5" dirty="0">
                <a:latin typeface="PMingLiU"/>
                <a:cs typeface="PMingLiU"/>
              </a:rPr>
              <a:t>最急板</a:t>
            </a:r>
            <a:r>
              <a:rPr sz="2400" spc="-5" dirty="0">
                <a:latin typeface="PMingLiU"/>
                <a:cs typeface="PMingLiU"/>
              </a:rPr>
              <a:t>（約為</a:t>
            </a:r>
            <a:r>
              <a:rPr sz="2400" spc="-5" dirty="0">
                <a:latin typeface="Calibri"/>
                <a:cs typeface="Calibri"/>
              </a:rPr>
              <a:t>200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208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bpm</a:t>
            </a:r>
            <a:r>
              <a:rPr sz="2400" spc="-5" dirty="0">
                <a:latin typeface="PMingLiU"/>
                <a:cs typeface="PMingLiU"/>
              </a:rPr>
              <a:t>）</a:t>
            </a:r>
            <a:endParaRPr sz="2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latin typeface="Arial"/>
                <a:cs typeface="Arial"/>
              </a:rPr>
              <a:t>• </a:t>
            </a:r>
            <a:r>
              <a:rPr sz="2400" b="1" dirty="0">
                <a:latin typeface="PMingLiU"/>
                <a:cs typeface="PMingLiU"/>
              </a:rPr>
              <a:t>急板</a:t>
            </a:r>
            <a:r>
              <a:rPr sz="2400" dirty="0">
                <a:latin typeface="PMingLiU"/>
                <a:cs typeface="PMingLiU"/>
              </a:rPr>
              <a:t>（</a:t>
            </a:r>
            <a:r>
              <a:rPr sz="2400" dirty="0">
                <a:latin typeface="Calibri"/>
                <a:cs typeface="Calibri"/>
              </a:rPr>
              <a:t>168 - 200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bpm</a:t>
            </a:r>
            <a:r>
              <a:rPr sz="2400" spc="-5" dirty="0">
                <a:latin typeface="PMingLiU"/>
                <a:cs typeface="PMingLiU"/>
              </a:rPr>
              <a:t>）</a:t>
            </a:r>
            <a:endParaRPr sz="2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Arial"/>
                <a:cs typeface="Arial"/>
              </a:rPr>
              <a:t>• </a:t>
            </a:r>
            <a:r>
              <a:rPr sz="2400" b="1" dirty="0">
                <a:latin typeface="PMingLiU"/>
                <a:cs typeface="PMingLiU"/>
              </a:rPr>
              <a:t>快板</a:t>
            </a:r>
            <a:r>
              <a:rPr sz="2400" dirty="0">
                <a:latin typeface="PMingLiU"/>
                <a:cs typeface="PMingLiU"/>
              </a:rPr>
              <a:t>（</a:t>
            </a:r>
            <a:r>
              <a:rPr sz="2400" dirty="0">
                <a:latin typeface="Calibri"/>
                <a:cs typeface="Calibri"/>
              </a:rPr>
              <a:t>120 - 168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bpm</a:t>
            </a:r>
            <a:r>
              <a:rPr sz="2400" spc="-5" dirty="0">
                <a:latin typeface="PMingLiU"/>
                <a:cs typeface="PMingLiU"/>
              </a:rPr>
              <a:t>）</a:t>
            </a:r>
            <a:endParaRPr sz="2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spc="-5" dirty="0">
                <a:latin typeface="Arial"/>
                <a:cs typeface="Arial"/>
              </a:rPr>
              <a:t>• </a:t>
            </a:r>
            <a:r>
              <a:rPr sz="2400" b="1" dirty="0">
                <a:latin typeface="PMingLiU"/>
                <a:cs typeface="PMingLiU"/>
              </a:rPr>
              <a:t>中板</a:t>
            </a:r>
            <a:r>
              <a:rPr sz="2400" dirty="0">
                <a:latin typeface="PMingLiU"/>
                <a:cs typeface="PMingLiU"/>
              </a:rPr>
              <a:t>（</a:t>
            </a:r>
            <a:r>
              <a:rPr sz="2400" dirty="0">
                <a:latin typeface="Calibri"/>
                <a:cs typeface="Calibri"/>
              </a:rPr>
              <a:t>90 - 115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bpm</a:t>
            </a:r>
            <a:r>
              <a:rPr sz="2400" spc="-5" dirty="0">
                <a:latin typeface="PMingLiU"/>
                <a:cs typeface="PMingLiU"/>
              </a:rPr>
              <a:t>）</a:t>
            </a:r>
            <a:endParaRPr sz="2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latin typeface="Arial"/>
                <a:cs typeface="Arial"/>
              </a:rPr>
              <a:t>• </a:t>
            </a:r>
            <a:r>
              <a:rPr sz="2400" b="1" dirty="0">
                <a:latin typeface="PMingLiU"/>
                <a:cs typeface="PMingLiU"/>
              </a:rPr>
              <a:t>慢板</a:t>
            </a:r>
            <a:r>
              <a:rPr sz="2400" dirty="0">
                <a:latin typeface="PMingLiU"/>
                <a:cs typeface="PMingLiU"/>
              </a:rPr>
              <a:t>（</a:t>
            </a:r>
            <a:r>
              <a:rPr sz="2400" dirty="0">
                <a:latin typeface="Calibri"/>
                <a:cs typeface="Calibri"/>
              </a:rPr>
              <a:t>66 - 76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bpm</a:t>
            </a:r>
            <a:r>
              <a:rPr sz="2400" spc="-5" dirty="0">
                <a:latin typeface="PMingLiU"/>
                <a:cs typeface="PMingLiU"/>
              </a:rPr>
              <a:t>）</a:t>
            </a:r>
            <a:endParaRPr sz="2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spc="-5" dirty="0">
                <a:latin typeface="Arial"/>
                <a:cs typeface="Arial"/>
              </a:rPr>
              <a:t>• </a:t>
            </a:r>
            <a:r>
              <a:rPr sz="2400" b="1" dirty="0">
                <a:latin typeface="PMingLiU"/>
                <a:cs typeface="PMingLiU"/>
              </a:rPr>
              <a:t>緩板</a:t>
            </a:r>
            <a:r>
              <a:rPr sz="2400" dirty="0">
                <a:latin typeface="PMingLiU"/>
                <a:cs typeface="PMingLiU"/>
              </a:rPr>
              <a:t>（</a:t>
            </a:r>
            <a:r>
              <a:rPr sz="2400" dirty="0">
                <a:latin typeface="Calibri"/>
                <a:cs typeface="Calibri"/>
              </a:rPr>
              <a:t>40 - 60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bpm</a:t>
            </a:r>
            <a:r>
              <a:rPr sz="2400" spc="-5" dirty="0">
                <a:latin typeface="PMingLiU"/>
                <a:cs typeface="PMingLiU"/>
              </a:rPr>
              <a:t>）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2503" y="384429"/>
            <a:ext cx="5314315" cy="1077595"/>
          </a:xfrm>
          <a:prstGeom prst="rect">
            <a:avLst/>
          </a:prstGeom>
          <a:ln w="57149">
            <a:solidFill>
              <a:srgbClr val="7030A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2230" marR="26670">
              <a:lnSpc>
                <a:spcPct val="100000"/>
              </a:lnSpc>
              <a:spcBef>
                <a:spcPts val="40"/>
              </a:spcBef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試題七:  試做出一段節奏(節拍如下圖)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91" y="1109471"/>
            <a:ext cx="9992360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25495" algn="l"/>
                <a:tab pos="997902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45" dirty="0"/>
              <a:t>我們還能作什麼?	</a:t>
            </a:r>
          </a:p>
          <a:p>
            <a:pPr marL="2088514" marR="926465" indent="-635">
              <a:lnSpc>
                <a:spcPts val="2160"/>
              </a:lnSpc>
              <a:spcBef>
                <a:spcPts val="290"/>
              </a:spcBef>
            </a:pPr>
            <a:r>
              <a:rPr sz="2000" u="none" spc="55" dirty="0"/>
              <a:t>利用mBlock拼裝積木程式來控制mBot，mBlock相容於非常  </a:t>
            </a:r>
            <a:r>
              <a:rPr sz="2000" u="none" spc="-15" dirty="0"/>
              <a:t>普遍的SCRATCH，所以非常適合各個階層的使用者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020055" y="3657600"/>
            <a:ext cx="348615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781" y="354329"/>
            <a:ext cx="3823754" cy="291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781" y="3769617"/>
            <a:ext cx="3830040" cy="2831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6746" y="2037588"/>
            <a:ext cx="3588778" cy="410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7395" y="3132201"/>
            <a:ext cx="872490" cy="957580"/>
          </a:xfrm>
          <a:custGeom>
            <a:avLst/>
            <a:gdLst/>
            <a:ahLst/>
            <a:cxnLst/>
            <a:rect l="l" t="t" r="r" b="b"/>
            <a:pathLst>
              <a:path w="872489" h="957579">
                <a:moveTo>
                  <a:pt x="872490" y="520826"/>
                </a:moveTo>
                <a:lnTo>
                  <a:pt x="0" y="520826"/>
                </a:lnTo>
                <a:lnTo>
                  <a:pt x="436245" y="957071"/>
                </a:lnTo>
                <a:lnTo>
                  <a:pt x="872490" y="520826"/>
                </a:lnTo>
                <a:close/>
              </a:path>
              <a:path w="872489" h="957579">
                <a:moveTo>
                  <a:pt x="654367" y="0"/>
                </a:moveTo>
                <a:lnTo>
                  <a:pt x="218122" y="0"/>
                </a:lnTo>
                <a:lnTo>
                  <a:pt x="218122" y="520826"/>
                </a:lnTo>
                <a:lnTo>
                  <a:pt x="654367" y="520826"/>
                </a:lnTo>
                <a:lnTo>
                  <a:pt x="654367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7395" y="3132201"/>
            <a:ext cx="872490" cy="957580"/>
          </a:xfrm>
          <a:custGeom>
            <a:avLst/>
            <a:gdLst/>
            <a:ahLst/>
            <a:cxnLst/>
            <a:rect l="l" t="t" r="r" b="b"/>
            <a:pathLst>
              <a:path w="872489" h="957579">
                <a:moveTo>
                  <a:pt x="0" y="520826"/>
                </a:moveTo>
                <a:lnTo>
                  <a:pt x="218122" y="520826"/>
                </a:lnTo>
                <a:lnTo>
                  <a:pt x="218122" y="0"/>
                </a:lnTo>
                <a:lnTo>
                  <a:pt x="654367" y="0"/>
                </a:lnTo>
                <a:lnTo>
                  <a:pt x="654367" y="520826"/>
                </a:lnTo>
                <a:lnTo>
                  <a:pt x="872490" y="520826"/>
                </a:lnTo>
                <a:lnTo>
                  <a:pt x="436245" y="957071"/>
                </a:lnTo>
                <a:lnTo>
                  <a:pt x="0" y="520826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21758" y="458723"/>
            <a:ext cx="6009640" cy="1077595"/>
          </a:xfrm>
          <a:prstGeom prst="rect">
            <a:avLst/>
          </a:prstGeom>
          <a:ln w="76199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18542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範例十三:  讓角色向右向左各發出一次聲音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1898" y="218693"/>
            <a:ext cx="2467432" cy="6495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5484" y="218693"/>
            <a:ext cx="4391088" cy="492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350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5CB712"/>
                </a:solidFill>
                <a:latin typeface="Microsoft JhengHei"/>
                <a:cs typeface="Microsoft JhengHei"/>
              </a:rPr>
              <a:t>運算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3717" y="5412485"/>
            <a:ext cx="2689860" cy="954405"/>
          </a:xfrm>
          <a:custGeom>
            <a:avLst/>
            <a:gdLst/>
            <a:ahLst/>
            <a:cxnLst/>
            <a:rect l="l" t="t" r="r" b="b"/>
            <a:pathLst>
              <a:path w="2689859" h="954404">
                <a:moveTo>
                  <a:pt x="0" y="0"/>
                </a:moveTo>
                <a:lnTo>
                  <a:pt x="2689860" y="0"/>
                </a:lnTo>
                <a:lnTo>
                  <a:pt x="2689860" y="954024"/>
                </a:lnTo>
                <a:lnTo>
                  <a:pt x="0" y="95402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42623" y="5447775"/>
            <a:ext cx="251650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5CB712"/>
                </a:solidFill>
                <a:latin typeface="Microsoft JhengHei"/>
                <a:cs typeface="Microsoft JhengHei"/>
              </a:rPr>
              <a:t>運算:  進行運算式操作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8944" y="1549908"/>
            <a:ext cx="2473960" cy="5163820"/>
          </a:xfrm>
          <a:custGeom>
            <a:avLst/>
            <a:gdLst/>
            <a:ahLst/>
            <a:cxnLst/>
            <a:rect l="l" t="t" r="r" b="b"/>
            <a:pathLst>
              <a:path w="2473960" h="5163820">
                <a:moveTo>
                  <a:pt x="0" y="412318"/>
                </a:moveTo>
                <a:lnTo>
                  <a:pt x="2773" y="364234"/>
                </a:lnTo>
                <a:lnTo>
                  <a:pt x="10889" y="317779"/>
                </a:lnTo>
                <a:lnTo>
                  <a:pt x="24036" y="273262"/>
                </a:lnTo>
                <a:lnTo>
                  <a:pt x="41907" y="230993"/>
                </a:lnTo>
                <a:lnTo>
                  <a:pt x="64191" y="191281"/>
                </a:lnTo>
                <a:lnTo>
                  <a:pt x="90579" y="154436"/>
                </a:lnTo>
                <a:lnTo>
                  <a:pt x="120762" y="120767"/>
                </a:lnTo>
                <a:lnTo>
                  <a:pt x="154431" y="90583"/>
                </a:lnTo>
                <a:lnTo>
                  <a:pt x="191276" y="64194"/>
                </a:lnTo>
                <a:lnTo>
                  <a:pt x="230988" y="41909"/>
                </a:lnTo>
                <a:lnTo>
                  <a:pt x="273257" y="24038"/>
                </a:lnTo>
                <a:lnTo>
                  <a:pt x="317775" y="10889"/>
                </a:lnTo>
                <a:lnTo>
                  <a:pt x="364231" y="2774"/>
                </a:lnTo>
                <a:lnTo>
                  <a:pt x="412318" y="0"/>
                </a:lnTo>
                <a:lnTo>
                  <a:pt x="2061527" y="0"/>
                </a:lnTo>
                <a:lnTo>
                  <a:pt x="2109613" y="2774"/>
                </a:lnTo>
                <a:lnTo>
                  <a:pt x="2156070" y="10889"/>
                </a:lnTo>
                <a:lnTo>
                  <a:pt x="2200588" y="24038"/>
                </a:lnTo>
                <a:lnTo>
                  <a:pt x="2242857" y="41909"/>
                </a:lnTo>
                <a:lnTo>
                  <a:pt x="2282569" y="64194"/>
                </a:lnTo>
                <a:lnTo>
                  <a:pt x="2319414" y="90583"/>
                </a:lnTo>
                <a:lnTo>
                  <a:pt x="2353082" y="120767"/>
                </a:lnTo>
                <a:lnTo>
                  <a:pt x="2383266" y="154436"/>
                </a:lnTo>
                <a:lnTo>
                  <a:pt x="2409654" y="191281"/>
                </a:lnTo>
                <a:lnTo>
                  <a:pt x="2431938" y="230993"/>
                </a:lnTo>
                <a:lnTo>
                  <a:pt x="2449808" y="273262"/>
                </a:lnTo>
                <a:lnTo>
                  <a:pt x="2462956" y="317779"/>
                </a:lnTo>
                <a:lnTo>
                  <a:pt x="2471071" y="364234"/>
                </a:lnTo>
                <a:lnTo>
                  <a:pt x="2473845" y="412318"/>
                </a:lnTo>
                <a:lnTo>
                  <a:pt x="2473845" y="4751006"/>
                </a:lnTo>
                <a:lnTo>
                  <a:pt x="2471071" y="4799090"/>
                </a:lnTo>
                <a:lnTo>
                  <a:pt x="2462956" y="4845544"/>
                </a:lnTo>
                <a:lnTo>
                  <a:pt x="2449808" y="4890060"/>
                </a:lnTo>
                <a:lnTo>
                  <a:pt x="2431938" y="4932328"/>
                </a:lnTo>
                <a:lnTo>
                  <a:pt x="2409654" y="4972039"/>
                </a:lnTo>
                <a:lnTo>
                  <a:pt x="2383266" y="5008882"/>
                </a:lnTo>
                <a:lnTo>
                  <a:pt x="2353082" y="5042550"/>
                </a:lnTo>
                <a:lnTo>
                  <a:pt x="2319414" y="5072733"/>
                </a:lnTo>
                <a:lnTo>
                  <a:pt x="2282569" y="5099121"/>
                </a:lnTo>
                <a:lnTo>
                  <a:pt x="2242857" y="5121404"/>
                </a:lnTo>
                <a:lnTo>
                  <a:pt x="2200588" y="5139275"/>
                </a:lnTo>
                <a:lnTo>
                  <a:pt x="2156070" y="5152422"/>
                </a:lnTo>
                <a:lnTo>
                  <a:pt x="2109613" y="5160538"/>
                </a:lnTo>
                <a:lnTo>
                  <a:pt x="2061527" y="5163312"/>
                </a:lnTo>
                <a:lnTo>
                  <a:pt x="412318" y="5163312"/>
                </a:lnTo>
                <a:lnTo>
                  <a:pt x="364231" y="5160538"/>
                </a:lnTo>
                <a:lnTo>
                  <a:pt x="317775" y="5152422"/>
                </a:lnTo>
                <a:lnTo>
                  <a:pt x="273257" y="5139275"/>
                </a:lnTo>
                <a:lnTo>
                  <a:pt x="230988" y="5121404"/>
                </a:lnTo>
                <a:lnTo>
                  <a:pt x="191276" y="5099121"/>
                </a:lnTo>
                <a:lnTo>
                  <a:pt x="154431" y="5072733"/>
                </a:lnTo>
                <a:lnTo>
                  <a:pt x="120762" y="5042550"/>
                </a:lnTo>
                <a:lnTo>
                  <a:pt x="90579" y="5008882"/>
                </a:lnTo>
                <a:lnTo>
                  <a:pt x="64191" y="4972039"/>
                </a:lnTo>
                <a:lnTo>
                  <a:pt x="41907" y="4932328"/>
                </a:lnTo>
                <a:lnTo>
                  <a:pt x="24036" y="4890060"/>
                </a:lnTo>
                <a:lnTo>
                  <a:pt x="10889" y="4845544"/>
                </a:lnTo>
                <a:lnTo>
                  <a:pt x="2773" y="4799090"/>
                </a:lnTo>
                <a:lnTo>
                  <a:pt x="0" y="4751006"/>
                </a:lnTo>
                <a:lnTo>
                  <a:pt x="0" y="41231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7892" y="3002660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268986" y="0"/>
                </a:moveTo>
                <a:lnTo>
                  <a:pt x="268986" y="144589"/>
                </a:lnTo>
                <a:lnTo>
                  <a:pt x="0" y="144589"/>
                </a:lnTo>
                <a:lnTo>
                  <a:pt x="0" y="433768"/>
                </a:lnTo>
                <a:lnTo>
                  <a:pt x="268986" y="433768"/>
                </a:lnTo>
                <a:lnTo>
                  <a:pt x="268986" y="578357"/>
                </a:lnTo>
                <a:lnTo>
                  <a:pt x="537972" y="289178"/>
                </a:lnTo>
                <a:lnTo>
                  <a:pt x="268986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7892" y="3002660"/>
            <a:ext cx="538480" cy="578485"/>
          </a:xfrm>
          <a:custGeom>
            <a:avLst/>
            <a:gdLst/>
            <a:ahLst/>
            <a:cxnLst/>
            <a:rect l="l" t="t" r="r" b="b"/>
            <a:pathLst>
              <a:path w="538479" h="578485">
                <a:moveTo>
                  <a:pt x="0" y="144589"/>
                </a:moveTo>
                <a:lnTo>
                  <a:pt x="268986" y="144589"/>
                </a:lnTo>
                <a:lnTo>
                  <a:pt x="268986" y="0"/>
                </a:lnTo>
                <a:lnTo>
                  <a:pt x="537972" y="289178"/>
                </a:lnTo>
                <a:lnTo>
                  <a:pt x="268986" y="578357"/>
                </a:lnTo>
                <a:lnTo>
                  <a:pt x="268986" y="433768"/>
                </a:lnTo>
                <a:lnTo>
                  <a:pt x="0" y="433768"/>
                </a:lnTo>
                <a:lnTo>
                  <a:pt x="0" y="144589"/>
                </a:lnTo>
                <a:close/>
              </a:path>
            </a:pathLst>
          </a:custGeom>
          <a:ln w="16002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" y="0"/>
            <a:ext cx="4241825" cy="315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3300221"/>
            <a:ext cx="4244098" cy="324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1976" y="2952369"/>
            <a:ext cx="723900" cy="695960"/>
          </a:xfrm>
          <a:custGeom>
            <a:avLst/>
            <a:gdLst/>
            <a:ahLst/>
            <a:cxnLst/>
            <a:rect l="l" t="t" r="r" b="b"/>
            <a:pathLst>
              <a:path w="723900" h="695960">
                <a:moveTo>
                  <a:pt x="723900" y="347852"/>
                </a:moveTo>
                <a:lnTo>
                  <a:pt x="0" y="347852"/>
                </a:lnTo>
                <a:lnTo>
                  <a:pt x="361950" y="695705"/>
                </a:lnTo>
                <a:lnTo>
                  <a:pt x="723900" y="347852"/>
                </a:lnTo>
                <a:close/>
              </a:path>
              <a:path w="723900" h="695960">
                <a:moveTo>
                  <a:pt x="542925" y="0"/>
                </a:moveTo>
                <a:lnTo>
                  <a:pt x="180975" y="0"/>
                </a:lnTo>
                <a:lnTo>
                  <a:pt x="180975" y="347852"/>
                </a:lnTo>
                <a:lnTo>
                  <a:pt x="542925" y="347852"/>
                </a:lnTo>
                <a:lnTo>
                  <a:pt x="542925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1976" y="2952369"/>
            <a:ext cx="723900" cy="695960"/>
          </a:xfrm>
          <a:custGeom>
            <a:avLst/>
            <a:gdLst/>
            <a:ahLst/>
            <a:cxnLst/>
            <a:rect l="l" t="t" r="r" b="b"/>
            <a:pathLst>
              <a:path w="723900" h="695960">
                <a:moveTo>
                  <a:pt x="0" y="347852"/>
                </a:moveTo>
                <a:lnTo>
                  <a:pt x="180975" y="347852"/>
                </a:lnTo>
                <a:lnTo>
                  <a:pt x="180975" y="0"/>
                </a:lnTo>
                <a:lnTo>
                  <a:pt x="542925" y="0"/>
                </a:lnTo>
                <a:lnTo>
                  <a:pt x="542925" y="347852"/>
                </a:lnTo>
                <a:lnTo>
                  <a:pt x="723900" y="347852"/>
                </a:lnTo>
                <a:lnTo>
                  <a:pt x="361950" y="695705"/>
                </a:lnTo>
                <a:lnTo>
                  <a:pt x="0" y="347852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8155" y="1587246"/>
            <a:ext cx="4573219" cy="496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07508" y="316229"/>
            <a:ext cx="394652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15303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範例十四:  讓角色向右向左移動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3450" y="3643121"/>
            <a:ext cx="4286250" cy="3214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3656" y="1409700"/>
            <a:ext cx="4895888" cy="544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3450" y="0"/>
            <a:ext cx="4286326" cy="3272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9197" y="2998851"/>
            <a:ext cx="715645" cy="548640"/>
          </a:xfrm>
          <a:custGeom>
            <a:avLst/>
            <a:gdLst/>
            <a:ahLst/>
            <a:cxnLst/>
            <a:rect l="l" t="t" r="r" b="b"/>
            <a:pathLst>
              <a:path w="715645" h="548639">
                <a:moveTo>
                  <a:pt x="715518" y="274320"/>
                </a:moveTo>
                <a:lnTo>
                  <a:pt x="0" y="274320"/>
                </a:lnTo>
                <a:lnTo>
                  <a:pt x="357759" y="548640"/>
                </a:lnTo>
                <a:lnTo>
                  <a:pt x="715518" y="274320"/>
                </a:lnTo>
                <a:close/>
              </a:path>
              <a:path w="715645" h="548639">
                <a:moveTo>
                  <a:pt x="536638" y="0"/>
                </a:moveTo>
                <a:lnTo>
                  <a:pt x="178879" y="0"/>
                </a:lnTo>
                <a:lnTo>
                  <a:pt x="178879" y="274320"/>
                </a:lnTo>
                <a:lnTo>
                  <a:pt x="536638" y="274320"/>
                </a:lnTo>
                <a:lnTo>
                  <a:pt x="536638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9197" y="2998851"/>
            <a:ext cx="715645" cy="548640"/>
          </a:xfrm>
          <a:custGeom>
            <a:avLst/>
            <a:gdLst/>
            <a:ahLst/>
            <a:cxnLst/>
            <a:rect l="l" t="t" r="r" b="b"/>
            <a:pathLst>
              <a:path w="715645" h="548639">
                <a:moveTo>
                  <a:pt x="0" y="274320"/>
                </a:moveTo>
                <a:lnTo>
                  <a:pt x="178879" y="274320"/>
                </a:lnTo>
                <a:lnTo>
                  <a:pt x="178879" y="0"/>
                </a:lnTo>
                <a:lnTo>
                  <a:pt x="536638" y="0"/>
                </a:lnTo>
                <a:lnTo>
                  <a:pt x="536638" y="274320"/>
                </a:lnTo>
                <a:lnTo>
                  <a:pt x="715518" y="274320"/>
                </a:lnTo>
                <a:lnTo>
                  <a:pt x="357759" y="548640"/>
                </a:lnTo>
                <a:lnTo>
                  <a:pt x="0" y="274320"/>
                </a:lnTo>
                <a:close/>
              </a:path>
            </a:pathLst>
          </a:custGeom>
          <a:ln w="16002">
            <a:solidFill>
              <a:srgbClr val="8A3E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05905" y="133350"/>
            <a:ext cx="3869690" cy="1077595"/>
          </a:xfrm>
          <a:prstGeom prst="rect">
            <a:avLst/>
          </a:prstGeom>
          <a:ln w="76199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2705" marR="7683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範例十五:  到達額定值角色改變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4757" y="4567809"/>
            <a:ext cx="1859280" cy="92329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61594" marR="55880" algn="just">
              <a:lnSpc>
                <a:spcPct val="100000"/>
              </a:lnSpc>
              <a:spcBef>
                <a:spcPts val="75"/>
              </a:spcBef>
            </a:pPr>
            <a:r>
              <a:rPr sz="1800" b="1" spc="170" dirty="0">
                <a:latin typeface="Microsoft JhengHei"/>
                <a:cs typeface="Microsoft JhengHei"/>
              </a:rPr>
              <a:t>下圖為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spc="-5" dirty="0">
                <a:latin typeface="Microsoft JhengHei"/>
                <a:cs typeface="Microsoft JhengHei"/>
              </a:rPr>
              <a:t>GIF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檔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，  </a:t>
            </a:r>
            <a:r>
              <a:rPr sz="1800" b="1" spc="80" dirty="0">
                <a:latin typeface="Microsoft JhengHei"/>
                <a:cs typeface="Microsoft JhengHei"/>
              </a:rPr>
              <a:t>請使用【投影片  </a:t>
            </a:r>
            <a:r>
              <a:rPr sz="1800" b="1" dirty="0">
                <a:latin typeface="Microsoft JhengHei"/>
                <a:cs typeface="Microsoft JhengHei"/>
              </a:rPr>
              <a:t>放映】模式觀看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7700" y="2577847"/>
            <a:ext cx="3105416" cy="344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2023110"/>
            <a:ext cx="5400294" cy="4050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713" y="172973"/>
            <a:ext cx="526732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255904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範例十六:  設定固定值使達成鐘擺效果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9251" y="5055489"/>
            <a:ext cx="1859280" cy="92329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62230" marR="55880" algn="just">
              <a:lnSpc>
                <a:spcPct val="100000"/>
              </a:lnSpc>
              <a:spcBef>
                <a:spcPts val="75"/>
              </a:spcBef>
            </a:pPr>
            <a:r>
              <a:rPr sz="1800" b="1" spc="170" dirty="0">
                <a:latin typeface="Microsoft JhengHei"/>
                <a:cs typeface="Microsoft JhengHei"/>
              </a:rPr>
              <a:t>此圖為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spc="-5" dirty="0">
                <a:latin typeface="Microsoft JhengHei"/>
                <a:cs typeface="Microsoft JhengHei"/>
              </a:rPr>
              <a:t>GIF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檔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，  </a:t>
            </a:r>
            <a:r>
              <a:rPr sz="1800" b="1" spc="80" dirty="0">
                <a:latin typeface="Microsoft JhengHei"/>
                <a:cs typeface="Microsoft JhengHei"/>
              </a:rPr>
              <a:t>請使用【投影片  </a:t>
            </a:r>
            <a:r>
              <a:rPr sz="1800" b="1" dirty="0">
                <a:latin typeface="Microsoft JhengHei"/>
                <a:cs typeface="Microsoft JhengHei"/>
              </a:rPr>
              <a:t>放映】模式觀看</a:t>
            </a:r>
            <a:endParaRPr sz="1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0835" y="2517648"/>
            <a:ext cx="5411787" cy="3994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940" y="669416"/>
            <a:ext cx="4258945" cy="1077595"/>
          </a:xfrm>
          <a:custGeom>
            <a:avLst/>
            <a:gdLst/>
            <a:ahLst/>
            <a:cxnLst/>
            <a:rect l="l" t="t" r="r" b="b"/>
            <a:pathLst>
              <a:path w="4258945" h="1077595">
                <a:moveTo>
                  <a:pt x="0" y="0"/>
                </a:moveTo>
                <a:lnTo>
                  <a:pt x="4258818" y="0"/>
                </a:lnTo>
                <a:lnTo>
                  <a:pt x="4258818" y="1077467"/>
                </a:lnTo>
                <a:lnTo>
                  <a:pt x="0" y="107746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703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78503" y="703288"/>
            <a:ext cx="40868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試題七:  試用亂數做乒乓球程式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4604" y="2648711"/>
            <a:ext cx="3962946" cy="348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1719" y="410337"/>
            <a:ext cx="8502650" cy="107759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2230" marR="371475">
              <a:lnSpc>
                <a:spcPct val="100000"/>
              </a:lnSpc>
              <a:spcBef>
                <a:spcPts val="40"/>
              </a:spcBef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試題八:  試用運算式做一時鐘(如下圖)數據提供於右方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6757" y="2106167"/>
            <a:ext cx="2902585" cy="368935"/>
          </a:xfrm>
          <a:prstGeom prst="rect">
            <a:avLst/>
          </a:prstGeom>
          <a:ln w="28956">
            <a:solidFill>
              <a:srgbClr val="7030A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35"/>
              </a:spcBef>
            </a:pPr>
            <a:r>
              <a:rPr sz="1800" b="1" spc="-5" dirty="0">
                <a:latin typeface="PMingLiU"/>
                <a:cs typeface="PMingLiU"/>
              </a:rPr>
              <a:t>秒 </a:t>
            </a:r>
            <a:r>
              <a:rPr sz="1800" spc="-5" dirty="0">
                <a:latin typeface="Calibri"/>
                <a:cs typeface="Calibri"/>
              </a:rPr>
              <a:t>=</a:t>
            </a:r>
            <a:r>
              <a:rPr sz="1800" spc="-5" dirty="0">
                <a:latin typeface="PMingLiU"/>
                <a:cs typeface="PMingLiU"/>
              </a:rPr>
              <a:t>每秒移動 </a:t>
            </a:r>
            <a:r>
              <a:rPr sz="1800" dirty="0">
                <a:latin typeface="Calibri"/>
                <a:cs typeface="Calibri"/>
              </a:rPr>
              <a:t>360/60 =</a:t>
            </a:r>
            <a:r>
              <a:rPr sz="1800" spc="-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dirty="0">
                <a:latin typeface="PMingLiU"/>
                <a:cs typeface="PMingLiU"/>
              </a:rPr>
              <a:t>度</a:t>
            </a:r>
            <a:endParaRPr sz="180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6757" y="2635757"/>
            <a:ext cx="3237230" cy="175450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PMingLiU"/>
                <a:cs typeface="PMingLiU"/>
              </a:rPr>
              <a:t>分 </a:t>
            </a:r>
            <a:r>
              <a:rPr sz="1800" spc="-5" dirty="0">
                <a:latin typeface="Calibri"/>
                <a:cs typeface="Calibri"/>
              </a:rPr>
              <a:t>=</a:t>
            </a:r>
            <a:r>
              <a:rPr sz="1800" spc="-5" dirty="0">
                <a:latin typeface="PMingLiU"/>
                <a:cs typeface="PMingLiU"/>
              </a:rPr>
              <a:t>每分鐘移動 </a:t>
            </a:r>
            <a:r>
              <a:rPr sz="1800" dirty="0">
                <a:latin typeface="Calibri"/>
                <a:cs typeface="Calibri"/>
              </a:rPr>
              <a:t>360/60 =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dirty="0">
                <a:latin typeface="PMingLiU"/>
                <a:cs typeface="PMingLiU"/>
              </a:rPr>
              <a:t>度</a:t>
            </a:r>
            <a:endParaRPr sz="1800">
              <a:latin typeface="PMingLiU"/>
              <a:cs typeface="PMingLiU"/>
            </a:endParaRPr>
          </a:p>
          <a:p>
            <a:pPr marL="71755" marR="977900">
              <a:lnSpc>
                <a:spcPct val="200000"/>
              </a:lnSpc>
            </a:pPr>
            <a:r>
              <a:rPr sz="1800" dirty="0">
                <a:latin typeface="PMingLiU"/>
                <a:cs typeface="PMingLiU"/>
              </a:rPr>
              <a:t>每秒移動 </a:t>
            </a:r>
            <a:r>
              <a:rPr sz="1800" dirty="0">
                <a:latin typeface="Calibri"/>
                <a:cs typeface="Calibri"/>
              </a:rPr>
              <a:t>6/60 = 0.1</a:t>
            </a:r>
            <a:r>
              <a:rPr sz="1800" dirty="0">
                <a:latin typeface="PMingLiU"/>
                <a:cs typeface="PMingLiU"/>
              </a:rPr>
              <a:t>度  公式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</a:pPr>
            <a:r>
              <a:rPr sz="1800" spc="-5" dirty="0">
                <a:latin typeface="PMingLiU"/>
                <a:cs typeface="PMingLiU"/>
              </a:rPr>
              <a:t>分針角度</a:t>
            </a:r>
            <a:r>
              <a:rPr sz="1800" spc="-5" dirty="0">
                <a:latin typeface="Calibri"/>
                <a:cs typeface="Calibri"/>
              </a:rPr>
              <a:t>=</a:t>
            </a:r>
            <a:r>
              <a:rPr sz="1800" spc="-5" dirty="0">
                <a:latin typeface="PMingLiU"/>
                <a:cs typeface="PMingLiU"/>
              </a:rPr>
              <a:t>分鐘</a:t>
            </a:r>
            <a:r>
              <a:rPr sz="1800" spc="-5" dirty="0">
                <a:latin typeface="Calibri"/>
                <a:cs typeface="Calibri"/>
              </a:rPr>
              <a:t>*6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PMingLiU"/>
                <a:cs typeface="PMingLiU"/>
              </a:rPr>
              <a:t>秒</a:t>
            </a:r>
            <a:r>
              <a:rPr sz="1800" spc="-5" dirty="0">
                <a:latin typeface="Calibri"/>
                <a:cs typeface="Calibri"/>
              </a:rPr>
              <a:t>*0.1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6757" y="4550664"/>
            <a:ext cx="3237230" cy="1754505"/>
          </a:xfrm>
          <a:custGeom>
            <a:avLst/>
            <a:gdLst/>
            <a:ahLst/>
            <a:cxnLst/>
            <a:rect l="l" t="t" r="r" b="b"/>
            <a:pathLst>
              <a:path w="3237229" h="1754504">
                <a:moveTo>
                  <a:pt x="0" y="0"/>
                </a:moveTo>
                <a:lnTo>
                  <a:pt x="3236976" y="0"/>
                </a:lnTo>
                <a:lnTo>
                  <a:pt x="3236976" y="1754124"/>
                </a:lnTo>
                <a:lnTo>
                  <a:pt x="0" y="175412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05472" y="4582553"/>
            <a:ext cx="3041650" cy="167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PMingLiU"/>
                <a:cs typeface="PMingLiU"/>
              </a:rPr>
              <a:t>時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dirty="0">
                <a:latin typeface="PMingLiU"/>
                <a:cs typeface="PMingLiU"/>
              </a:rPr>
              <a:t>每小時移動 </a:t>
            </a:r>
            <a:r>
              <a:rPr sz="1800" dirty="0">
                <a:latin typeface="Calibri"/>
                <a:cs typeface="Calibri"/>
              </a:rPr>
              <a:t>360/12 =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</a:t>
            </a:r>
            <a:r>
              <a:rPr sz="1800" dirty="0">
                <a:latin typeface="PMingLiU"/>
                <a:cs typeface="PMingLiU"/>
              </a:rPr>
              <a:t>度</a:t>
            </a:r>
            <a:endParaRPr sz="1800">
              <a:latin typeface="PMingLiU"/>
              <a:cs typeface="PMingLiU"/>
            </a:endParaRPr>
          </a:p>
          <a:p>
            <a:pPr marL="12700" marR="535305">
              <a:lnSpc>
                <a:spcPct val="200000"/>
              </a:lnSpc>
            </a:pPr>
            <a:r>
              <a:rPr sz="1800" dirty="0">
                <a:latin typeface="PMingLiU"/>
                <a:cs typeface="PMingLiU"/>
              </a:rPr>
              <a:t>每分鐘移動 </a:t>
            </a:r>
            <a:r>
              <a:rPr sz="1800" dirty="0">
                <a:latin typeface="Calibri"/>
                <a:cs typeface="Calibri"/>
              </a:rPr>
              <a:t>30/60 =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0.5</a:t>
            </a:r>
            <a:r>
              <a:rPr sz="1800" dirty="0">
                <a:latin typeface="PMingLiU"/>
                <a:cs typeface="PMingLiU"/>
              </a:rPr>
              <a:t>度  公式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PMingLiU"/>
                <a:cs typeface="PMingLiU"/>
              </a:rPr>
              <a:t>時針角度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PMingLiU"/>
                <a:cs typeface="PMingLiU"/>
              </a:rPr>
              <a:t>小時</a:t>
            </a:r>
            <a:r>
              <a:rPr sz="1800" spc="-5" dirty="0">
                <a:latin typeface="Calibri"/>
                <a:cs typeface="Calibri"/>
              </a:rPr>
              <a:t>*30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PMingLiU"/>
                <a:cs typeface="PMingLiU"/>
              </a:rPr>
              <a:t>分鐘</a:t>
            </a:r>
            <a:r>
              <a:rPr sz="1800" spc="-5" dirty="0">
                <a:latin typeface="Calibri"/>
                <a:cs typeface="Calibri"/>
              </a:rPr>
              <a:t>*0.5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4894" y="511301"/>
            <a:ext cx="7949666" cy="4858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088" y="2140457"/>
            <a:ext cx="3522345" cy="138557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25"/>
              </a:spcBef>
            </a:pPr>
            <a:r>
              <a:rPr sz="2800" b="1" dirty="0">
                <a:solidFill>
                  <a:srgbClr val="BD582C"/>
                </a:solidFill>
                <a:latin typeface="Microsoft JhengHei"/>
                <a:cs typeface="Microsoft JhengHei"/>
              </a:rPr>
              <a:t>變數:</a:t>
            </a:r>
            <a:endParaRPr sz="2800">
              <a:latin typeface="Microsoft JhengHei"/>
              <a:cs typeface="Microsoft JhengHei"/>
            </a:endParaRPr>
          </a:p>
          <a:p>
            <a:pPr marL="72390" marR="47625">
              <a:lnSpc>
                <a:spcPct val="100000"/>
              </a:lnSpc>
            </a:pPr>
            <a:r>
              <a:rPr sz="2800" b="1" spc="130" dirty="0">
                <a:solidFill>
                  <a:srgbClr val="BD582C"/>
                </a:solidFill>
                <a:latin typeface="Microsoft JhengHei"/>
                <a:cs typeface="Microsoft JhengHei"/>
              </a:rPr>
              <a:t>程式執行中數值會隨  </a:t>
            </a:r>
            <a:r>
              <a:rPr sz="2800" b="1" dirty="0">
                <a:solidFill>
                  <a:srgbClr val="BD582C"/>
                </a:solidFill>
                <a:latin typeface="Microsoft JhengHei"/>
                <a:cs typeface="Microsoft JhengHei"/>
              </a:rPr>
              <a:t>著程式的執行而改變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350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變數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7470" y="1715261"/>
            <a:ext cx="6297040" cy="1828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3276" y="2920403"/>
            <a:ext cx="2063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3183" y="2920403"/>
            <a:ext cx="2063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5359" y="2920403"/>
            <a:ext cx="2063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84499" y="3888663"/>
          <a:ext cx="6195695" cy="1692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081"/>
                <a:gridCol w="3088081"/>
              </a:tblGrid>
              <a:tr h="457200">
                <a:tc>
                  <a:txBody>
                    <a:bodyPr/>
                    <a:lstStyle/>
                    <a:p>
                      <a:pPr marL="1449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1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正常尺寸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610882">
                <a:tc>
                  <a:txBody>
                    <a:bodyPr/>
                    <a:lstStyle/>
                    <a:p>
                      <a:pPr marL="1449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2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大尺寸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  <a:tr h="610882">
                <a:tc>
                  <a:txBody>
                    <a:bodyPr/>
                    <a:lstStyle/>
                    <a:p>
                      <a:pPr marL="14497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500" b="1" i="1" dirty="0">
                          <a:latin typeface="Cambria"/>
                          <a:cs typeface="Cambria"/>
                        </a:rPr>
                        <a:t>3</a:t>
                      </a:r>
                      <a:endParaRPr sz="25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b="1" dirty="0">
                          <a:latin typeface="Microsoft JhengHei"/>
                          <a:cs typeface="Microsoft JhengHei"/>
                        </a:rPr>
                        <a:t>滑桿模式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4D9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9150" y="2005583"/>
            <a:ext cx="4683417" cy="4417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8755" y="2636520"/>
            <a:ext cx="4453077" cy="3488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9150" y="140970"/>
            <a:ext cx="5229860" cy="159766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3340" marR="114935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範例十七:  設定年、時、分、秒 之變數  根據目前的時間做偵測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91" y="1109471"/>
            <a:ext cx="10122535" cy="124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5"/>
              </a:lnSpc>
              <a:tabLst>
                <a:tab pos="3039745" algn="l"/>
                <a:tab pos="997902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45" dirty="0"/>
              <a:t>學以致用-實現夢想	</a:t>
            </a:r>
          </a:p>
          <a:p>
            <a:pPr marL="1668780" marR="5080" indent="-635">
              <a:lnSpc>
                <a:spcPts val="2140"/>
              </a:lnSpc>
            </a:pPr>
            <a:r>
              <a:rPr sz="2000" u="none" spc="5" dirty="0"/>
              <a:t>學習了mBot、mBlock的原理、邏輯概念之後，就是各位一展長才，透過擴  </a:t>
            </a:r>
            <a:r>
              <a:rPr sz="2000" u="none" spc="-5" dirty="0"/>
              <a:t>充機構組來達到目標</a:t>
            </a:r>
            <a:r>
              <a:rPr sz="2000" u="none" spc="-5" dirty="0">
                <a:latin typeface="PMingLiU"/>
                <a:cs typeface="PMingLiU"/>
              </a:rPr>
              <a:t>、</a:t>
            </a:r>
            <a:r>
              <a:rPr sz="2000" u="none" spc="-5" dirty="0"/>
              <a:t>完成夢想的時候了</a:t>
            </a:r>
            <a:endParaRPr sz="200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48600" y="3575303"/>
            <a:ext cx="2686050" cy="137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7297" y="3711702"/>
            <a:ext cx="2060981" cy="139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7297" y="5375150"/>
            <a:ext cx="2057501" cy="1434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8600" y="5391150"/>
            <a:ext cx="2687447" cy="1442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8052" y="3747908"/>
            <a:ext cx="1946976" cy="2585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8052" y="3747908"/>
            <a:ext cx="1947545" cy="2586355"/>
          </a:xfrm>
          <a:custGeom>
            <a:avLst/>
            <a:gdLst/>
            <a:ahLst/>
            <a:cxnLst/>
            <a:rect l="l" t="t" r="r" b="b"/>
            <a:pathLst>
              <a:path w="1947545" h="2586354">
                <a:moveTo>
                  <a:pt x="176982" y="851129"/>
                </a:moveTo>
                <a:lnTo>
                  <a:pt x="174285" y="791294"/>
                </a:lnTo>
                <a:lnTo>
                  <a:pt x="175139" y="732471"/>
                </a:lnTo>
                <a:lnTo>
                  <a:pt x="179386" y="675038"/>
                </a:lnTo>
                <a:lnTo>
                  <a:pt x="186868" y="619373"/>
                </a:lnTo>
                <a:lnTo>
                  <a:pt x="197424" y="565855"/>
                </a:lnTo>
                <a:lnTo>
                  <a:pt x="210898" y="514860"/>
                </a:lnTo>
                <a:lnTo>
                  <a:pt x="227129" y="466768"/>
                </a:lnTo>
                <a:lnTo>
                  <a:pt x="245960" y="421954"/>
                </a:lnTo>
                <a:lnTo>
                  <a:pt x="267231" y="380798"/>
                </a:lnTo>
                <a:lnTo>
                  <a:pt x="290784" y="343677"/>
                </a:lnTo>
                <a:lnTo>
                  <a:pt x="316460" y="310970"/>
                </a:lnTo>
                <a:lnTo>
                  <a:pt x="344100" y="283053"/>
                </a:lnTo>
                <a:lnTo>
                  <a:pt x="404638" y="243103"/>
                </a:lnTo>
                <a:lnTo>
                  <a:pt x="487815" y="227078"/>
                </a:lnTo>
                <a:lnTo>
                  <a:pt x="537805" y="237484"/>
                </a:lnTo>
                <a:lnTo>
                  <a:pt x="586162" y="262673"/>
                </a:lnTo>
                <a:lnTo>
                  <a:pt x="631858" y="302273"/>
                </a:lnTo>
                <a:lnTo>
                  <a:pt x="650798" y="247711"/>
                </a:lnTo>
                <a:lnTo>
                  <a:pt x="673358" y="199950"/>
                </a:lnTo>
                <a:lnTo>
                  <a:pt x="699036" y="159269"/>
                </a:lnTo>
                <a:lnTo>
                  <a:pt x="727332" y="125947"/>
                </a:lnTo>
                <a:lnTo>
                  <a:pt x="757742" y="100263"/>
                </a:lnTo>
                <a:lnTo>
                  <a:pt x="822896" y="72922"/>
                </a:lnTo>
                <a:lnTo>
                  <a:pt x="856636" y="71822"/>
                </a:lnTo>
                <a:lnTo>
                  <a:pt x="890482" y="79474"/>
                </a:lnTo>
                <a:lnTo>
                  <a:pt x="956483" y="122149"/>
                </a:lnTo>
                <a:lnTo>
                  <a:pt x="985860" y="155571"/>
                </a:lnTo>
                <a:lnTo>
                  <a:pt x="1012274" y="196317"/>
                </a:lnTo>
                <a:lnTo>
                  <a:pt x="1030872" y="141628"/>
                </a:lnTo>
                <a:lnTo>
                  <a:pt x="1053877" y="95126"/>
                </a:lnTo>
                <a:lnTo>
                  <a:pt x="1080545" y="57261"/>
                </a:lnTo>
                <a:lnTo>
                  <a:pt x="1110131" y="28485"/>
                </a:lnTo>
                <a:lnTo>
                  <a:pt x="1175084" y="0"/>
                </a:lnTo>
                <a:lnTo>
                  <a:pt x="1208962" y="1192"/>
                </a:lnTo>
                <a:lnTo>
                  <a:pt x="1275799" y="36703"/>
                </a:lnTo>
                <a:lnTo>
                  <a:pt x="1313323" y="80922"/>
                </a:lnTo>
                <a:lnTo>
                  <a:pt x="1344341" y="139370"/>
                </a:lnTo>
                <a:lnTo>
                  <a:pt x="1369456" y="93860"/>
                </a:lnTo>
                <a:lnTo>
                  <a:pt x="1397529" y="57191"/>
                </a:lnTo>
                <a:lnTo>
                  <a:pt x="1427926" y="29458"/>
                </a:lnTo>
                <a:lnTo>
                  <a:pt x="1493155" y="1178"/>
                </a:lnTo>
                <a:lnTo>
                  <a:pt x="1526718" y="820"/>
                </a:lnTo>
                <a:lnTo>
                  <a:pt x="1560068" y="9776"/>
                </a:lnTo>
                <a:lnTo>
                  <a:pt x="1623590" y="56008"/>
                </a:lnTo>
                <a:lnTo>
                  <a:pt x="1652494" y="93472"/>
                </a:lnTo>
                <a:lnTo>
                  <a:pt x="1674170" y="131613"/>
                </a:lnTo>
                <a:lnTo>
                  <a:pt x="1692604" y="174475"/>
                </a:lnTo>
                <a:lnTo>
                  <a:pt x="1707580" y="221386"/>
                </a:lnTo>
                <a:lnTo>
                  <a:pt x="1718882" y="271673"/>
                </a:lnTo>
                <a:lnTo>
                  <a:pt x="1726294" y="324663"/>
                </a:lnTo>
                <a:lnTo>
                  <a:pt x="1757149" y="344022"/>
                </a:lnTo>
                <a:lnTo>
                  <a:pt x="1785617" y="370082"/>
                </a:lnTo>
                <a:lnTo>
                  <a:pt x="1811498" y="402207"/>
                </a:lnTo>
                <a:lnTo>
                  <a:pt x="1834591" y="439761"/>
                </a:lnTo>
                <a:lnTo>
                  <a:pt x="1854694" y="482105"/>
                </a:lnTo>
                <a:lnTo>
                  <a:pt x="1871607" y="528603"/>
                </a:lnTo>
                <a:lnTo>
                  <a:pt x="1885129" y="578619"/>
                </a:lnTo>
                <a:lnTo>
                  <a:pt x="1895060" y="631515"/>
                </a:lnTo>
                <a:lnTo>
                  <a:pt x="1901198" y="686655"/>
                </a:lnTo>
                <a:lnTo>
                  <a:pt x="1903342" y="743402"/>
                </a:lnTo>
                <a:lnTo>
                  <a:pt x="1901293" y="801118"/>
                </a:lnTo>
                <a:lnTo>
                  <a:pt x="1894848" y="859168"/>
                </a:lnTo>
                <a:lnTo>
                  <a:pt x="1887022" y="902336"/>
                </a:lnTo>
                <a:lnTo>
                  <a:pt x="1883862" y="916369"/>
                </a:lnTo>
                <a:lnTo>
                  <a:pt x="1900645" y="960065"/>
                </a:lnTo>
                <a:lnTo>
                  <a:pt x="1914799" y="1005613"/>
                </a:lnTo>
                <a:lnTo>
                  <a:pt x="1926349" y="1052686"/>
                </a:lnTo>
                <a:lnTo>
                  <a:pt x="1935319" y="1100961"/>
                </a:lnTo>
                <a:lnTo>
                  <a:pt x="1941730" y="1150114"/>
                </a:lnTo>
                <a:lnTo>
                  <a:pt x="1945608" y="1199820"/>
                </a:lnTo>
                <a:lnTo>
                  <a:pt x="1946976" y="1249755"/>
                </a:lnTo>
                <a:lnTo>
                  <a:pt x="1945857" y="1299595"/>
                </a:lnTo>
                <a:lnTo>
                  <a:pt x="1942274" y="1349014"/>
                </a:lnTo>
                <a:lnTo>
                  <a:pt x="1936251" y="1397689"/>
                </a:lnTo>
                <a:lnTo>
                  <a:pt x="1927813" y="1445296"/>
                </a:lnTo>
                <a:lnTo>
                  <a:pt x="1916981" y="1491510"/>
                </a:lnTo>
                <a:lnTo>
                  <a:pt x="1903780" y="1536006"/>
                </a:lnTo>
                <a:lnTo>
                  <a:pt x="1888233" y="1578461"/>
                </a:lnTo>
                <a:lnTo>
                  <a:pt x="1870364" y="1618550"/>
                </a:lnTo>
                <a:lnTo>
                  <a:pt x="1850197" y="1655949"/>
                </a:lnTo>
                <a:lnTo>
                  <a:pt x="1827754" y="1690332"/>
                </a:lnTo>
                <a:lnTo>
                  <a:pt x="1795231" y="1729812"/>
                </a:lnTo>
                <a:lnTo>
                  <a:pt x="1760328" y="1761308"/>
                </a:lnTo>
                <a:lnTo>
                  <a:pt x="1723489" y="1784482"/>
                </a:lnTo>
                <a:lnTo>
                  <a:pt x="1685158" y="1798994"/>
                </a:lnTo>
                <a:lnTo>
                  <a:pt x="1682867" y="1858041"/>
                </a:lnTo>
                <a:lnTo>
                  <a:pt x="1676691" y="1914842"/>
                </a:lnTo>
                <a:lnTo>
                  <a:pt x="1666875" y="1968959"/>
                </a:lnTo>
                <a:lnTo>
                  <a:pt x="1653667" y="2019953"/>
                </a:lnTo>
                <a:lnTo>
                  <a:pt x="1637311" y="2067387"/>
                </a:lnTo>
                <a:lnTo>
                  <a:pt x="1618053" y="2110824"/>
                </a:lnTo>
                <a:lnTo>
                  <a:pt x="1596141" y="2149825"/>
                </a:lnTo>
                <a:lnTo>
                  <a:pt x="1571819" y="2183953"/>
                </a:lnTo>
                <a:lnTo>
                  <a:pt x="1545333" y="2212771"/>
                </a:lnTo>
                <a:lnTo>
                  <a:pt x="1486855" y="2252721"/>
                </a:lnTo>
                <a:lnTo>
                  <a:pt x="1422675" y="2266176"/>
                </a:lnTo>
                <a:lnTo>
                  <a:pt x="1386911" y="2261189"/>
                </a:lnTo>
                <a:lnTo>
                  <a:pt x="1352029" y="2247448"/>
                </a:lnTo>
                <a:lnTo>
                  <a:pt x="1318517" y="2225208"/>
                </a:lnTo>
                <a:lnTo>
                  <a:pt x="1286861" y="2194726"/>
                </a:lnTo>
                <a:lnTo>
                  <a:pt x="1274633" y="2255226"/>
                </a:lnTo>
                <a:lnTo>
                  <a:pt x="1258984" y="2311568"/>
                </a:lnTo>
                <a:lnTo>
                  <a:pt x="1240199" y="2363478"/>
                </a:lnTo>
                <a:lnTo>
                  <a:pt x="1218561" y="2410677"/>
                </a:lnTo>
                <a:lnTo>
                  <a:pt x="1194356" y="2452890"/>
                </a:lnTo>
                <a:lnTo>
                  <a:pt x="1167868" y="2489841"/>
                </a:lnTo>
                <a:lnTo>
                  <a:pt x="1139381" y="2521254"/>
                </a:lnTo>
                <a:lnTo>
                  <a:pt x="1109178" y="2546851"/>
                </a:lnTo>
                <a:lnTo>
                  <a:pt x="1044768" y="2579498"/>
                </a:lnTo>
                <a:lnTo>
                  <a:pt x="1011127" y="2585994"/>
                </a:lnTo>
                <a:lnTo>
                  <a:pt x="976910" y="2585571"/>
                </a:lnTo>
                <a:lnTo>
                  <a:pt x="907880" y="2562860"/>
                </a:lnTo>
                <a:lnTo>
                  <a:pt x="875027" y="2540982"/>
                </a:lnTo>
                <a:lnTo>
                  <a:pt x="843974" y="2512600"/>
                </a:lnTo>
                <a:lnTo>
                  <a:pt x="814997" y="2478086"/>
                </a:lnTo>
                <a:lnTo>
                  <a:pt x="788373" y="2437810"/>
                </a:lnTo>
                <a:lnTo>
                  <a:pt x="764378" y="2392140"/>
                </a:lnTo>
                <a:lnTo>
                  <a:pt x="743288" y="2341449"/>
                </a:lnTo>
                <a:lnTo>
                  <a:pt x="711912" y="2371905"/>
                </a:lnTo>
                <a:lnTo>
                  <a:pt x="679626" y="2395997"/>
                </a:lnTo>
                <a:lnTo>
                  <a:pt x="646671" y="2413832"/>
                </a:lnTo>
                <a:lnTo>
                  <a:pt x="613286" y="2425518"/>
                </a:lnTo>
                <a:lnTo>
                  <a:pt x="579711" y="2431165"/>
                </a:lnTo>
                <a:lnTo>
                  <a:pt x="546185" y="2430881"/>
                </a:lnTo>
                <a:lnTo>
                  <a:pt x="480243" y="2412951"/>
                </a:lnTo>
                <a:lnTo>
                  <a:pt x="417375" y="2372598"/>
                </a:lnTo>
                <a:lnTo>
                  <a:pt x="387694" y="2344284"/>
                </a:lnTo>
                <a:lnTo>
                  <a:pt x="359501" y="2310689"/>
                </a:lnTo>
                <a:lnTo>
                  <a:pt x="333036" y="2271923"/>
                </a:lnTo>
                <a:lnTo>
                  <a:pt x="308538" y="2228093"/>
                </a:lnTo>
                <a:lnTo>
                  <a:pt x="286247" y="2179307"/>
                </a:lnTo>
                <a:lnTo>
                  <a:pt x="266403" y="2125676"/>
                </a:lnTo>
                <a:lnTo>
                  <a:pt x="262733" y="2114309"/>
                </a:lnTo>
                <a:lnTo>
                  <a:pt x="227325" y="2116064"/>
                </a:lnTo>
                <a:lnTo>
                  <a:pt x="161225" y="2087112"/>
                </a:lnTo>
                <a:lnTo>
                  <a:pt x="131763" y="2058160"/>
                </a:lnTo>
                <a:lnTo>
                  <a:pt x="105512" y="2020727"/>
                </a:lnTo>
                <a:lnTo>
                  <a:pt x="83088" y="1975691"/>
                </a:lnTo>
                <a:lnTo>
                  <a:pt x="65106" y="1923928"/>
                </a:lnTo>
                <a:lnTo>
                  <a:pt x="52181" y="1866315"/>
                </a:lnTo>
                <a:lnTo>
                  <a:pt x="44928" y="1803731"/>
                </a:lnTo>
                <a:lnTo>
                  <a:pt x="43674" y="1752060"/>
                </a:lnTo>
                <a:lnTo>
                  <a:pt x="46550" y="1701142"/>
                </a:lnTo>
                <a:lnTo>
                  <a:pt x="53416" y="1651743"/>
                </a:lnTo>
                <a:lnTo>
                  <a:pt x="64134" y="1604630"/>
                </a:lnTo>
                <a:lnTo>
                  <a:pt x="78564" y="1560570"/>
                </a:lnTo>
                <a:lnTo>
                  <a:pt x="96566" y="1520330"/>
                </a:lnTo>
                <a:lnTo>
                  <a:pt x="72696" y="1490423"/>
                </a:lnTo>
                <a:lnTo>
                  <a:pt x="52004" y="1455384"/>
                </a:lnTo>
                <a:lnTo>
                  <a:pt x="34598" y="1415965"/>
                </a:lnTo>
                <a:lnTo>
                  <a:pt x="20587" y="1372920"/>
                </a:lnTo>
                <a:lnTo>
                  <a:pt x="10078" y="1327002"/>
                </a:lnTo>
                <a:lnTo>
                  <a:pt x="3179" y="1278965"/>
                </a:lnTo>
                <a:lnTo>
                  <a:pt x="0" y="1229562"/>
                </a:lnTo>
                <a:lnTo>
                  <a:pt x="646" y="1179547"/>
                </a:lnTo>
                <a:lnTo>
                  <a:pt x="5228" y="1129673"/>
                </a:lnTo>
                <a:lnTo>
                  <a:pt x="13852" y="1080693"/>
                </a:lnTo>
                <a:lnTo>
                  <a:pt x="26627" y="1033361"/>
                </a:lnTo>
                <a:lnTo>
                  <a:pt x="48237" y="978788"/>
                </a:lnTo>
                <a:lnTo>
                  <a:pt x="74729" y="933127"/>
                </a:lnTo>
                <a:lnTo>
                  <a:pt x="105288" y="897336"/>
                </a:lnTo>
                <a:lnTo>
                  <a:pt x="139098" y="872369"/>
                </a:lnTo>
                <a:lnTo>
                  <a:pt x="175344" y="859181"/>
                </a:lnTo>
                <a:lnTo>
                  <a:pt x="176982" y="851129"/>
                </a:lnTo>
                <a:close/>
              </a:path>
            </a:pathLst>
          </a:custGeom>
          <a:ln w="12953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6714" y="5258155"/>
            <a:ext cx="114300" cy="48260"/>
          </a:xfrm>
          <a:custGeom>
            <a:avLst/>
            <a:gdLst/>
            <a:ahLst/>
            <a:cxnLst/>
            <a:rect l="l" t="t" r="r" b="b"/>
            <a:pathLst>
              <a:path w="114300" h="48260">
                <a:moveTo>
                  <a:pt x="114020" y="47713"/>
                </a:moveTo>
                <a:lnTo>
                  <a:pt x="84262" y="47798"/>
                </a:lnTo>
                <a:lnTo>
                  <a:pt x="55005" y="39735"/>
                </a:lnTo>
                <a:lnTo>
                  <a:pt x="26750" y="23732"/>
                </a:lnTo>
                <a:lnTo>
                  <a:pt x="0" y="0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1458" y="5828029"/>
            <a:ext cx="50165" cy="22860"/>
          </a:xfrm>
          <a:custGeom>
            <a:avLst/>
            <a:gdLst/>
            <a:ahLst/>
            <a:cxnLst/>
            <a:rect l="l" t="t" r="r" b="b"/>
            <a:pathLst>
              <a:path w="50164" h="22860">
                <a:moveTo>
                  <a:pt x="49885" y="0"/>
                </a:moveTo>
                <a:lnTo>
                  <a:pt x="37745" y="7922"/>
                </a:lnTo>
                <a:lnTo>
                  <a:pt x="25357" y="14379"/>
                </a:lnTo>
                <a:lnTo>
                  <a:pt x="12761" y="19355"/>
                </a:lnTo>
                <a:lnTo>
                  <a:pt x="0" y="22834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1165" y="5974753"/>
            <a:ext cx="30480" cy="104775"/>
          </a:xfrm>
          <a:custGeom>
            <a:avLst/>
            <a:gdLst/>
            <a:ahLst/>
            <a:cxnLst/>
            <a:rect l="l" t="t" r="r" b="b"/>
            <a:pathLst>
              <a:path w="30479" h="104775">
                <a:moveTo>
                  <a:pt x="30060" y="104165"/>
                </a:moveTo>
                <a:lnTo>
                  <a:pt x="21408" y="79247"/>
                </a:lnTo>
                <a:lnTo>
                  <a:pt x="13501" y="53544"/>
                </a:lnTo>
                <a:lnTo>
                  <a:pt x="6359" y="27111"/>
                </a:lnTo>
                <a:lnTo>
                  <a:pt x="0" y="0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55104" y="5819165"/>
            <a:ext cx="12065" cy="114300"/>
          </a:xfrm>
          <a:custGeom>
            <a:avLst/>
            <a:gdLst/>
            <a:ahLst/>
            <a:cxnLst/>
            <a:rect l="l" t="t" r="r" b="b"/>
            <a:pathLst>
              <a:path w="12065" h="114300">
                <a:moveTo>
                  <a:pt x="12014" y="0"/>
                </a:moveTo>
                <a:lnTo>
                  <a:pt x="10260" y="28976"/>
                </a:lnTo>
                <a:lnTo>
                  <a:pt x="7669" y="57726"/>
                </a:lnTo>
                <a:lnTo>
                  <a:pt x="4247" y="86187"/>
                </a:lnTo>
                <a:lnTo>
                  <a:pt x="0" y="114300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5776" y="5112918"/>
            <a:ext cx="146685" cy="427355"/>
          </a:xfrm>
          <a:custGeom>
            <a:avLst/>
            <a:gdLst/>
            <a:ahLst/>
            <a:cxnLst/>
            <a:rect l="l" t="t" r="r" b="b"/>
            <a:pathLst>
              <a:path w="146684" h="427354">
                <a:moveTo>
                  <a:pt x="0" y="0"/>
                </a:moveTo>
                <a:lnTo>
                  <a:pt x="28811" y="29609"/>
                </a:lnTo>
                <a:lnTo>
                  <a:pt x="54954" y="65054"/>
                </a:lnTo>
                <a:lnTo>
                  <a:pt x="78228" y="105746"/>
                </a:lnTo>
                <a:lnTo>
                  <a:pt x="98433" y="151098"/>
                </a:lnTo>
                <a:lnTo>
                  <a:pt x="115366" y="200522"/>
                </a:lnTo>
                <a:lnTo>
                  <a:pt x="128827" y="253430"/>
                </a:lnTo>
                <a:lnTo>
                  <a:pt x="138615" y="309236"/>
                </a:lnTo>
                <a:lnTo>
                  <a:pt x="144529" y="367352"/>
                </a:lnTo>
                <a:lnTo>
                  <a:pt x="146367" y="427189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5824" y="4657940"/>
            <a:ext cx="65405" cy="160655"/>
          </a:xfrm>
          <a:custGeom>
            <a:avLst/>
            <a:gdLst/>
            <a:ahLst/>
            <a:cxnLst/>
            <a:rect l="l" t="t" r="r" b="b"/>
            <a:pathLst>
              <a:path w="65404" h="160654">
                <a:moveTo>
                  <a:pt x="65176" y="0"/>
                </a:moveTo>
                <a:lnTo>
                  <a:pt x="52799" y="44974"/>
                </a:lnTo>
                <a:lnTo>
                  <a:pt x="37703" y="86929"/>
                </a:lnTo>
                <a:lnTo>
                  <a:pt x="20049" y="125463"/>
                </a:lnTo>
                <a:lnTo>
                  <a:pt x="0" y="160172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4613" y="4063581"/>
            <a:ext cx="3810" cy="76200"/>
          </a:xfrm>
          <a:custGeom>
            <a:avLst/>
            <a:gdLst/>
            <a:ahLst/>
            <a:cxnLst/>
            <a:rect l="l" t="t" r="r" b="b"/>
            <a:pathLst>
              <a:path w="3809" h="76200">
                <a:moveTo>
                  <a:pt x="0" y="0"/>
                </a:moveTo>
                <a:lnTo>
                  <a:pt x="1616" y="18782"/>
                </a:lnTo>
                <a:lnTo>
                  <a:pt x="2730" y="37674"/>
                </a:lnTo>
                <a:lnTo>
                  <a:pt x="3339" y="56642"/>
                </a:lnTo>
                <a:lnTo>
                  <a:pt x="3441" y="75653"/>
                </a:lnTo>
              </a:path>
            </a:pathLst>
          </a:custGeom>
          <a:ln w="12953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78408" y="3878859"/>
            <a:ext cx="33655" cy="96520"/>
          </a:xfrm>
          <a:custGeom>
            <a:avLst/>
            <a:gdLst/>
            <a:ahLst/>
            <a:cxnLst/>
            <a:rect l="l" t="t" r="r" b="b"/>
            <a:pathLst>
              <a:path w="33654" h="96520">
                <a:moveTo>
                  <a:pt x="0" y="96481"/>
                </a:moveTo>
                <a:lnTo>
                  <a:pt x="6881" y="70773"/>
                </a:lnTo>
                <a:lnTo>
                  <a:pt x="14760" y="46059"/>
                </a:lnTo>
                <a:lnTo>
                  <a:pt x="23606" y="22436"/>
                </a:lnTo>
                <a:lnTo>
                  <a:pt x="33388" y="0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66141" y="3938117"/>
            <a:ext cx="16510" cy="83820"/>
          </a:xfrm>
          <a:custGeom>
            <a:avLst/>
            <a:gdLst/>
            <a:ahLst/>
            <a:cxnLst/>
            <a:rect l="l" t="t" r="r" b="b"/>
            <a:pathLst>
              <a:path w="16509" h="83820">
                <a:moveTo>
                  <a:pt x="0" y="83197"/>
                </a:moveTo>
                <a:lnTo>
                  <a:pt x="2967" y="61743"/>
                </a:lnTo>
                <a:lnTo>
                  <a:pt x="6661" y="40684"/>
                </a:lnTo>
                <a:lnTo>
                  <a:pt x="11069" y="20082"/>
                </a:lnTo>
                <a:lnTo>
                  <a:pt x="16179" y="0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9682" y="4049572"/>
            <a:ext cx="59055" cy="81280"/>
          </a:xfrm>
          <a:custGeom>
            <a:avLst/>
            <a:gdLst/>
            <a:ahLst/>
            <a:cxnLst/>
            <a:rect l="l" t="t" r="r" b="b"/>
            <a:pathLst>
              <a:path w="59054" h="81279">
                <a:moveTo>
                  <a:pt x="0" y="0"/>
                </a:moveTo>
                <a:lnTo>
                  <a:pt x="15623" y="17740"/>
                </a:lnTo>
                <a:lnTo>
                  <a:pt x="30611" y="37145"/>
                </a:lnTo>
                <a:lnTo>
                  <a:pt x="44921" y="58159"/>
                </a:lnTo>
                <a:lnTo>
                  <a:pt x="58508" y="80721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5047" y="4599051"/>
            <a:ext cx="10795" cy="85090"/>
          </a:xfrm>
          <a:custGeom>
            <a:avLst/>
            <a:gdLst/>
            <a:ahLst/>
            <a:cxnLst/>
            <a:rect l="l" t="t" r="r" b="b"/>
            <a:pathLst>
              <a:path w="10795" h="85089">
                <a:moveTo>
                  <a:pt x="10210" y="84924"/>
                </a:moveTo>
                <a:lnTo>
                  <a:pt x="6963" y="63981"/>
                </a:lnTo>
                <a:lnTo>
                  <a:pt x="4176" y="42829"/>
                </a:lnTo>
                <a:lnTo>
                  <a:pt x="1854" y="21493"/>
                </a:lnTo>
                <a:lnTo>
                  <a:pt x="0" y="0"/>
                </a:lnTo>
              </a:path>
            </a:pathLst>
          </a:custGeom>
          <a:ln w="12954">
            <a:solidFill>
              <a:srgbClr val="E4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01740" y="4264520"/>
            <a:ext cx="939800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21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mBot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575"/>
              </a:spcBef>
            </a:pPr>
            <a:r>
              <a:rPr sz="2400" dirty="0">
                <a:latin typeface="PMingLiU"/>
                <a:cs typeface="PMingLiU"/>
              </a:rPr>
              <a:t>套件還  有這麼  多啊</a:t>
            </a:r>
            <a:endParaRPr sz="24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3935"/>
            <a:ext cx="4572127" cy="2810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155" y="2031492"/>
            <a:ext cx="4953000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27801" y="4823078"/>
            <a:ext cx="1859280" cy="92392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62230" marR="55880" algn="just">
              <a:lnSpc>
                <a:spcPct val="100000"/>
              </a:lnSpc>
              <a:spcBef>
                <a:spcPts val="75"/>
              </a:spcBef>
            </a:pPr>
            <a:r>
              <a:rPr sz="1800" b="1" spc="170" dirty="0">
                <a:latin typeface="Microsoft JhengHei"/>
                <a:cs typeface="Microsoft JhengHei"/>
              </a:rPr>
              <a:t>此圖為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spc="-5" dirty="0">
                <a:latin typeface="Microsoft JhengHei"/>
                <a:cs typeface="Microsoft JhengHei"/>
              </a:rPr>
              <a:t>GIF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檔</a:t>
            </a:r>
            <a:r>
              <a:rPr sz="1800" b="1" spc="-21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，  </a:t>
            </a:r>
            <a:r>
              <a:rPr sz="1800" b="1" spc="80" dirty="0">
                <a:latin typeface="Microsoft JhengHei"/>
                <a:cs typeface="Microsoft JhengHei"/>
              </a:rPr>
              <a:t>請使用【投影片  </a:t>
            </a:r>
            <a:r>
              <a:rPr sz="1800" b="1" dirty="0">
                <a:latin typeface="Microsoft JhengHei"/>
                <a:cs typeface="Microsoft JhengHei"/>
              </a:rPr>
              <a:t>放映】模式觀看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7012" y="165354"/>
            <a:ext cx="561911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2705" marR="20193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範例十八:  做一球落下漸行加速模擬程式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75704" y="1639823"/>
            <a:ext cx="4486592" cy="3543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119" y="2387344"/>
            <a:ext cx="5276087" cy="3957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6084" y="5480684"/>
            <a:ext cx="1859280" cy="923925"/>
          </a:xfrm>
          <a:custGeom>
            <a:avLst/>
            <a:gdLst/>
            <a:ahLst/>
            <a:cxnLst/>
            <a:rect l="l" t="t" r="r" b="b"/>
            <a:pathLst>
              <a:path w="1859279" h="923925">
                <a:moveTo>
                  <a:pt x="0" y="0"/>
                </a:moveTo>
                <a:lnTo>
                  <a:pt x="1859279" y="0"/>
                </a:lnTo>
                <a:lnTo>
                  <a:pt x="1859279" y="923543"/>
                </a:lnTo>
                <a:lnTo>
                  <a:pt x="0" y="923543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4405" y="5519528"/>
            <a:ext cx="170180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170" dirty="0">
                <a:latin typeface="Microsoft JhengHei"/>
                <a:cs typeface="Microsoft JhengHei"/>
              </a:rPr>
              <a:t>此圖為</a:t>
            </a:r>
            <a:r>
              <a:rPr sz="1800" b="1" spc="-220" dirty="0">
                <a:latin typeface="Microsoft JhengHei"/>
                <a:cs typeface="Microsoft JhengHei"/>
              </a:rPr>
              <a:t> </a:t>
            </a:r>
            <a:r>
              <a:rPr sz="1800" b="1" spc="-5" dirty="0">
                <a:latin typeface="Microsoft JhengHei"/>
                <a:cs typeface="Microsoft JhengHei"/>
              </a:rPr>
              <a:t>GIF</a:t>
            </a:r>
            <a:r>
              <a:rPr sz="1800" b="1" spc="-22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檔</a:t>
            </a:r>
            <a:r>
              <a:rPr sz="1800" b="1" spc="-220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，  </a:t>
            </a:r>
            <a:r>
              <a:rPr sz="1800" b="1" spc="95" dirty="0">
                <a:latin typeface="Microsoft JhengHei"/>
                <a:cs typeface="Microsoft JhengHei"/>
              </a:rPr>
              <a:t>請使</a:t>
            </a:r>
            <a:r>
              <a:rPr sz="1800" b="1" spc="100" dirty="0">
                <a:latin typeface="Microsoft JhengHei"/>
                <a:cs typeface="Microsoft JhengHei"/>
              </a:rPr>
              <a:t>用</a:t>
            </a:r>
            <a:r>
              <a:rPr sz="1800" b="1" spc="95" dirty="0">
                <a:latin typeface="Microsoft JhengHei"/>
                <a:cs typeface="Microsoft JhengHei"/>
              </a:rPr>
              <a:t>【投</a:t>
            </a:r>
            <a:r>
              <a:rPr sz="1800" b="1" spc="100" dirty="0">
                <a:latin typeface="Microsoft JhengHei"/>
                <a:cs typeface="Microsoft JhengHei"/>
              </a:rPr>
              <a:t>影</a:t>
            </a:r>
            <a:r>
              <a:rPr sz="1800" b="1" dirty="0">
                <a:latin typeface="Microsoft JhengHei"/>
                <a:cs typeface="Microsoft JhengHei"/>
              </a:rPr>
              <a:t>片  放映】模式觀看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1386" y="215645"/>
            <a:ext cx="6354445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52705" marR="124460">
              <a:lnSpc>
                <a:spcPts val="3840"/>
              </a:lnSpc>
              <a:spcBef>
                <a:spcPts val="95"/>
              </a:spcBef>
            </a:pPr>
            <a:r>
              <a:rPr sz="3200" b="1" u="none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範例十九:  觀測變數控制球拋物線的高低路線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4533" y="1656588"/>
            <a:ext cx="5990844" cy="4492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376" y="318897"/>
            <a:ext cx="10758170" cy="107759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2230" marR="112395">
              <a:lnSpc>
                <a:spcPct val="100000"/>
              </a:lnSpc>
              <a:spcBef>
                <a:spcPts val="40"/>
              </a:spcBef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試題九:  試用變數與運算式BMI值數據，BMI值計算公式提供於右方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87411" y="1656588"/>
            <a:ext cx="4257459" cy="2476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3728" y="288797"/>
            <a:ext cx="6534150" cy="5421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9194" y="3112007"/>
            <a:ext cx="4603750" cy="138557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30"/>
              </a:spcBef>
            </a:pPr>
            <a:r>
              <a:rPr sz="2800" b="1" dirty="0">
                <a:solidFill>
                  <a:srgbClr val="5F2C16"/>
                </a:solidFill>
                <a:latin typeface="Microsoft JhengHei"/>
                <a:cs typeface="Microsoft JhengHei"/>
              </a:rPr>
              <a:t>清單:</a:t>
            </a:r>
            <a:endParaRPr sz="2800">
              <a:latin typeface="Microsoft JhengHei"/>
              <a:cs typeface="Microsoft JhengHei"/>
            </a:endParaRPr>
          </a:p>
          <a:p>
            <a:pPr marL="71755">
              <a:lnSpc>
                <a:spcPct val="100000"/>
              </a:lnSpc>
            </a:pPr>
            <a:r>
              <a:rPr sz="2800" b="1" spc="295" dirty="0">
                <a:solidFill>
                  <a:srgbClr val="5F2C16"/>
                </a:solidFill>
                <a:latin typeface="Microsoft JhengHei"/>
                <a:cs typeface="Microsoft JhengHei"/>
              </a:rPr>
              <a:t>一群具有</a:t>
            </a:r>
            <a:r>
              <a:rPr sz="2800" b="1" spc="-325" dirty="0">
                <a:solidFill>
                  <a:srgbClr val="5F2C16"/>
                </a:solidFill>
                <a:latin typeface="Microsoft JhengHei"/>
                <a:cs typeface="Microsoft JhengHei"/>
              </a:rPr>
              <a:t> </a:t>
            </a:r>
            <a:r>
              <a:rPr sz="2800" b="1" dirty="0">
                <a:solidFill>
                  <a:srgbClr val="5F2C16"/>
                </a:solidFill>
                <a:latin typeface="Microsoft JhengHei"/>
                <a:cs typeface="Microsoft JhengHei"/>
              </a:rPr>
              <a:t>【</a:t>
            </a:r>
            <a:r>
              <a:rPr sz="2800" b="1" spc="-320" dirty="0">
                <a:solidFill>
                  <a:srgbClr val="5F2C16"/>
                </a:solidFill>
                <a:latin typeface="Microsoft JhengHei"/>
                <a:cs typeface="Microsoft JhengHei"/>
              </a:rPr>
              <a:t> </a:t>
            </a:r>
            <a:r>
              <a:rPr sz="2800" b="1" spc="295" dirty="0">
                <a:solidFill>
                  <a:srgbClr val="5F2C16"/>
                </a:solidFill>
                <a:latin typeface="Microsoft JhengHei"/>
                <a:cs typeface="Microsoft JhengHei"/>
              </a:rPr>
              <a:t>相同名稱</a:t>
            </a:r>
            <a:r>
              <a:rPr sz="2800" b="1" spc="-320" dirty="0">
                <a:solidFill>
                  <a:srgbClr val="5F2C16"/>
                </a:solidFill>
                <a:latin typeface="Microsoft JhengHei"/>
                <a:cs typeface="Microsoft JhengHei"/>
              </a:rPr>
              <a:t> </a:t>
            </a:r>
            <a:r>
              <a:rPr sz="2800" b="1" dirty="0">
                <a:solidFill>
                  <a:srgbClr val="5F2C16"/>
                </a:solidFill>
                <a:latin typeface="Microsoft JhengHei"/>
                <a:cs typeface="Microsoft JhengHei"/>
              </a:rPr>
              <a:t>】</a:t>
            </a:r>
            <a:r>
              <a:rPr sz="2800" b="1" spc="-315" dirty="0">
                <a:solidFill>
                  <a:srgbClr val="5F2C16"/>
                </a:solidFill>
                <a:latin typeface="Microsoft JhengHei"/>
                <a:cs typeface="Microsoft JhengHei"/>
              </a:rPr>
              <a:t> </a:t>
            </a:r>
            <a:r>
              <a:rPr sz="2800" b="1" dirty="0">
                <a:solidFill>
                  <a:srgbClr val="5F2C16"/>
                </a:solidFill>
                <a:latin typeface="Microsoft JhengHei"/>
                <a:cs typeface="Microsoft JhengHei"/>
              </a:rPr>
              <a:t>及</a:t>
            </a:r>
            <a:endParaRPr sz="2800">
              <a:latin typeface="Microsoft JhengHei"/>
              <a:cs typeface="Microsoft JhengHei"/>
            </a:endParaRPr>
          </a:p>
          <a:p>
            <a:pPr marL="71755">
              <a:lnSpc>
                <a:spcPct val="100000"/>
              </a:lnSpc>
            </a:pPr>
            <a:r>
              <a:rPr sz="2800" b="1" dirty="0">
                <a:solidFill>
                  <a:srgbClr val="5F2C16"/>
                </a:solidFill>
                <a:latin typeface="Microsoft JhengHei"/>
                <a:cs typeface="Microsoft JhengHei"/>
              </a:rPr>
              <a:t>【資料型態】的</a:t>
            </a:r>
            <a:r>
              <a:rPr sz="2800" b="1" dirty="0">
                <a:solidFill>
                  <a:srgbClr val="BD582C"/>
                </a:solidFill>
                <a:latin typeface="Microsoft JhengHei"/>
                <a:cs typeface="Microsoft JhengHei"/>
              </a:rPr>
              <a:t>變數</a:t>
            </a:r>
            <a:r>
              <a:rPr sz="2800" b="1" dirty="0">
                <a:solidFill>
                  <a:srgbClr val="5F2C16"/>
                </a:solidFill>
                <a:latin typeface="Microsoft JhengHei"/>
                <a:cs typeface="Microsoft JhengHei"/>
              </a:rPr>
              <a:t>之集合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1940687" y="0"/>
                </a:moveTo>
                <a:lnTo>
                  <a:pt x="143383" y="0"/>
                </a:lnTo>
                <a:lnTo>
                  <a:pt x="98064" y="7310"/>
                </a:lnTo>
                <a:lnTo>
                  <a:pt x="58704" y="27665"/>
                </a:lnTo>
                <a:lnTo>
                  <a:pt x="27665" y="58704"/>
                </a:lnTo>
                <a:lnTo>
                  <a:pt x="7310" y="98064"/>
                </a:lnTo>
                <a:lnTo>
                  <a:pt x="0" y="143382"/>
                </a:lnTo>
                <a:lnTo>
                  <a:pt x="0" y="716914"/>
                </a:lnTo>
                <a:lnTo>
                  <a:pt x="7310" y="762233"/>
                </a:lnTo>
                <a:lnTo>
                  <a:pt x="27665" y="801593"/>
                </a:lnTo>
                <a:lnTo>
                  <a:pt x="58704" y="832632"/>
                </a:lnTo>
                <a:lnTo>
                  <a:pt x="98064" y="852987"/>
                </a:lnTo>
                <a:lnTo>
                  <a:pt x="143383" y="860297"/>
                </a:lnTo>
                <a:lnTo>
                  <a:pt x="1940687" y="860297"/>
                </a:lnTo>
                <a:lnTo>
                  <a:pt x="1986005" y="852987"/>
                </a:lnTo>
                <a:lnTo>
                  <a:pt x="2025365" y="832632"/>
                </a:lnTo>
                <a:lnTo>
                  <a:pt x="2056404" y="801593"/>
                </a:lnTo>
                <a:lnTo>
                  <a:pt x="2076759" y="762233"/>
                </a:lnTo>
                <a:lnTo>
                  <a:pt x="2084070" y="716914"/>
                </a:lnTo>
                <a:lnTo>
                  <a:pt x="2084070" y="143382"/>
                </a:lnTo>
                <a:lnTo>
                  <a:pt x="2076759" y="98064"/>
                </a:lnTo>
                <a:lnTo>
                  <a:pt x="2056404" y="58704"/>
                </a:lnTo>
                <a:lnTo>
                  <a:pt x="2025365" y="27665"/>
                </a:lnTo>
                <a:lnTo>
                  <a:pt x="1986005" y="7310"/>
                </a:lnTo>
                <a:lnTo>
                  <a:pt x="1940687" y="0"/>
                </a:lnTo>
                <a:close/>
              </a:path>
            </a:pathLst>
          </a:custGeom>
          <a:solidFill>
            <a:srgbClr val="D4D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" y="81152"/>
            <a:ext cx="2084070" cy="860425"/>
          </a:xfrm>
          <a:custGeom>
            <a:avLst/>
            <a:gdLst/>
            <a:ahLst/>
            <a:cxnLst/>
            <a:rect l="l" t="t" r="r" b="b"/>
            <a:pathLst>
              <a:path w="2084070" h="860425">
                <a:moveTo>
                  <a:pt x="0" y="143382"/>
                </a:moveTo>
                <a:lnTo>
                  <a:pt x="7310" y="98064"/>
                </a:lnTo>
                <a:lnTo>
                  <a:pt x="27665" y="58704"/>
                </a:lnTo>
                <a:lnTo>
                  <a:pt x="58704" y="27665"/>
                </a:lnTo>
                <a:lnTo>
                  <a:pt x="98064" y="7310"/>
                </a:lnTo>
                <a:lnTo>
                  <a:pt x="143383" y="0"/>
                </a:lnTo>
                <a:lnTo>
                  <a:pt x="1940687" y="0"/>
                </a:lnTo>
                <a:lnTo>
                  <a:pt x="1986005" y="7310"/>
                </a:lnTo>
                <a:lnTo>
                  <a:pt x="2025365" y="27665"/>
                </a:lnTo>
                <a:lnTo>
                  <a:pt x="2056404" y="58704"/>
                </a:lnTo>
                <a:lnTo>
                  <a:pt x="2076759" y="98064"/>
                </a:lnTo>
                <a:lnTo>
                  <a:pt x="2084070" y="143382"/>
                </a:lnTo>
                <a:lnTo>
                  <a:pt x="2084070" y="716914"/>
                </a:lnTo>
                <a:lnTo>
                  <a:pt x="2076759" y="762233"/>
                </a:lnTo>
                <a:lnTo>
                  <a:pt x="2056404" y="801593"/>
                </a:lnTo>
                <a:lnTo>
                  <a:pt x="2025365" y="832632"/>
                </a:lnTo>
                <a:lnTo>
                  <a:pt x="1986005" y="852987"/>
                </a:lnTo>
                <a:lnTo>
                  <a:pt x="1940687" y="860297"/>
                </a:lnTo>
                <a:lnTo>
                  <a:pt x="143383" y="860297"/>
                </a:lnTo>
                <a:lnTo>
                  <a:pt x="98064" y="852987"/>
                </a:lnTo>
                <a:lnTo>
                  <a:pt x="58704" y="832632"/>
                </a:lnTo>
                <a:lnTo>
                  <a:pt x="27665" y="801593"/>
                </a:lnTo>
                <a:lnTo>
                  <a:pt x="7310" y="762233"/>
                </a:lnTo>
                <a:lnTo>
                  <a:pt x="0" y="716914"/>
                </a:lnTo>
                <a:lnTo>
                  <a:pt x="0" y="143382"/>
                </a:lnTo>
                <a:close/>
              </a:path>
            </a:pathLst>
          </a:custGeom>
          <a:ln w="16002">
            <a:solidFill>
              <a:srgbClr val="D4D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4350" y="252641"/>
            <a:ext cx="838200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5F2C16"/>
                </a:solidFill>
                <a:latin typeface="Microsoft JhengHei"/>
                <a:cs typeface="Microsoft JhengHei"/>
              </a:rPr>
              <a:t>清單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1561" y="2114550"/>
            <a:ext cx="5256009" cy="2912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0945" y="1786127"/>
            <a:ext cx="5423154" cy="406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1386" y="215645"/>
            <a:ext cx="7719059" cy="107759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3804"/>
              </a:lnSpc>
            </a:pPr>
            <a:r>
              <a:rPr sz="3200" b="1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範例二十:</a:t>
            </a:r>
            <a:endParaRPr sz="3200">
              <a:latin typeface="Microsoft JhengHei"/>
              <a:cs typeface="Microsoft JhengHei"/>
            </a:endParaRPr>
          </a:p>
          <a:p>
            <a:pPr marL="52705">
              <a:lnSpc>
                <a:spcPct val="100000"/>
              </a:lnSpc>
            </a:pPr>
            <a:r>
              <a:rPr sz="3200" b="1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1-20間變數執行6次之值列入清單中記錄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350" y="2781300"/>
            <a:ext cx="3826002" cy="306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3850" y="2781300"/>
            <a:ext cx="3547872" cy="3060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13954" y="2781300"/>
            <a:ext cx="3547872" cy="3060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2563" y="4062603"/>
            <a:ext cx="601345" cy="773430"/>
          </a:xfrm>
          <a:custGeom>
            <a:avLst/>
            <a:gdLst/>
            <a:ahLst/>
            <a:cxnLst/>
            <a:rect l="l" t="t" r="r" b="b"/>
            <a:pathLst>
              <a:path w="601345" h="773429">
                <a:moveTo>
                  <a:pt x="300609" y="0"/>
                </a:moveTo>
                <a:lnTo>
                  <a:pt x="300609" y="193357"/>
                </a:lnTo>
                <a:lnTo>
                  <a:pt x="0" y="193357"/>
                </a:lnTo>
                <a:lnTo>
                  <a:pt x="0" y="580072"/>
                </a:lnTo>
                <a:lnTo>
                  <a:pt x="300609" y="580072"/>
                </a:lnTo>
                <a:lnTo>
                  <a:pt x="300609" y="773430"/>
                </a:lnTo>
                <a:lnTo>
                  <a:pt x="601218" y="386715"/>
                </a:lnTo>
                <a:lnTo>
                  <a:pt x="300609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2563" y="4062603"/>
            <a:ext cx="601345" cy="773430"/>
          </a:xfrm>
          <a:custGeom>
            <a:avLst/>
            <a:gdLst/>
            <a:ahLst/>
            <a:cxnLst/>
            <a:rect l="l" t="t" r="r" b="b"/>
            <a:pathLst>
              <a:path w="601345" h="773429">
                <a:moveTo>
                  <a:pt x="0" y="193357"/>
                </a:moveTo>
                <a:lnTo>
                  <a:pt x="300609" y="193357"/>
                </a:lnTo>
                <a:lnTo>
                  <a:pt x="300609" y="0"/>
                </a:lnTo>
                <a:lnTo>
                  <a:pt x="601218" y="386715"/>
                </a:lnTo>
                <a:lnTo>
                  <a:pt x="300609" y="773430"/>
                </a:lnTo>
                <a:lnTo>
                  <a:pt x="300609" y="580072"/>
                </a:lnTo>
                <a:lnTo>
                  <a:pt x="0" y="580072"/>
                </a:lnTo>
                <a:lnTo>
                  <a:pt x="0" y="193357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3993" y="4062603"/>
            <a:ext cx="600710" cy="773430"/>
          </a:xfrm>
          <a:custGeom>
            <a:avLst/>
            <a:gdLst/>
            <a:ahLst/>
            <a:cxnLst/>
            <a:rect l="l" t="t" r="r" b="b"/>
            <a:pathLst>
              <a:path w="600709" h="773429">
                <a:moveTo>
                  <a:pt x="300228" y="0"/>
                </a:moveTo>
                <a:lnTo>
                  <a:pt x="300228" y="193357"/>
                </a:lnTo>
                <a:lnTo>
                  <a:pt x="0" y="193357"/>
                </a:lnTo>
                <a:lnTo>
                  <a:pt x="0" y="580072"/>
                </a:lnTo>
                <a:lnTo>
                  <a:pt x="300228" y="580072"/>
                </a:lnTo>
                <a:lnTo>
                  <a:pt x="300228" y="773430"/>
                </a:lnTo>
                <a:lnTo>
                  <a:pt x="600456" y="386715"/>
                </a:lnTo>
                <a:lnTo>
                  <a:pt x="300228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3993" y="4062603"/>
            <a:ext cx="600710" cy="773430"/>
          </a:xfrm>
          <a:custGeom>
            <a:avLst/>
            <a:gdLst/>
            <a:ahLst/>
            <a:cxnLst/>
            <a:rect l="l" t="t" r="r" b="b"/>
            <a:pathLst>
              <a:path w="600709" h="773429">
                <a:moveTo>
                  <a:pt x="0" y="193357"/>
                </a:moveTo>
                <a:lnTo>
                  <a:pt x="300228" y="193357"/>
                </a:lnTo>
                <a:lnTo>
                  <a:pt x="300228" y="0"/>
                </a:lnTo>
                <a:lnTo>
                  <a:pt x="600456" y="386715"/>
                </a:lnTo>
                <a:lnTo>
                  <a:pt x="300228" y="773430"/>
                </a:lnTo>
                <a:lnTo>
                  <a:pt x="300228" y="580072"/>
                </a:lnTo>
                <a:lnTo>
                  <a:pt x="0" y="580072"/>
                </a:lnTo>
                <a:lnTo>
                  <a:pt x="0" y="193357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92276" y="463676"/>
            <a:ext cx="10758170" cy="156972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62230" marR="67310">
              <a:lnSpc>
                <a:spcPct val="100000"/>
              </a:lnSpc>
              <a:spcBef>
                <a:spcPts val="35"/>
              </a:spcBef>
              <a:tabLst>
                <a:tab pos="10438765" algn="l"/>
              </a:tabLst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試題十:  試做一迷宮並將角色放入迷宮中，讓一角色移動，變數做累  加</a:t>
            </a:r>
            <a:r>
              <a:rPr sz="3200" b="1" u="none" strike="sngStrik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，全拿完後清單要有相對應的物品與數目。	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3759" y="2361438"/>
            <a:ext cx="5669280" cy="425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580" y="762380"/>
            <a:ext cx="11296650" cy="107759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2230" marR="200025">
              <a:lnSpc>
                <a:spcPct val="100000"/>
              </a:lnSpc>
              <a:spcBef>
                <a:spcPts val="40"/>
              </a:spcBef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試題十一:  試做</a:t>
            </a:r>
            <a:r>
              <a:rPr sz="3200" b="1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一打磚塊遊戲，變數為以累計的分數，碰到底線遊戲結束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055" y="3217164"/>
            <a:ext cx="3683508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3494" y="3217169"/>
            <a:ext cx="3603853" cy="2762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8921" y="3211829"/>
            <a:ext cx="3691128" cy="2767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6590" y="4596003"/>
            <a:ext cx="532765" cy="506730"/>
          </a:xfrm>
          <a:custGeom>
            <a:avLst/>
            <a:gdLst/>
            <a:ahLst/>
            <a:cxnLst/>
            <a:rect l="l" t="t" r="r" b="b"/>
            <a:pathLst>
              <a:path w="532764" h="506729">
                <a:moveTo>
                  <a:pt x="279273" y="0"/>
                </a:moveTo>
                <a:lnTo>
                  <a:pt x="279273" y="126682"/>
                </a:lnTo>
                <a:lnTo>
                  <a:pt x="0" y="126682"/>
                </a:lnTo>
                <a:lnTo>
                  <a:pt x="0" y="380047"/>
                </a:lnTo>
                <a:lnTo>
                  <a:pt x="279273" y="380047"/>
                </a:lnTo>
                <a:lnTo>
                  <a:pt x="279273" y="506730"/>
                </a:lnTo>
                <a:lnTo>
                  <a:pt x="532638" y="253365"/>
                </a:lnTo>
                <a:lnTo>
                  <a:pt x="279273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6590" y="4596003"/>
            <a:ext cx="532765" cy="506730"/>
          </a:xfrm>
          <a:custGeom>
            <a:avLst/>
            <a:gdLst/>
            <a:ahLst/>
            <a:cxnLst/>
            <a:rect l="l" t="t" r="r" b="b"/>
            <a:pathLst>
              <a:path w="532764" h="506729">
                <a:moveTo>
                  <a:pt x="0" y="126682"/>
                </a:moveTo>
                <a:lnTo>
                  <a:pt x="279273" y="126682"/>
                </a:lnTo>
                <a:lnTo>
                  <a:pt x="279273" y="0"/>
                </a:lnTo>
                <a:lnTo>
                  <a:pt x="532638" y="253365"/>
                </a:lnTo>
                <a:lnTo>
                  <a:pt x="279273" y="506730"/>
                </a:lnTo>
                <a:lnTo>
                  <a:pt x="279273" y="380047"/>
                </a:lnTo>
                <a:lnTo>
                  <a:pt x="0" y="380047"/>
                </a:lnTo>
                <a:lnTo>
                  <a:pt x="0" y="126682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73365" y="4596003"/>
            <a:ext cx="532130" cy="506730"/>
          </a:xfrm>
          <a:custGeom>
            <a:avLst/>
            <a:gdLst/>
            <a:ahLst/>
            <a:cxnLst/>
            <a:rect l="l" t="t" r="r" b="b"/>
            <a:pathLst>
              <a:path w="532129" h="506729">
                <a:moveTo>
                  <a:pt x="278511" y="0"/>
                </a:moveTo>
                <a:lnTo>
                  <a:pt x="278511" y="126682"/>
                </a:lnTo>
                <a:lnTo>
                  <a:pt x="0" y="126682"/>
                </a:lnTo>
                <a:lnTo>
                  <a:pt x="0" y="380047"/>
                </a:lnTo>
                <a:lnTo>
                  <a:pt x="278511" y="380047"/>
                </a:lnTo>
                <a:lnTo>
                  <a:pt x="278511" y="506730"/>
                </a:lnTo>
                <a:lnTo>
                  <a:pt x="531876" y="253365"/>
                </a:lnTo>
                <a:lnTo>
                  <a:pt x="278511" y="0"/>
                </a:lnTo>
                <a:close/>
              </a:path>
            </a:pathLst>
          </a:custGeom>
          <a:solidFill>
            <a:srgbClr val="E4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3365" y="4596003"/>
            <a:ext cx="532130" cy="506730"/>
          </a:xfrm>
          <a:custGeom>
            <a:avLst/>
            <a:gdLst/>
            <a:ahLst/>
            <a:cxnLst/>
            <a:rect l="l" t="t" r="r" b="b"/>
            <a:pathLst>
              <a:path w="532129" h="506729">
                <a:moveTo>
                  <a:pt x="0" y="126682"/>
                </a:moveTo>
                <a:lnTo>
                  <a:pt x="278511" y="126682"/>
                </a:lnTo>
                <a:lnTo>
                  <a:pt x="278511" y="0"/>
                </a:lnTo>
                <a:lnTo>
                  <a:pt x="531876" y="253365"/>
                </a:lnTo>
                <a:lnTo>
                  <a:pt x="278511" y="506730"/>
                </a:lnTo>
                <a:lnTo>
                  <a:pt x="278511" y="380047"/>
                </a:lnTo>
                <a:lnTo>
                  <a:pt x="0" y="380047"/>
                </a:lnTo>
                <a:lnTo>
                  <a:pt x="0" y="126682"/>
                </a:lnTo>
                <a:close/>
              </a:path>
            </a:pathLst>
          </a:custGeom>
          <a:ln w="16002">
            <a:solidFill>
              <a:srgbClr val="A75F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566" y="1161669"/>
            <a:ext cx="11580495" cy="1077595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2230" marR="78105">
              <a:lnSpc>
                <a:spcPct val="100000"/>
              </a:lnSpc>
              <a:spcBef>
                <a:spcPts val="40"/>
              </a:spcBef>
            </a:pPr>
            <a:r>
              <a:rPr sz="3200" b="1" u="none" spc="-5" dirty="0">
                <a:solidFill>
                  <a:srgbClr val="AB620E"/>
                </a:solidFill>
                <a:latin typeface="Microsoft JhengHei"/>
                <a:cs typeface="Microsoft JhengHei"/>
              </a:rPr>
              <a:t>試題十二:  試做閃避遊戲，變數為以累計的分數，當橘子碰到蜘蛛程式結束</a:t>
            </a:r>
            <a:endParaRPr sz="3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281" rIns="0" bIns="0" rtlCol="0">
            <a:spAutoFit/>
          </a:bodyPr>
          <a:lstStyle/>
          <a:p>
            <a:pPr marL="173990">
              <a:lnSpc>
                <a:spcPct val="100000"/>
              </a:lnSpc>
              <a:tabLst>
                <a:tab pos="2464435" algn="l"/>
                <a:tab pos="10140315" algn="l"/>
              </a:tabLst>
            </a:pPr>
            <a:r>
              <a:rPr sz="3000" spc="-7" baseline="1388" dirty="0"/>
              <a:t> 	</a:t>
            </a:r>
            <a:r>
              <a:rPr sz="3000" spc="-15" baseline="1388" dirty="0"/>
              <a:t>mBo</a:t>
            </a:r>
            <a:r>
              <a:rPr sz="3000" baseline="1388" dirty="0"/>
              <a:t>t</a:t>
            </a:r>
            <a:r>
              <a:rPr sz="3000" spc="-2295" baseline="1388" dirty="0"/>
              <a:t>與</a:t>
            </a:r>
            <a:r>
              <a:rPr sz="4800" spc="-3279" dirty="0"/>
              <a:t>安</a:t>
            </a:r>
            <a:r>
              <a:rPr sz="3000" spc="-7" baseline="1388" dirty="0"/>
              <a:t>電</a:t>
            </a:r>
            <a:r>
              <a:rPr sz="3000" spc="-1162" baseline="1388" dirty="0"/>
              <a:t>腦</a:t>
            </a:r>
            <a:r>
              <a:rPr sz="4800" spc="-4029" dirty="0"/>
              <a:t>裝</a:t>
            </a:r>
            <a:r>
              <a:rPr sz="3000" spc="-7" baseline="1388" dirty="0"/>
              <a:t>連</a:t>
            </a:r>
            <a:r>
              <a:rPr sz="3000" spc="-37" baseline="1388" dirty="0"/>
              <a:t>線</a:t>
            </a:r>
            <a:r>
              <a:rPr sz="4800" spc="-4430" dirty="0"/>
              <a:t>m</a:t>
            </a:r>
            <a:r>
              <a:rPr sz="3000" baseline="1388" dirty="0"/>
              <a:t>是</a:t>
            </a:r>
            <a:r>
              <a:rPr sz="3000" spc="-7" baseline="1388" dirty="0"/>
              <a:t>需</a:t>
            </a:r>
            <a:r>
              <a:rPr sz="3000" spc="-2445" baseline="1388" dirty="0"/>
              <a:t>要</a:t>
            </a:r>
            <a:r>
              <a:rPr sz="4800" spc="-1415" dirty="0"/>
              <a:t>b</a:t>
            </a:r>
            <a:r>
              <a:rPr sz="3000" spc="-967" baseline="1388" dirty="0"/>
              <a:t>驅</a:t>
            </a:r>
            <a:r>
              <a:rPr sz="4800" spc="-2390" dirty="0"/>
              <a:t>o</a:t>
            </a:r>
            <a:r>
              <a:rPr sz="3000" spc="-7" baseline="1388" dirty="0"/>
              <a:t>動</a:t>
            </a:r>
            <a:r>
              <a:rPr sz="3000" spc="-2497" baseline="1388" dirty="0"/>
              <a:t>程</a:t>
            </a:r>
            <a:r>
              <a:rPr sz="4800" spc="-85" dirty="0"/>
              <a:t>t</a:t>
            </a:r>
            <a:r>
              <a:rPr sz="3000" spc="-2947" baseline="1388" dirty="0"/>
              <a:t>式</a:t>
            </a:r>
            <a:r>
              <a:rPr sz="4800" spc="-2835" dirty="0"/>
              <a:t>驅</a:t>
            </a:r>
            <a:r>
              <a:rPr sz="3000" spc="-7" baseline="1388" dirty="0"/>
              <a:t>的</a:t>
            </a:r>
            <a:r>
              <a:rPr sz="3000" spc="-1822" baseline="1388" dirty="0"/>
              <a:t>，</a:t>
            </a:r>
            <a:r>
              <a:rPr sz="4800" spc="-3595" dirty="0"/>
              <a:t>動</a:t>
            </a:r>
            <a:r>
              <a:rPr sz="3000" baseline="1388" dirty="0"/>
              <a:t>安</a:t>
            </a:r>
            <a:r>
              <a:rPr sz="3000" spc="-697" baseline="1388" dirty="0"/>
              <a:t>裝</a:t>
            </a:r>
            <a:r>
              <a:rPr sz="4800" spc="-4345" dirty="0"/>
              <a:t>程</a:t>
            </a:r>
            <a:r>
              <a:rPr sz="3000" spc="-7" baseline="1388" dirty="0"/>
              <a:t>方</a:t>
            </a:r>
            <a:r>
              <a:rPr sz="3000" baseline="1388" dirty="0"/>
              <a:t>式</a:t>
            </a:r>
            <a:r>
              <a:rPr sz="3000" spc="-2572" baseline="1388" dirty="0"/>
              <a:t>如</a:t>
            </a:r>
            <a:r>
              <a:rPr sz="4800" spc="-3095" dirty="0"/>
              <a:t>式</a:t>
            </a:r>
            <a:r>
              <a:rPr sz="3000" spc="-7" baseline="1388" dirty="0"/>
              <a:t>下</a:t>
            </a:r>
            <a:r>
              <a:rPr sz="3000" baseline="1388" dirty="0"/>
              <a:t>	</a:t>
            </a:r>
            <a:endParaRPr sz="3000" baseline="1388"/>
          </a:p>
        </p:txBody>
      </p:sp>
      <p:sp>
        <p:nvSpPr>
          <p:cNvPr id="3" name="object 3"/>
          <p:cNvSpPr/>
          <p:nvPr/>
        </p:nvSpPr>
        <p:spPr>
          <a:xfrm>
            <a:off x="3376421" y="2362200"/>
            <a:ext cx="7062978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0296" y="4336922"/>
            <a:ext cx="1308100" cy="448945"/>
          </a:xfrm>
          <a:custGeom>
            <a:avLst/>
            <a:gdLst/>
            <a:ahLst/>
            <a:cxnLst/>
            <a:rect l="l" t="t" r="r" b="b"/>
            <a:pathLst>
              <a:path w="1308100" h="448945">
                <a:moveTo>
                  <a:pt x="0" y="224408"/>
                </a:moveTo>
                <a:lnTo>
                  <a:pt x="13282" y="179182"/>
                </a:lnTo>
                <a:lnTo>
                  <a:pt x="51377" y="137058"/>
                </a:lnTo>
                <a:lnTo>
                  <a:pt x="111656" y="98939"/>
                </a:lnTo>
                <a:lnTo>
                  <a:pt x="149293" y="81663"/>
                </a:lnTo>
                <a:lnTo>
                  <a:pt x="191490" y="65727"/>
                </a:lnTo>
                <a:lnTo>
                  <a:pt x="237919" y="51243"/>
                </a:lnTo>
                <a:lnTo>
                  <a:pt x="288250" y="38325"/>
                </a:lnTo>
                <a:lnTo>
                  <a:pt x="342155" y="27084"/>
                </a:lnTo>
                <a:lnTo>
                  <a:pt x="399307" y="17634"/>
                </a:lnTo>
                <a:lnTo>
                  <a:pt x="459375" y="10088"/>
                </a:lnTo>
                <a:lnTo>
                  <a:pt x="522031" y="4559"/>
                </a:lnTo>
                <a:lnTo>
                  <a:pt x="586948" y="1158"/>
                </a:lnTo>
                <a:lnTo>
                  <a:pt x="653796" y="0"/>
                </a:lnTo>
                <a:lnTo>
                  <a:pt x="720643" y="1158"/>
                </a:lnTo>
                <a:lnTo>
                  <a:pt x="785560" y="4559"/>
                </a:lnTo>
                <a:lnTo>
                  <a:pt x="848216" y="10088"/>
                </a:lnTo>
                <a:lnTo>
                  <a:pt x="908284" y="17634"/>
                </a:lnTo>
                <a:lnTo>
                  <a:pt x="965436" y="27084"/>
                </a:lnTo>
                <a:lnTo>
                  <a:pt x="1019341" y="38325"/>
                </a:lnTo>
                <a:lnTo>
                  <a:pt x="1069672" y="51243"/>
                </a:lnTo>
                <a:lnTo>
                  <a:pt x="1116101" y="65727"/>
                </a:lnTo>
                <a:lnTo>
                  <a:pt x="1158298" y="81663"/>
                </a:lnTo>
                <a:lnTo>
                  <a:pt x="1195935" y="98939"/>
                </a:lnTo>
                <a:lnTo>
                  <a:pt x="1256214" y="137058"/>
                </a:lnTo>
                <a:lnTo>
                  <a:pt x="1294309" y="179182"/>
                </a:lnTo>
                <a:lnTo>
                  <a:pt x="1307592" y="224408"/>
                </a:lnTo>
                <a:lnTo>
                  <a:pt x="1304216" y="247353"/>
                </a:lnTo>
                <a:lnTo>
                  <a:pt x="1278199" y="291141"/>
                </a:lnTo>
                <a:lnTo>
                  <a:pt x="1228683" y="331376"/>
                </a:lnTo>
                <a:lnTo>
                  <a:pt x="1158298" y="367154"/>
                </a:lnTo>
                <a:lnTo>
                  <a:pt x="1116101" y="383090"/>
                </a:lnTo>
                <a:lnTo>
                  <a:pt x="1069672" y="397574"/>
                </a:lnTo>
                <a:lnTo>
                  <a:pt x="1019341" y="410492"/>
                </a:lnTo>
                <a:lnTo>
                  <a:pt x="965436" y="421733"/>
                </a:lnTo>
                <a:lnTo>
                  <a:pt x="908284" y="431183"/>
                </a:lnTo>
                <a:lnTo>
                  <a:pt x="848216" y="438729"/>
                </a:lnTo>
                <a:lnTo>
                  <a:pt x="785560" y="444258"/>
                </a:lnTo>
                <a:lnTo>
                  <a:pt x="720643" y="447659"/>
                </a:lnTo>
                <a:lnTo>
                  <a:pt x="653796" y="448817"/>
                </a:lnTo>
                <a:lnTo>
                  <a:pt x="586948" y="447659"/>
                </a:lnTo>
                <a:lnTo>
                  <a:pt x="522031" y="444258"/>
                </a:lnTo>
                <a:lnTo>
                  <a:pt x="459375" y="438729"/>
                </a:lnTo>
                <a:lnTo>
                  <a:pt x="399307" y="431183"/>
                </a:lnTo>
                <a:lnTo>
                  <a:pt x="342155" y="421733"/>
                </a:lnTo>
                <a:lnTo>
                  <a:pt x="288250" y="410492"/>
                </a:lnTo>
                <a:lnTo>
                  <a:pt x="237919" y="397574"/>
                </a:lnTo>
                <a:lnTo>
                  <a:pt x="191490" y="383090"/>
                </a:lnTo>
                <a:lnTo>
                  <a:pt x="149293" y="367154"/>
                </a:lnTo>
                <a:lnTo>
                  <a:pt x="111656" y="349878"/>
                </a:lnTo>
                <a:lnTo>
                  <a:pt x="51377" y="311759"/>
                </a:lnTo>
                <a:lnTo>
                  <a:pt x="13282" y="269635"/>
                </a:lnTo>
                <a:lnTo>
                  <a:pt x="0" y="224408"/>
                </a:lnTo>
                <a:close/>
              </a:path>
            </a:pathLst>
          </a:custGeom>
          <a:ln w="1905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672" y="4516754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54762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9172" y="447865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1580" y="4247007"/>
            <a:ext cx="1308100" cy="448945"/>
          </a:xfrm>
          <a:prstGeom prst="rect">
            <a:avLst/>
          </a:prstGeom>
          <a:ln w="9906">
            <a:solidFill>
              <a:srgbClr val="BD582C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844"/>
              </a:spcBef>
            </a:pPr>
            <a:r>
              <a:rPr sz="14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點擊就可安裝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4033" y="2362580"/>
            <a:ext cx="436880" cy="448945"/>
          </a:xfrm>
          <a:custGeom>
            <a:avLst/>
            <a:gdLst/>
            <a:ahLst/>
            <a:cxnLst/>
            <a:rect l="l" t="t" r="r" b="b"/>
            <a:pathLst>
              <a:path w="436879" h="448944">
                <a:moveTo>
                  <a:pt x="0" y="224409"/>
                </a:moveTo>
                <a:lnTo>
                  <a:pt x="4435" y="179182"/>
                </a:lnTo>
                <a:lnTo>
                  <a:pt x="17155" y="137058"/>
                </a:lnTo>
                <a:lnTo>
                  <a:pt x="37283" y="98939"/>
                </a:lnTo>
                <a:lnTo>
                  <a:pt x="63941" y="65727"/>
                </a:lnTo>
                <a:lnTo>
                  <a:pt x="96250" y="38325"/>
                </a:lnTo>
                <a:lnTo>
                  <a:pt x="133334" y="17634"/>
                </a:lnTo>
                <a:lnTo>
                  <a:pt x="174314" y="4559"/>
                </a:lnTo>
                <a:lnTo>
                  <a:pt x="218313" y="0"/>
                </a:lnTo>
                <a:lnTo>
                  <a:pt x="262311" y="4559"/>
                </a:lnTo>
                <a:lnTo>
                  <a:pt x="303291" y="17634"/>
                </a:lnTo>
                <a:lnTo>
                  <a:pt x="340375" y="38325"/>
                </a:lnTo>
                <a:lnTo>
                  <a:pt x="372684" y="65727"/>
                </a:lnTo>
                <a:lnTo>
                  <a:pt x="399342" y="98939"/>
                </a:lnTo>
                <a:lnTo>
                  <a:pt x="419470" y="137058"/>
                </a:lnTo>
                <a:lnTo>
                  <a:pt x="432190" y="179182"/>
                </a:lnTo>
                <a:lnTo>
                  <a:pt x="436626" y="224409"/>
                </a:lnTo>
                <a:lnTo>
                  <a:pt x="432190" y="269635"/>
                </a:lnTo>
                <a:lnTo>
                  <a:pt x="419470" y="311759"/>
                </a:lnTo>
                <a:lnTo>
                  <a:pt x="399342" y="349878"/>
                </a:lnTo>
                <a:lnTo>
                  <a:pt x="372684" y="383090"/>
                </a:lnTo>
                <a:lnTo>
                  <a:pt x="340375" y="410492"/>
                </a:lnTo>
                <a:lnTo>
                  <a:pt x="303291" y="431183"/>
                </a:lnTo>
                <a:lnTo>
                  <a:pt x="262311" y="444258"/>
                </a:lnTo>
                <a:lnTo>
                  <a:pt x="218313" y="448818"/>
                </a:lnTo>
                <a:lnTo>
                  <a:pt x="174314" y="444258"/>
                </a:lnTo>
                <a:lnTo>
                  <a:pt x="133334" y="431183"/>
                </a:lnTo>
                <a:lnTo>
                  <a:pt x="96250" y="410492"/>
                </a:lnTo>
                <a:lnTo>
                  <a:pt x="63941" y="383090"/>
                </a:lnTo>
                <a:lnTo>
                  <a:pt x="37283" y="349878"/>
                </a:lnTo>
                <a:lnTo>
                  <a:pt x="17155" y="311759"/>
                </a:lnTo>
                <a:lnTo>
                  <a:pt x="4435" y="269635"/>
                </a:lnTo>
                <a:lnTo>
                  <a:pt x="0" y="224409"/>
                </a:lnTo>
                <a:close/>
              </a:path>
            </a:pathLst>
          </a:custGeom>
          <a:ln w="1905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6160" y="2811398"/>
            <a:ext cx="167640" cy="1463040"/>
          </a:xfrm>
          <a:custGeom>
            <a:avLst/>
            <a:gdLst/>
            <a:ahLst/>
            <a:cxnLst/>
            <a:rect l="l" t="t" r="r" b="b"/>
            <a:pathLst>
              <a:path w="167639" h="1463039">
                <a:moveTo>
                  <a:pt x="0" y="0"/>
                </a:moveTo>
                <a:lnTo>
                  <a:pt x="167284" y="146243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4151" y="4256887"/>
            <a:ext cx="76200" cy="80645"/>
          </a:xfrm>
          <a:custGeom>
            <a:avLst/>
            <a:gdLst/>
            <a:ahLst/>
            <a:cxnLst/>
            <a:rect l="l" t="t" r="r" b="b"/>
            <a:pathLst>
              <a:path w="76200" h="80645">
                <a:moveTo>
                  <a:pt x="75704" y="0"/>
                </a:moveTo>
                <a:lnTo>
                  <a:pt x="0" y="8661"/>
                </a:lnTo>
                <a:lnTo>
                  <a:pt x="46507" y="80035"/>
                </a:lnTo>
                <a:lnTo>
                  <a:pt x="75704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938" rIns="0" bIns="0" rtlCol="0">
            <a:spAutoFit/>
          </a:bodyPr>
          <a:lstStyle/>
          <a:p>
            <a:pPr marL="742315">
              <a:lnSpc>
                <a:spcPct val="100000"/>
              </a:lnSpc>
            </a:pPr>
            <a:r>
              <a:rPr sz="2000" u="none" spc="-5" dirty="0"/>
              <a:t>開啟電</a:t>
            </a:r>
            <a:r>
              <a:rPr sz="2000" u="none" dirty="0"/>
              <a:t>源</a:t>
            </a:r>
            <a:r>
              <a:rPr sz="2000" u="none" spc="-5" dirty="0"/>
              <a:t>，</a:t>
            </a:r>
            <a:r>
              <a:rPr sz="2000" u="none" dirty="0"/>
              <a:t>用</a:t>
            </a:r>
            <a:r>
              <a:rPr sz="2000" u="none" spc="-10" dirty="0"/>
              <a:t>US</a:t>
            </a:r>
            <a:r>
              <a:rPr sz="2000" u="none" spc="-5" dirty="0"/>
              <a:t>B</a:t>
            </a:r>
            <a:r>
              <a:rPr sz="2000" u="none" spc="-15" dirty="0"/>
              <a:t>線</a:t>
            </a:r>
            <a:r>
              <a:rPr sz="2000" u="none" spc="-5" dirty="0"/>
              <a:t>連接m</a:t>
            </a:r>
            <a:r>
              <a:rPr sz="2000" u="none" spc="-1070" dirty="0"/>
              <a:t>B</a:t>
            </a:r>
            <a:r>
              <a:rPr sz="7200" u="none" spc="-5602" baseline="-7523" dirty="0"/>
              <a:t>安</a:t>
            </a:r>
            <a:r>
              <a:rPr sz="2000" u="none" spc="-5" dirty="0"/>
              <a:t>ot</a:t>
            </a:r>
            <a:r>
              <a:rPr sz="2000" u="none" spc="-305" dirty="0"/>
              <a:t>和</a:t>
            </a:r>
            <a:r>
              <a:rPr sz="7200" u="none" spc="-6757" baseline="-7523" dirty="0"/>
              <a:t>裝</a:t>
            </a:r>
            <a:r>
              <a:rPr sz="2000" u="none" spc="-5" dirty="0"/>
              <a:t>電腦</a:t>
            </a:r>
            <a:r>
              <a:rPr sz="2000" u="none" spc="-1550" dirty="0"/>
              <a:t>，</a:t>
            </a:r>
            <a:r>
              <a:rPr sz="7200" u="none" spc="-4350" baseline="-7523" dirty="0"/>
              <a:t>m</a:t>
            </a:r>
            <a:r>
              <a:rPr sz="2000" u="none" spc="-5" dirty="0"/>
              <a:t>此</a:t>
            </a:r>
            <a:r>
              <a:rPr sz="2000" u="none" spc="-1155" dirty="0"/>
              <a:t>時</a:t>
            </a:r>
            <a:r>
              <a:rPr sz="7200" u="none" spc="-2835" baseline="-7523" dirty="0"/>
              <a:t>b</a:t>
            </a:r>
            <a:r>
              <a:rPr sz="2000" u="none" spc="-170" dirty="0"/>
              <a:t>會</a:t>
            </a:r>
            <a:r>
              <a:rPr sz="7200" u="none" spc="-4290" baseline="-7523" dirty="0"/>
              <a:t>o</a:t>
            </a:r>
            <a:r>
              <a:rPr sz="2000" u="none" spc="-5" dirty="0"/>
              <a:t>抓</a:t>
            </a:r>
            <a:r>
              <a:rPr sz="2000" u="none" spc="-1190" dirty="0"/>
              <a:t>到</a:t>
            </a:r>
            <a:r>
              <a:rPr sz="7200" u="none" spc="-839" baseline="-7523" dirty="0"/>
              <a:t>t</a:t>
            </a:r>
            <a:r>
              <a:rPr sz="2000" u="none" spc="-1490" dirty="0"/>
              <a:t>一</a:t>
            </a:r>
            <a:r>
              <a:rPr sz="7200" u="none" spc="-4965" baseline="-7523" dirty="0"/>
              <a:t>韌</a:t>
            </a:r>
            <a:r>
              <a:rPr sz="2000" u="none" spc="-5" dirty="0"/>
              <a:t>個</a:t>
            </a:r>
            <a:r>
              <a:rPr sz="2000" u="none" spc="-740" dirty="0"/>
              <a:t>新</a:t>
            </a:r>
            <a:r>
              <a:rPr sz="7200" u="none" spc="-6105" baseline="-7523" dirty="0"/>
              <a:t>體</a:t>
            </a:r>
            <a:r>
              <a:rPr sz="2000" u="none" dirty="0"/>
              <a:t>的</a:t>
            </a:r>
            <a:r>
              <a:rPr sz="2000" u="none" spc="-40" dirty="0"/>
              <a:t>C</a:t>
            </a:r>
            <a:r>
              <a:rPr sz="2000" u="none" spc="-10" dirty="0"/>
              <a:t>O</a:t>
            </a:r>
            <a:r>
              <a:rPr sz="2000" u="none" spc="-5" dirty="0"/>
              <a:t>M</a:t>
            </a:r>
            <a:r>
              <a:rPr sz="2000" u="none" dirty="0"/>
              <a:t> </a:t>
            </a:r>
            <a:r>
              <a:rPr sz="2000" u="none" spc="-250" dirty="0"/>
              <a:t> </a:t>
            </a:r>
            <a:r>
              <a:rPr sz="2000" u="none" spc="-10" dirty="0"/>
              <a:t>PO</a:t>
            </a:r>
            <a:r>
              <a:rPr sz="2000" u="none" spc="-60" dirty="0"/>
              <a:t>R</a:t>
            </a:r>
            <a:r>
              <a:rPr sz="2000" u="none" dirty="0"/>
              <a:t>T</a:t>
            </a:r>
            <a:r>
              <a:rPr sz="2000" u="none" spc="-5" dirty="0"/>
              <a:t>，請</a:t>
            </a:r>
            <a:r>
              <a:rPr sz="2000" u="none" dirty="0"/>
              <a:t>到</a:t>
            </a:r>
            <a:r>
              <a:rPr sz="2000" u="none" spc="-5" dirty="0"/>
              <a:t>”開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749170" y="1654022"/>
            <a:ext cx="71913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始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控制台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裝置管理員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連接埠”確認新的COM</a:t>
            </a:r>
            <a:r>
              <a:rPr sz="2000" spc="5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spc="-15" dirty="0">
                <a:solidFill>
                  <a:srgbClr val="3E3E3E"/>
                </a:solidFill>
                <a:latin typeface="Microsoft JhengHei"/>
                <a:cs typeface="Microsoft JhengHei"/>
              </a:rPr>
              <a:t>PORT編號。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3211829"/>
            <a:ext cx="5410200" cy="364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380" y="5422010"/>
            <a:ext cx="2362200" cy="609600"/>
          </a:xfrm>
          <a:custGeom>
            <a:avLst/>
            <a:gdLst/>
            <a:ahLst/>
            <a:cxnLst/>
            <a:rect l="l" t="t" r="r" b="b"/>
            <a:pathLst>
              <a:path w="2362200" h="609600">
                <a:moveTo>
                  <a:pt x="0" y="304800"/>
                </a:moveTo>
                <a:lnTo>
                  <a:pt x="19029" y="250011"/>
                </a:lnTo>
                <a:lnTo>
                  <a:pt x="51829" y="215222"/>
                </a:lnTo>
                <a:lnTo>
                  <a:pt x="99568" y="182120"/>
                </a:lnTo>
                <a:lnTo>
                  <a:pt x="161256" y="150960"/>
                </a:lnTo>
                <a:lnTo>
                  <a:pt x="197022" y="136188"/>
                </a:lnTo>
                <a:lnTo>
                  <a:pt x="235905" y="121998"/>
                </a:lnTo>
                <a:lnTo>
                  <a:pt x="277781" y="108420"/>
                </a:lnTo>
                <a:lnTo>
                  <a:pt x="322527" y="95487"/>
                </a:lnTo>
                <a:lnTo>
                  <a:pt x="370020" y="83231"/>
                </a:lnTo>
                <a:lnTo>
                  <a:pt x="420134" y="71684"/>
                </a:lnTo>
                <a:lnTo>
                  <a:pt x="472748" y="60877"/>
                </a:lnTo>
                <a:lnTo>
                  <a:pt x="527737" y="50843"/>
                </a:lnTo>
                <a:lnTo>
                  <a:pt x="584978" y="41613"/>
                </a:lnTo>
                <a:lnTo>
                  <a:pt x="644348" y="33219"/>
                </a:lnTo>
                <a:lnTo>
                  <a:pt x="705722" y="25694"/>
                </a:lnTo>
                <a:lnTo>
                  <a:pt x="768978" y="19068"/>
                </a:lnTo>
                <a:lnTo>
                  <a:pt x="833991" y="13375"/>
                </a:lnTo>
                <a:lnTo>
                  <a:pt x="900639" y="8645"/>
                </a:lnTo>
                <a:lnTo>
                  <a:pt x="968797" y="4910"/>
                </a:lnTo>
                <a:lnTo>
                  <a:pt x="1038342" y="2203"/>
                </a:lnTo>
                <a:lnTo>
                  <a:pt x="1109151" y="556"/>
                </a:lnTo>
                <a:lnTo>
                  <a:pt x="1181100" y="0"/>
                </a:lnTo>
                <a:lnTo>
                  <a:pt x="1253048" y="556"/>
                </a:lnTo>
                <a:lnTo>
                  <a:pt x="1323857" y="2203"/>
                </a:lnTo>
                <a:lnTo>
                  <a:pt x="1393402" y="4910"/>
                </a:lnTo>
                <a:lnTo>
                  <a:pt x="1461560" y="8645"/>
                </a:lnTo>
                <a:lnTo>
                  <a:pt x="1528208" y="13375"/>
                </a:lnTo>
                <a:lnTo>
                  <a:pt x="1593221" y="19068"/>
                </a:lnTo>
                <a:lnTo>
                  <a:pt x="1656477" y="25694"/>
                </a:lnTo>
                <a:lnTo>
                  <a:pt x="1717851" y="33219"/>
                </a:lnTo>
                <a:lnTo>
                  <a:pt x="1777221" y="41613"/>
                </a:lnTo>
                <a:lnTo>
                  <a:pt x="1834462" y="50843"/>
                </a:lnTo>
                <a:lnTo>
                  <a:pt x="1889451" y="60877"/>
                </a:lnTo>
                <a:lnTo>
                  <a:pt x="1942065" y="71684"/>
                </a:lnTo>
                <a:lnTo>
                  <a:pt x="1992179" y="83231"/>
                </a:lnTo>
                <a:lnTo>
                  <a:pt x="2039672" y="95487"/>
                </a:lnTo>
                <a:lnTo>
                  <a:pt x="2084418" y="108420"/>
                </a:lnTo>
                <a:lnTo>
                  <a:pt x="2126294" y="121998"/>
                </a:lnTo>
                <a:lnTo>
                  <a:pt x="2165177" y="136188"/>
                </a:lnTo>
                <a:lnTo>
                  <a:pt x="2200943" y="150960"/>
                </a:lnTo>
                <a:lnTo>
                  <a:pt x="2262632" y="182120"/>
                </a:lnTo>
                <a:lnTo>
                  <a:pt x="2310370" y="215222"/>
                </a:lnTo>
                <a:lnTo>
                  <a:pt x="2343170" y="250011"/>
                </a:lnTo>
                <a:lnTo>
                  <a:pt x="2360044" y="286232"/>
                </a:lnTo>
                <a:lnTo>
                  <a:pt x="2362200" y="304800"/>
                </a:lnTo>
                <a:lnTo>
                  <a:pt x="2360044" y="323367"/>
                </a:lnTo>
                <a:lnTo>
                  <a:pt x="2343170" y="359588"/>
                </a:lnTo>
                <a:lnTo>
                  <a:pt x="2310370" y="394377"/>
                </a:lnTo>
                <a:lnTo>
                  <a:pt x="2262632" y="427479"/>
                </a:lnTo>
                <a:lnTo>
                  <a:pt x="2200943" y="458639"/>
                </a:lnTo>
                <a:lnTo>
                  <a:pt x="2165177" y="473411"/>
                </a:lnTo>
                <a:lnTo>
                  <a:pt x="2126294" y="487601"/>
                </a:lnTo>
                <a:lnTo>
                  <a:pt x="2084418" y="501179"/>
                </a:lnTo>
                <a:lnTo>
                  <a:pt x="2039672" y="514112"/>
                </a:lnTo>
                <a:lnTo>
                  <a:pt x="1992179" y="526368"/>
                </a:lnTo>
                <a:lnTo>
                  <a:pt x="1942065" y="537915"/>
                </a:lnTo>
                <a:lnTo>
                  <a:pt x="1889451" y="548722"/>
                </a:lnTo>
                <a:lnTo>
                  <a:pt x="1834462" y="558756"/>
                </a:lnTo>
                <a:lnTo>
                  <a:pt x="1777221" y="567986"/>
                </a:lnTo>
                <a:lnTo>
                  <a:pt x="1717851" y="576380"/>
                </a:lnTo>
                <a:lnTo>
                  <a:pt x="1656477" y="583905"/>
                </a:lnTo>
                <a:lnTo>
                  <a:pt x="1593221" y="590531"/>
                </a:lnTo>
                <a:lnTo>
                  <a:pt x="1528208" y="596224"/>
                </a:lnTo>
                <a:lnTo>
                  <a:pt x="1461560" y="600954"/>
                </a:lnTo>
                <a:lnTo>
                  <a:pt x="1393402" y="604689"/>
                </a:lnTo>
                <a:lnTo>
                  <a:pt x="1323857" y="607396"/>
                </a:lnTo>
                <a:lnTo>
                  <a:pt x="1253048" y="609043"/>
                </a:lnTo>
                <a:lnTo>
                  <a:pt x="1181100" y="609600"/>
                </a:lnTo>
                <a:lnTo>
                  <a:pt x="1109151" y="609043"/>
                </a:lnTo>
                <a:lnTo>
                  <a:pt x="1038342" y="607396"/>
                </a:lnTo>
                <a:lnTo>
                  <a:pt x="968797" y="604689"/>
                </a:lnTo>
                <a:lnTo>
                  <a:pt x="900639" y="600954"/>
                </a:lnTo>
                <a:lnTo>
                  <a:pt x="833991" y="596224"/>
                </a:lnTo>
                <a:lnTo>
                  <a:pt x="768978" y="590531"/>
                </a:lnTo>
                <a:lnTo>
                  <a:pt x="705722" y="583905"/>
                </a:lnTo>
                <a:lnTo>
                  <a:pt x="644348" y="576380"/>
                </a:lnTo>
                <a:lnTo>
                  <a:pt x="584978" y="567986"/>
                </a:lnTo>
                <a:lnTo>
                  <a:pt x="527737" y="558756"/>
                </a:lnTo>
                <a:lnTo>
                  <a:pt x="472748" y="548722"/>
                </a:lnTo>
                <a:lnTo>
                  <a:pt x="420134" y="537915"/>
                </a:lnTo>
                <a:lnTo>
                  <a:pt x="370020" y="526368"/>
                </a:lnTo>
                <a:lnTo>
                  <a:pt x="322527" y="514112"/>
                </a:lnTo>
                <a:lnTo>
                  <a:pt x="277781" y="501179"/>
                </a:lnTo>
                <a:lnTo>
                  <a:pt x="235905" y="487601"/>
                </a:lnTo>
                <a:lnTo>
                  <a:pt x="197022" y="473411"/>
                </a:lnTo>
                <a:lnTo>
                  <a:pt x="161256" y="458639"/>
                </a:lnTo>
                <a:lnTo>
                  <a:pt x="99568" y="427479"/>
                </a:lnTo>
                <a:lnTo>
                  <a:pt x="51829" y="394377"/>
                </a:lnTo>
                <a:lnTo>
                  <a:pt x="19029" y="359588"/>
                </a:lnTo>
                <a:lnTo>
                  <a:pt x="2155" y="323367"/>
                </a:lnTo>
                <a:lnTo>
                  <a:pt x="0" y="304800"/>
                </a:lnTo>
                <a:close/>
              </a:path>
            </a:pathLst>
          </a:custGeom>
          <a:ln w="1905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019" y="948690"/>
            <a:ext cx="477647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49500" algn="l"/>
              </a:tabLst>
            </a:pPr>
            <a:r>
              <a:rPr b="1" u="none" spc="-155" dirty="0">
                <a:latin typeface="Cambria"/>
                <a:cs typeface="Cambria"/>
              </a:rPr>
              <a:t>S</a:t>
            </a:r>
            <a:r>
              <a:rPr b="1" u="none" spc="-50" dirty="0">
                <a:latin typeface="Cambria"/>
                <a:cs typeface="Cambria"/>
              </a:rPr>
              <a:t>cr</a:t>
            </a:r>
            <a:r>
              <a:rPr b="1" u="none" spc="-45" dirty="0">
                <a:latin typeface="Cambria"/>
                <a:cs typeface="Cambria"/>
              </a:rPr>
              <a:t>a</a:t>
            </a:r>
            <a:r>
              <a:rPr b="1" u="none" spc="245" dirty="0">
                <a:latin typeface="Cambria"/>
                <a:cs typeface="Cambria"/>
              </a:rPr>
              <a:t>t</a:t>
            </a:r>
            <a:r>
              <a:rPr b="1" u="none" spc="340" dirty="0">
                <a:latin typeface="Cambria"/>
                <a:cs typeface="Cambria"/>
              </a:rPr>
              <a:t>c</a:t>
            </a:r>
            <a:r>
              <a:rPr b="1" u="none" spc="-465" dirty="0">
                <a:latin typeface="Cambria"/>
                <a:cs typeface="Cambria"/>
              </a:rPr>
              <a:t>h</a:t>
            </a:r>
            <a:r>
              <a:rPr b="1" u="none" dirty="0">
                <a:latin typeface="Cambria"/>
                <a:cs typeface="Cambria"/>
              </a:rPr>
              <a:t>	</a:t>
            </a:r>
            <a:r>
              <a:rPr b="1" u="none" spc="-50" dirty="0">
                <a:latin typeface="Microsoft JhengHei"/>
                <a:cs typeface="Microsoft JhengHei"/>
              </a:rPr>
              <a:t>程式語言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021" y="1887232"/>
            <a:ext cx="9995535" cy="137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290" algn="just">
              <a:lnSpc>
                <a:spcPct val="89800"/>
              </a:lnSpc>
            </a:pPr>
            <a:r>
              <a:rPr sz="2000" b="1" spc="15" dirty="0">
                <a:solidFill>
                  <a:srgbClr val="3E3E3E"/>
                </a:solidFill>
                <a:latin typeface="Cambria"/>
                <a:cs typeface="Cambria"/>
              </a:rPr>
              <a:t>Scratch 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旨讓程式設計語言初學者不需先學習語言語法便能設計創作產品。開發者期望通  過學習 </a:t>
            </a:r>
            <a:r>
              <a:rPr sz="2000" b="1" spc="10" dirty="0">
                <a:solidFill>
                  <a:srgbClr val="3E3E3E"/>
                </a:solidFill>
                <a:latin typeface="Cambria"/>
                <a:cs typeface="Cambria"/>
              </a:rPr>
              <a:t>Scratch</a:t>
            </a:r>
            <a:r>
              <a:rPr sz="2000" b="1" spc="10" dirty="0">
                <a:solidFill>
                  <a:srgbClr val="3E3E3E"/>
                </a:solidFill>
                <a:latin typeface="Microsoft JhengHei"/>
                <a:cs typeface="Microsoft JhengHei"/>
              </a:rPr>
              <a:t>，啟發和激勵使用者在愉快的環境下透過實驗去學習程式設計、數學和計  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算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知識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，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同時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獲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得創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造性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的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思考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，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系統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推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理，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和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協同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工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作的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體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驗。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通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過拖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曳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預先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設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定好的  圖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形化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程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式模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件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，表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達程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式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指令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，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設定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和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控制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每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一個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角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色或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背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景的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行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動和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變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化，</a:t>
            </a:r>
            <a:r>
              <a:rPr sz="2000" b="1" spc="5" dirty="0">
                <a:solidFill>
                  <a:srgbClr val="3E3E3E"/>
                </a:solidFill>
                <a:latin typeface="Microsoft JhengHei"/>
                <a:cs typeface="Microsoft JhengHei"/>
              </a:rPr>
              <a:t>從</a:t>
            </a:r>
            <a:r>
              <a:rPr sz="2000" b="1" spc="0" dirty="0">
                <a:solidFill>
                  <a:srgbClr val="3E3E3E"/>
                </a:solidFill>
                <a:latin typeface="Microsoft JhengHei"/>
                <a:cs typeface="Microsoft JhengHei"/>
              </a:rPr>
              <a:t>而完成  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程式設計。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338" rIns="0" bIns="0" rtlCol="0">
            <a:spAutoFit/>
          </a:bodyPr>
          <a:lstStyle/>
          <a:p>
            <a:pPr marL="909955">
              <a:lnSpc>
                <a:spcPts val="5290"/>
              </a:lnSpc>
            </a:pPr>
            <a:r>
              <a:rPr sz="2000" u="none" spc="-10" dirty="0"/>
              <a:t>mBloc</a:t>
            </a:r>
            <a:r>
              <a:rPr sz="2000" u="none" spc="0" dirty="0"/>
              <a:t>k</a:t>
            </a:r>
            <a:r>
              <a:rPr sz="2000" u="none" spc="-5" dirty="0"/>
              <a:t>功能表的連接</a:t>
            </a:r>
            <a:r>
              <a:rPr sz="2000" u="none" spc="-5" dirty="0">
                <a:latin typeface="Wingdings"/>
                <a:cs typeface="Wingdings"/>
              </a:rPr>
              <a:t></a:t>
            </a:r>
            <a:r>
              <a:rPr sz="2000" u="none" spc="-335" dirty="0"/>
              <a:t>序</a:t>
            </a:r>
            <a:r>
              <a:rPr sz="7200" u="none" spc="-6712" baseline="6365" dirty="0"/>
              <a:t>安</a:t>
            </a:r>
            <a:r>
              <a:rPr sz="2000" u="none" spc="-5" dirty="0"/>
              <a:t>列埠</a:t>
            </a:r>
            <a:r>
              <a:rPr sz="2000" u="none" spc="-1575" dirty="0"/>
              <a:t>連</a:t>
            </a:r>
            <a:r>
              <a:rPr sz="7200" u="none" spc="-4852" baseline="6365" dirty="0"/>
              <a:t>裝</a:t>
            </a:r>
            <a:r>
              <a:rPr sz="2000" u="none" spc="-5" dirty="0"/>
              <a:t>接</a:t>
            </a:r>
            <a:r>
              <a:rPr sz="2000" u="none" spc="-819" dirty="0"/>
              <a:t>，</a:t>
            </a:r>
            <a:r>
              <a:rPr sz="7200" u="none" spc="-5445" baseline="6365" dirty="0"/>
              <a:t>m</a:t>
            </a:r>
            <a:r>
              <a:rPr sz="2000" u="none" spc="-5" dirty="0"/>
              <a:t>選</a:t>
            </a:r>
            <a:r>
              <a:rPr sz="2000" u="none" spc="-425" dirty="0"/>
              <a:t>擇</a:t>
            </a:r>
            <a:r>
              <a:rPr sz="7200" u="none" spc="-3929" baseline="6365" dirty="0"/>
              <a:t>b</a:t>
            </a:r>
            <a:r>
              <a:rPr sz="2000" u="none" dirty="0"/>
              <a:t>剛</a:t>
            </a:r>
            <a:r>
              <a:rPr sz="2000" u="none" spc="-1445" dirty="0"/>
              <a:t>剛</a:t>
            </a:r>
            <a:r>
              <a:rPr sz="7200" u="none" spc="-2392" baseline="6365" dirty="0"/>
              <a:t>o</a:t>
            </a:r>
            <a:r>
              <a:rPr sz="2000" u="none" spc="-459" dirty="0"/>
              <a:t>確</a:t>
            </a:r>
            <a:r>
              <a:rPr sz="7200" u="none" spc="-1935" baseline="6365" dirty="0"/>
              <a:t>t</a:t>
            </a:r>
            <a:r>
              <a:rPr sz="2000" u="none" spc="-760" dirty="0"/>
              <a:t>認</a:t>
            </a:r>
            <a:r>
              <a:rPr sz="7200" u="none" spc="-6059" baseline="6365" dirty="0"/>
              <a:t>韌</a:t>
            </a:r>
            <a:r>
              <a:rPr sz="2000" u="none" spc="-5" dirty="0"/>
              <a:t>到</a:t>
            </a:r>
            <a:r>
              <a:rPr sz="2000" u="none" spc="-10" dirty="0"/>
              <a:t>的</a:t>
            </a:r>
            <a:r>
              <a:rPr sz="7200" u="none" spc="-7200" baseline="6365" dirty="0"/>
              <a:t>體</a:t>
            </a:r>
            <a:r>
              <a:rPr sz="2000" u="none" dirty="0"/>
              <a:t>新</a:t>
            </a:r>
            <a:r>
              <a:rPr sz="2000" u="none" spc="-40" dirty="0"/>
              <a:t>C</a:t>
            </a:r>
            <a:r>
              <a:rPr sz="2000" u="none" spc="-10" dirty="0"/>
              <a:t>O</a:t>
            </a:r>
            <a:r>
              <a:rPr sz="2000" u="none" spc="-5" dirty="0"/>
              <a:t>M</a:t>
            </a:r>
            <a:r>
              <a:rPr sz="2000" u="none" spc="25" dirty="0"/>
              <a:t> </a:t>
            </a:r>
            <a:r>
              <a:rPr sz="2000" u="none" spc="-10" dirty="0"/>
              <a:t>PO</a:t>
            </a:r>
            <a:r>
              <a:rPr sz="2000" u="none" spc="-60" dirty="0"/>
              <a:t>R</a:t>
            </a:r>
            <a:r>
              <a:rPr sz="2000" u="none" spc="-5" dirty="0"/>
              <a:t>T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2743200"/>
            <a:ext cx="4343400" cy="364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580" y="2667380"/>
            <a:ext cx="4191000" cy="1066800"/>
          </a:xfrm>
          <a:custGeom>
            <a:avLst/>
            <a:gdLst/>
            <a:ahLst/>
            <a:cxnLst/>
            <a:rect l="l" t="t" r="r" b="b"/>
            <a:pathLst>
              <a:path w="4191000" h="1066800">
                <a:moveTo>
                  <a:pt x="0" y="533400"/>
                </a:moveTo>
                <a:lnTo>
                  <a:pt x="10818" y="478862"/>
                </a:lnTo>
                <a:lnTo>
                  <a:pt x="29727" y="443363"/>
                </a:lnTo>
                <a:lnTo>
                  <a:pt x="57628" y="408643"/>
                </a:lnTo>
                <a:lnTo>
                  <a:pt x="94209" y="374782"/>
                </a:lnTo>
                <a:lnTo>
                  <a:pt x="139159" y="341860"/>
                </a:lnTo>
                <a:lnTo>
                  <a:pt x="192165" y="309956"/>
                </a:lnTo>
                <a:lnTo>
                  <a:pt x="252915" y="279149"/>
                </a:lnTo>
                <a:lnTo>
                  <a:pt x="321097" y="249519"/>
                </a:lnTo>
                <a:lnTo>
                  <a:pt x="357878" y="235170"/>
                </a:lnTo>
                <a:lnTo>
                  <a:pt x="396400" y="221145"/>
                </a:lnTo>
                <a:lnTo>
                  <a:pt x="436623" y="207454"/>
                </a:lnTo>
                <a:lnTo>
                  <a:pt x="478510" y="194107"/>
                </a:lnTo>
                <a:lnTo>
                  <a:pt x="522020" y="181114"/>
                </a:lnTo>
                <a:lnTo>
                  <a:pt x="567116" y="168484"/>
                </a:lnTo>
                <a:lnTo>
                  <a:pt x="613757" y="156229"/>
                </a:lnTo>
                <a:lnTo>
                  <a:pt x="661905" y="144356"/>
                </a:lnTo>
                <a:lnTo>
                  <a:pt x="711522" y="132877"/>
                </a:lnTo>
                <a:lnTo>
                  <a:pt x="762567" y="121802"/>
                </a:lnTo>
                <a:lnTo>
                  <a:pt x="815002" y="111140"/>
                </a:lnTo>
                <a:lnTo>
                  <a:pt x="868788" y="100901"/>
                </a:lnTo>
                <a:lnTo>
                  <a:pt x="923885" y="91096"/>
                </a:lnTo>
                <a:lnTo>
                  <a:pt x="980256" y="81733"/>
                </a:lnTo>
                <a:lnTo>
                  <a:pt x="1037860" y="72824"/>
                </a:lnTo>
                <a:lnTo>
                  <a:pt x="1096660" y="64378"/>
                </a:lnTo>
                <a:lnTo>
                  <a:pt x="1156615" y="56405"/>
                </a:lnTo>
                <a:lnTo>
                  <a:pt x="1217687" y="48914"/>
                </a:lnTo>
                <a:lnTo>
                  <a:pt x="1279836" y="41917"/>
                </a:lnTo>
                <a:lnTo>
                  <a:pt x="1343025" y="35422"/>
                </a:lnTo>
                <a:lnTo>
                  <a:pt x="1407213" y="29440"/>
                </a:lnTo>
                <a:lnTo>
                  <a:pt x="1472362" y="23980"/>
                </a:lnTo>
                <a:lnTo>
                  <a:pt x="1538433" y="19053"/>
                </a:lnTo>
                <a:lnTo>
                  <a:pt x="1605386" y="14668"/>
                </a:lnTo>
                <a:lnTo>
                  <a:pt x="1673183" y="10836"/>
                </a:lnTo>
                <a:lnTo>
                  <a:pt x="1741785" y="7566"/>
                </a:lnTo>
                <a:lnTo>
                  <a:pt x="1811153" y="4869"/>
                </a:lnTo>
                <a:lnTo>
                  <a:pt x="1881247" y="2753"/>
                </a:lnTo>
                <a:lnTo>
                  <a:pt x="1952029" y="1230"/>
                </a:lnTo>
                <a:lnTo>
                  <a:pt x="2023459" y="309"/>
                </a:lnTo>
                <a:lnTo>
                  <a:pt x="2095500" y="0"/>
                </a:lnTo>
                <a:lnTo>
                  <a:pt x="2167540" y="309"/>
                </a:lnTo>
                <a:lnTo>
                  <a:pt x="2238970" y="1230"/>
                </a:lnTo>
                <a:lnTo>
                  <a:pt x="2309752" y="2753"/>
                </a:lnTo>
                <a:lnTo>
                  <a:pt x="2379846" y="4869"/>
                </a:lnTo>
                <a:lnTo>
                  <a:pt x="2449214" y="7566"/>
                </a:lnTo>
                <a:lnTo>
                  <a:pt x="2517816" y="10836"/>
                </a:lnTo>
                <a:lnTo>
                  <a:pt x="2585613" y="14668"/>
                </a:lnTo>
                <a:lnTo>
                  <a:pt x="2652566" y="19053"/>
                </a:lnTo>
                <a:lnTo>
                  <a:pt x="2718637" y="23980"/>
                </a:lnTo>
                <a:lnTo>
                  <a:pt x="2783786" y="29440"/>
                </a:lnTo>
                <a:lnTo>
                  <a:pt x="2847974" y="35422"/>
                </a:lnTo>
                <a:lnTo>
                  <a:pt x="2911163" y="41917"/>
                </a:lnTo>
                <a:lnTo>
                  <a:pt x="2973312" y="48914"/>
                </a:lnTo>
                <a:lnTo>
                  <a:pt x="3034384" y="56405"/>
                </a:lnTo>
                <a:lnTo>
                  <a:pt x="3094339" y="64378"/>
                </a:lnTo>
                <a:lnTo>
                  <a:pt x="3153139" y="72824"/>
                </a:lnTo>
                <a:lnTo>
                  <a:pt x="3210743" y="81733"/>
                </a:lnTo>
                <a:lnTo>
                  <a:pt x="3267114" y="91096"/>
                </a:lnTo>
                <a:lnTo>
                  <a:pt x="3322211" y="100901"/>
                </a:lnTo>
                <a:lnTo>
                  <a:pt x="3375997" y="111140"/>
                </a:lnTo>
                <a:lnTo>
                  <a:pt x="3428432" y="121802"/>
                </a:lnTo>
                <a:lnTo>
                  <a:pt x="3479477" y="132877"/>
                </a:lnTo>
                <a:lnTo>
                  <a:pt x="3529094" y="144356"/>
                </a:lnTo>
                <a:lnTo>
                  <a:pt x="3577242" y="156229"/>
                </a:lnTo>
                <a:lnTo>
                  <a:pt x="3623883" y="168484"/>
                </a:lnTo>
                <a:lnTo>
                  <a:pt x="3668979" y="181114"/>
                </a:lnTo>
                <a:lnTo>
                  <a:pt x="3712489" y="194107"/>
                </a:lnTo>
                <a:lnTo>
                  <a:pt x="3754376" y="207454"/>
                </a:lnTo>
                <a:lnTo>
                  <a:pt x="3794599" y="221145"/>
                </a:lnTo>
                <a:lnTo>
                  <a:pt x="3833121" y="235170"/>
                </a:lnTo>
                <a:lnTo>
                  <a:pt x="3869902" y="249519"/>
                </a:lnTo>
                <a:lnTo>
                  <a:pt x="3938084" y="279149"/>
                </a:lnTo>
                <a:lnTo>
                  <a:pt x="3998834" y="309956"/>
                </a:lnTo>
                <a:lnTo>
                  <a:pt x="4051840" y="341860"/>
                </a:lnTo>
                <a:lnTo>
                  <a:pt x="4096790" y="374782"/>
                </a:lnTo>
                <a:lnTo>
                  <a:pt x="4133371" y="408643"/>
                </a:lnTo>
                <a:lnTo>
                  <a:pt x="4161272" y="443363"/>
                </a:lnTo>
                <a:lnTo>
                  <a:pt x="4180181" y="478862"/>
                </a:lnTo>
                <a:lnTo>
                  <a:pt x="4191000" y="533400"/>
                </a:lnTo>
                <a:lnTo>
                  <a:pt x="4189784" y="551737"/>
                </a:lnTo>
                <a:lnTo>
                  <a:pt x="4171870" y="605779"/>
                </a:lnTo>
                <a:lnTo>
                  <a:pt x="4148426" y="640898"/>
                </a:lnTo>
                <a:lnTo>
                  <a:pt x="4116146" y="675199"/>
                </a:lnTo>
                <a:lnTo>
                  <a:pt x="4075342" y="708600"/>
                </a:lnTo>
                <a:lnTo>
                  <a:pt x="4026325" y="741023"/>
                </a:lnTo>
                <a:lnTo>
                  <a:pt x="3969408" y="772389"/>
                </a:lnTo>
                <a:lnTo>
                  <a:pt x="3904902" y="802617"/>
                </a:lnTo>
                <a:lnTo>
                  <a:pt x="3833121" y="831629"/>
                </a:lnTo>
                <a:lnTo>
                  <a:pt x="3794599" y="845654"/>
                </a:lnTo>
                <a:lnTo>
                  <a:pt x="3754376" y="859345"/>
                </a:lnTo>
                <a:lnTo>
                  <a:pt x="3712489" y="872692"/>
                </a:lnTo>
                <a:lnTo>
                  <a:pt x="3668979" y="885685"/>
                </a:lnTo>
                <a:lnTo>
                  <a:pt x="3623883" y="898315"/>
                </a:lnTo>
                <a:lnTo>
                  <a:pt x="3577242" y="910570"/>
                </a:lnTo>
                <a:lnTo>
                  <a:pt x="3529094" y="922443"/>
                </a:lnTo>
                <a:lnTo>
                  <a:pt x="3479477" y="933922"/>
                </a:lnTo>
                <a:lnTo>
                  <a:pt x="3428432" y="944997"/>
                </a:lnTo>
                <a:lnTo>
                  <a:pt x="3375997" y="955659"/>
                </a:lnTo>
                <a:lnTo>
                  <a:pt x="3322211" y="965898"/>
                </a:lnTo>
                <a:lnTo>
                  <a:pt x="3267114" y="975703"/>
                </a:lnTo>
                <a:lnTo>
                  <a:pt x="3210743" y="985066"/>
                </a:lnTo>
                <a:lnTo>
                  <a:pt x="3153139" y="993975"/>
                </a:lnTo>
                <a:lnTo>
                  <a:pt x="3094339" y="1002421"/>
                </a:lnTo>
                <a:lnTo>
                  <a:pt x="3034384" y="1010394"/>
                </a:lnTo>
                <a:lnTo>
                  <a:pt x="2973312" y="1017885"/>
                </a:lnTo>
                <a:lnTo>
                  <a:pt x="2911163" y="1024882"/>
                </a:lnTo>
                <a:lnTo>
                  <a:pt x="2847974" y="1031377"/>
                </a:lnTo>
                <a:lnTo>
                  <a:pt x="2783786" y="1037359"/>
                </a:lnTo>
                <a:lnTo>
                  <a:pt x="2718637" y="1042819"/>
                </a:lnTo>
                <a:lnTo>
                  <a:pt x="2652566" y="1047746"/>
                </a:lnTo>
                <a:lnTo>
                  <a:pt x="2585613" y="1052131"/>
                </a:lnTo>
                <a:lnTo>
                  <a:pt x="2517816" y="1055963"/>
                </a:lnTo>
                <a:lnTo>
                  <a:pt x="2449214" y="1059233"/>
                </a:lnTo>
                <a:lnTo>
                  <a:pt x="2379846" y="1061930"/>
                </a:lnTo>
                <a:lnTo>
                  <a:pt x="2309752" y="1064046"/>
                </a:lnTo>
                <a:lnTo>
                  <a:pt x="2238970" y="1065569"/>
                </a:lnTo>
                <a:lnTo>
                  <a:pt x="2167540" y="1066490"/>
                </a:lnTo>
                <a:lnTo>
                  <a:pt x="2095500" y="1066800"/>
                </a:lnTo>
                <a:lnTo>
                  <a:pt x="2023459" y="1066490"/>
                </a:lnTo>
                <a:lnTo>
                  <a:pt x="1952029" y="1065569"/>
                </a:lnTo>
                <a:lnTo>
                  <a:pt x="1881247" y="1064046"/>
                </a:lnTo>
                <a:lnTo>
                  <a:pt x="1811153" y="1061930"/>
                </a:lnTo>
                <a:lnTo>
                  <a:pt x="1741785" y="1059233"/>
                </a:lnTo>
                <a:lnTo>
                  <a:pt x="1673183" y="1055963"/>
                </a:lnTo>
                <a:lnTo>
                  <a:pt x="1605386" y="1052131"/>
                </a:lnTo>
                <a:lnTo>
                  <a:pt x="1538433" y="1047746"/>
                </a:lnTo>
                <a:lnTo>
                  <a:pt x="1472362" y="1042819"/>
                </a:lnTo>
                <a:lnTo>
                  <a:pt x="1407213" y="1037359"/>
                </a:lnTo>
                <a:lnTo>
                  <a:pt x="1343025" y="1031377"/>
                </a:lnTo>
                <a:lnTo>
                  <a:pt x="1279836" y="1024882"/>
                </a:lnTo>
                <a:lnTo>
                  <a:pt x="1217687" y="1017885"/>
                </a:lnTo>
                <a:lnTo>
                  <a:pt x="1156615" y="1010394"/>
                </a:lnTo>
                <a:lnTo>
                  <a:pt x="1096660" y="1002421"/>
                </a:lnTo>
                <a:lnTo>
                  <a:pt x="1037860" y="993975"/>
                </a:lnTo>
                <a:lnTo>
                  <a:pt x="980256" y="985066"/>
                </a:lnTo>
                <a:lnTo>
                  <a:pt x="923885" y="975703"/>
                </a:lnTo>
                <a:lnTo>
                  <a:pt x="868788" y="965898"/>
                </a:lnTo>
                <a:lnTo>
                  <a:pt x="815002" y="955659"/>
                </a:lnTo>
                <a:lnTo>
                  <a:pt x="762567" y="944997"/>
                </a:lnTo>
                <a:lnTo>
                  <a:pt x="711522" y="933922"/>
                </a:lnTo>
                <a:lnTo>
                  <a:pt x="661905" y="922443"/>
                </a:lnTo>
                <a:lnTo>
                  <a:pt x="613757" y="910570"/>
                </a:lnTo>
                <a:lnTo>
                  <a:pt x="567116" y="898315"/>
                </a:lnTo>
                <a:lnTo>
                  <a:pt x="522020" y="885685"/>
                </a:lnTo>
                <a:lnTo>
                  <a:pt x="478510" y="872692"/>
                </a:lnTo>
                <a:lnTo>
                  <a:pt x="436623" y="859345"/>
                </a:lnTo>
                <a:lnTo>
                  <a:pt x="396400" y="845654"/>
                </a:lnTo>
                <a:lnTo>
                  <a:pt x="357878" y="831629"/>
                </a:lnTo>
                <a:lnTo>
                  <a:pt x="321097" y="817280"/>
                </a:lnTo>
                <a:lnTo>
                  <a:pt x="252915" y="787650"/>
                </a:lnTo>
                <a:lnTo>
                  <a:pt x="192165" y="756843"/>
                </a:lnTo>
                <a:lnTo>
                  <a:pt x="139159" y="724939"/>
                </a:lnTo>
                <a:lnTo>
                  <a:pt x="94209" y="692017"/>
                </a:lnTo>
                <a:lnTo>
                  <a:pt x="57628" y="658156"/>
                </a:lnTo>
                <a:lnTo>
                  <a:pt x="29727" y="623436"/>
                </a:lnTo>
                <a:lnTo>
                  <a:pt x="10818" y="587937"/>
                </a:lnTo>
                <a:lnTo>
                  <a:pt x="0" y="533400"/>
                </a:lnTo>
                <a:close/>
              </a:path>
            </a:pathLst>
          </a:custGeom>
          <a:ln w="1905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021" rIns="0" bIns="0" rtlCol="0">
            <a:spAutoFit/>
          </a:bodyPr>
          <a:lstStyle/>
          <a:p>
            <a:pPr marL="173990">
              <a:lnSpc>
                <a:spcPct val="100000"/>
              </a:lnSpc>
              <a:tabLst>
                <a:tab pos="2840355" algn="l"/>
                <a:tab pos="10140315" algn="l"/>
              </a:tabLst>
            </a:pPr>
            <a:r>
              <a:rPr sz="4300" dirty="0"/>
              <a:t> 	</a:t>
            </a:r>
            <a:r>
              <a:rPr sz="4300" spc="-50" dirty="0"/>
              <a:t>mbot相關積木說明-LED	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823567" y="1728850"/>
            <a:ext cx="9000490" cy="922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mBot主控制板上有兩個三色LED，三色各別為紅色、綠色及藍色，也就是所謂的  </a:t>
            </a:r>
            <a:r>
              <a:rPr sz="2000" spc="10" dirty="0">
                <a:solidFill>
                  <a:srgbClr val="3E3E3E"/>
                </a:solidFill>
                <a:latin typeface="Microsoft JhengHei"/>
                <a:cs typeface="Microsoft JhengHei"/>
              </a:rPr>
              <a:t>RGB三原色，我們可個別調整RGB的亮度，來混合ft一個我們想要的顏色。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Scratch的LED積木可讓我們調整RGB三色的亮度，最暗(不亮)是0，最亮是255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4573523"/>
            <a:ext cx="3305555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200" y="4344923"/>
            <a:ext cx="22098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20581" y="4116704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2481" y="44977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980" y="4116704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40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980" y="4115180"/>
            <a:ext cx="3657600" cy="1905"/>
          </a:xfrm>
          <a:custGeom>
            <a:avLst/>
            <a:gdLst/>
            <a:ahLst/>
            <a:cxnLst/>
            <a:rect l="l" t="t" r="r" b="b"/>
            <a:pathLst>
              <a:path w="3657600" h="1904">
                <a:moveTo>
                  <a:pt x="3657600" y="1524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77781" y="6085204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39681" y="602170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7181" y="6161404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9081" y="609790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580" y="4802504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981" y="4802504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5981" y="6478904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1981200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72580" y="6707505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3505200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281" rIns="0" bIns="0" rtlCol="0">
            <a:spAutoFit/>
          </a:bodyPr>
          <a:lstStyle/>
          <a:p>
            <a:pPr marL="173990">
              <a:lnSpc>
                <a:spcPts val="5270"/>
              </a:lnSpc>
              <a:tabLst>
                <a:tab pos="2656840" algn="l"/>
                <a:tab pos="1014031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50" dirty="0"/>
              <a:t>撰寫LED的程式(LED_1)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9503" y="1778476"/>
            <a:ext cx="860615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範例：作一個讓LED不斷循環點亮[紅色-&gt;綠色-&gt;藍色，每次間隔一秒]的程式</a:t>
            </a:r>
            <a:endParaRPr sz="2000">
              <a:latin typeface="Microsoft JhengHei"/>
              <a:cs typeface="Microsoft JhengHei"/>
            </a:endParaRPr>
          </a:p>
          <a:p>
            <a:pPr marL="174625">
              <a:lnSpc>
                <a:spcPct val="100000"/>
              </a:lnSpc>
              <a:spcBef>
                <a:spcPts val="900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TIP</a:t>
            </a:r>
            <a:r>
              <a:rPr sz="2000" spc="-5" dirty="0">
                <a:solidFill>
                  <a:srgbClr val="3E3E3E"/>
                </a:solidFill>
                <a:latin typeface="PMingLiU"/>
                <a:cs typeface="PMingLiU"/>
              </a:rPr>
              <a:t>：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使用無限迴圈(while)。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3119627"/>
            <a:ext cx="4279392" cy="2900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8913" y="3309302"/>
            <a:ext cx="3457575" cy="183515"/>
          </a:xfrm>
          <a:custGeom>
            <a:avLst/>
            <a:gdLst/>
            <a:ahLst/>
            <a:cxnLst/>
            <a:rect l="l" t="t" r="r" b="b"/>
            <a:pathLst>
              <a:path w="3457575" h="183514">
                <a:moveTo>
                  <a:pt x="0" y="183324"/>
                </a:moveTo>
                <a:lnTo>
                  <a:pt x="3457028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61235" y="3271926"/>
            <a:ext cx="78105" cy="76200"/>
          </a:xfrm>
          <a:custGeom>
            <a:avLst/>
            <a:gdLst/>
            <a:ahLst/>
            <a:cxnLst/>
            <a:rect l="l" t="t" r="r" b="b"/>
            <a:pathLst>
              <a:path w="78104" h="76200">
                <a:moveTo>
                  <a:pt x="0" y="0"/>
                </a:moveTo>
                <a:lnTo>
                  <a:pt x="4038" y="76098"/>
                </a:lnTo>
                <a:lnTo>
                  <a:pt x="78117" y="3401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39353" y="3120008"/>
            <a:ext cx="1584325" cy="280035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mBot程式起點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0521" y="3772280"/>
            <a:ext cx="3545840" cy="0"/>
          </a:xfrm>
          <a:custGeom>
            <a:avLst/>
            <a:gdLst/>
            <a:ahLst/>
            <a:cxnLst/>
            <a:rect l="l" t="t" r="r" b="b"/>
            <a:pathLst>
              <a:path w="3545840">
                <a:moveTo>
                  <a:pt x="0" y="0"/>
                </a:moveTo>
                <a:lnTo>
                  <a:pt x="3545332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3153" y="37341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39353" y="3585590"/>
            <a:ext cx="1232535" cy="280035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無限迴圈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39353" y="3958209"/>
            <a:ext cx="1671955" cy="280035"/>
          </a:xfrm>
          <a:prstGeom prst="rect">
            <a:avLst/>
          </a:prstGeom>
          <a:ln w="12953">
            <a:solidFill>
              <a:srgbClr val="BD582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紅色亮度最亮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98917" y="4051934"/>
            <a:ext cx="377190" cy="0"/>
          </a:xfrm>
          <a:custGeom>
            <a:avLst/>
            <a:gdLst/>
            <a:ahLst/>
            <a:cxnLst/>
            <a:rect l="l" t="t" r="r" b="b"/>
            <a:pathLst>
              <a:path w="377190">
                <a:moveTo>
                  <a:pt x="0" y="0"/>
                </a:moveTo>
                <a:lnTo>
                  <a:pt x="376936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3153" y="401383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8913" y="4424553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94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63153" y="438645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39353" y="4331589"/>
            <a:ext cx="1232535" cy="279400"/>
          </a:xfrm>
          <a:custGeom>
            <a:avLst/>
            <a:gdLst/>
            <a:ahLst/>
            <a:cxnLst/>
            <a:rect l="l" t="t" r="r" b="b"/>
            <a:pathLst>
              <a:path w="1232534" h="279400">
                <a:moveTo>
                  <a:pt x="0" y="0"/>
                </a:moveTo>
                <a:lnTo>
                  <a:pt x="1232153" y="0"/>
                </a:lnTo>
                <a:lnTo>
                  <a:pt x="1232153" y="278892"/>
                </a:lnTo>
                <a:lnTo>
                  <a:pt x="0" y="278892"/>
                </a:lnTo>
                <a:lnTo>
                  <a:pt x="0" y="0"/>
                </a:lnTo>
                <a:close/>
              </a:path>
            </a:pathLst>
          </a:custGeom>
          <a:ln w="12953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39353" y="4610480"/>
            <a:ext cx="1671955" cy="280035"/>
          </a:xfrm>
          <a:custGeom>
            <a:avLst/>
            <a:gdLst/>
            <a:ahLst/>
            <a:cxnLst/>
            <a:rect l="l" t="t" r="r" b="b"/>
            <a:pathLst>
              <a:path w="1671954" h="280035">
                <a:moveTo>
                  <a:pt x="0" y="0"/>
                </a:moveTo>
                <a:lnTo>
                  <a:pt x="1671827" y="0"/>
                </a:lnTo>
                <a:lnTo>
                  <a:pt x="1671827" y="279654"/>
                </a:lnTo>
                <a:lnTo>
                  <a:pt x="0" y="279654"/>
                </a:lnTo>
                <a:lnTo>
                  <a:pt x="0" y="0"/>
                </a:lnTo>
                <a:close/>
              </a:path>
            </a:pathLst>
          </a:custGeom>
          <a:ln w="12953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617432" y="4342853"/>
            <a:ext cx="124650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持續1秒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綠色亮度最亮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98917" y="4704207"/>
            <a:ext cx="377190" cy="0"/>
          </a:xfrm>
          <a:custGeom>
            <a:avLst/>
            <a:gdLst/>
            <a:ahLst/>
            <a:cxnLst/>
            <a:rect l="l" t="t" r="r" b="b"/>
            <a:pathLst>
              <a:path w="377190">
                <a:moveTo>
                  <a:pt x="0" y="0"/>
                </a:moveTo>
                <a:lnTo>
                  <a:pt x="376936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63153" y="466610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8913" y="4983860"/>
            <a:ext cx="3457575" cy="91440"/>
          </a:xfrm>
          <a:custGeom>
            <a:avLst/>
            <a:gdLst/>
            <a:ahLst/>
            <a:cxnLst/>
            <a:rect l="l" t="t" r="r" b="b"/>
            <a:pathLst>
              <a:path w="3457575" h="91439">
                <a:moveTo>
                  <a:pt x="0" y="0"/>
                </a:moveTo>
                <a:lnTo>
                  <a:pt x="3456965" y="91287"/>
                </a:lnTo>
              </a:path>
            </a:pathLst>
          </a:custGeom>
          <a:ln w="12699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62162" y="5036718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2019" y="0"/>
                </a:moveTo>
                <a:lnTo>
                  <a:pt x="0" y="76174"/>
                </a:lnTo>
                <a:lnTo>
                  <a:pt x="77190" y="40106"/>
                </a:lnTo>
                <a:lnTo>
                  <a:pt x="2019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39353" y="4983860"/>
            <a:ext cx="1232535" cy="279400"/>
          </a:xfrm>
          <a:prstGeom prst="rect">
            <a:avLst/>
          </a:prstGeom>
          <a:ln w="12953">
            <a:solidFill>
              <a:srgbClr val="BD582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持續1秒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39353" y="5356478"/>
            <a:ext cx="1671955" cy="280035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藍色亮度最亮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98917" y="5262753"/>
            <a:ext cx="382270" cy="161925"/>
          </a:xfrm>
          <a:custGeom>
            <a:avLst/>
            <a:gdLst/>
            <a:ahLst/>
            <a:cxnLst/>
            <a:rect l="l" t="t" r="r" b="b"/>
            <a:pathLst>
              <a:path w="382270" h="161925">
                <a:moveTo>
                  <a:pt x="0" y="0"/>
                </a:moveTo>
                <a:lnTo>
                  <a:pt x="381965" y="161912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4326" y="5384622"/>
            <a:ext cx="85090" cy="70485"/>
          </a:xfrm>
          <a:custGeom>
            <a:avLst/>
            <a:gdLst/>
            <a:ahLst/>
            <a:cxnLst/>
            <a:rect l="l" t="t" r="r" b="b"/>
            <a:pathLst>
              <a:path w="85090" h="70485">
                <a:moveTo>
                  <a:pt x="29743" y="0"/>
                </a:moveTo>
                <a:lnTo>
                  <a:pt x="0" y="70154"/>
                </a:lnTo>
                <a:lnTo>
                  <a:pt x="85026" y="64820"/>
                </a:lnTo>
                <a:lnTo>
                  <a:pt x="29743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8913" y="5636133"/>
            <a:ext cx="3457575" cy="182880"/>
          </a:xfrm>
          <a:custGeom>
            <a:avLst/>
            <a:gdLst/>
            <a:ahLst/>
            <a:cxnLst/>
            <a:rect l="l" t="t" r="r" b="b"/>
            <a:pathLst>
              <a:path w="3457575" h="182879">
                <a:moveTo>
                  <a:pt x="0" y="0"/>
                </a:moveTo>
                <a:lnTo>
                  <a:pt x="3457028" y="182575"/>
                </a:lnTo>
              </a:path>
            </a:pathLst>
          </a:custGeom>
          <a:ln w="12699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61247" y="5779990"/>
            <a:ext cx="78105" cy="76200"/>
          </a:xfrm>
          <a:custGeom>
            <a:avLst/>
            <a:gdLst/>
            <a:ahLst/>
            <a:cxnLst/>
            <a:rect l="l" t="t" r="r" b="b"/>
            <a:pathLst>
              <a:path w="78104" h="76200">
                <a:moveTo>
                  <a:pt x="4025" y="0"/>
                </a:moveTo>
                <a:lnTo>
                  <a:pt x="0" y="76098"/>
                </a:lnTo>
                <a:lnTo>
                  <a:pt x="78105" y="42075"/>
                </a:lnTo>
                <a:lnTo>
                  <a:pt x="4025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39353" y="5729096"/>
            <a:ext cx="1232535" cy="280035"/>
          </a:xfrm>
          <a:prstGeom prst="rect">
            <a:avLst/>
          </a:prstGeom>
          <a:ln w="12953">
            <a:solidFill>
              <a:srgbClr val="BD582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持續1秒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41140" y="6222491"/>
            <a:ext cx="63633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2600" algn="l"/>
              </a:tabLst>
            </a:pPr>
            <a:r>
              <a:rPr sz="2100" spc="-5" dirty="0">
                <a:solidFill>
                  <a:srgbClr val="BD582C"/>
                </a:solidFill>
                <a:latin typeface="Wingdings"/>
                <a:cs typeface="Wingdings"/>
              </a:rPr>
              <a:t></a:t>
            </a:r>
            <a:r>
              <a:rPr sz="2100" spc="-5" dirty="0">
                <a:solidFill>
                  <a:srgbClr val="BD582C"/>
                </a:solidFill>
                <a:latin typeface="Times New Roman"/>
                <a:cs typeface="Times New Roman"/>
              </a:rPr>
              <a:t>	</a:t>
            </a:r>
            <a:r>
              <a:rPr sz="2100" spc="-5" dirty="0">
                <a:latin typeface="Microsoft JhengHei"/>
                <a:cs typeface="Microsoft JhengHei"/>
              </a:rPr>
              <a:t>練習：試著更改亮度、顏色、延遲時間</a:t>
            </a:r>
            <a:r>
              <a:rPr sz="2100" spc="-5" dirty="0">
                <a:latin typeface="Arial"/>
                <a:cs typeface="Arial"/>
              </a:rPr>
              <a:t>…</a:t>
            </a:r>
            <a:r>
              <a:rPr sz="2100" spc="-5" dirty="0">
                <a:latin typeface="Microsoft JhengHei"/>
                <a:cs typeface="Microsoft JhengHei"/>
              </a:rPr>
              <a:t>等參數。</a:t>
            </a:r>
            <a:endParaRPr sz="21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4475">
              <a:lnSpc>
                <a:spcPct val="100000"/>
              </a:lnSpc>
            </a:pPr>
            <a:r>
              <a:rPr sz="4300" u="none" spc="-50" dirty="0"/>
              <a:t>mbot相關積木說明-播放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180591" y="1188465"/>
            <a:ext cx="9992360" cy="66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41900" algn="l"/>
                <a:tab pos="9979025" algn="l"/>
              </a:tabLst>
            </a:pPr>
            <a:r>
              <a:rPr sz="4300" u="sng" dirty="0">
                <a:solidFill>
                  <a:srgbClr val="3E3E3E"/>
                </a:solidFill>
                <a:latin typeface="Times New Roman"/>
                <a:cs typeface="Times New Roman"/>
              </a:rPr>
              <a:t> 	</a:t>
            </a:r>
            <a:r>
              <a:rPr sz="4300" u="sng" spc="-25" dirty="0">
                <a:solidFill>
                  <a:srgbClr val="3E3E3E"/>
                </a:solidFill>
                <a:latin typeface="Microsoft JhengHei"/>
                <a:cs typeface="Microsoft JhengHei"/>
              </a:rPr>
              <a:t>音調	</a:t>
            </a:r>
            <a:endParaRPr sz="43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288" y="1706752"/>
            <a:ext cx="10239375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ts val="1920"/>
              </a:lnSpc>
            </a:pPr>
            <a:r>
              <a:rPr sz="2000" spc="35" dirty="0">
                <a:solidFill>
                  <a:srgbClr val="3E3E3E"/>
                </a:solidFill>
                <a:latin typeface="Microsoft JhengHei"/>
                <a:cs typeface="Microsoft JhengHei"/>
              </a:rPr>
              <a:t>控制板上的蜂鳴器是根據送ft的頻率來發ft聲音的，透過頻率震動簧片擠壓空氣，我們就能  </a:t>
            </a:r>
            <a:r>
              <a:rPr sz="2000" spc="30" dirty="0">
                <a:solidFill>
                  <a:srgbClr val="3E3E3E"/>
                </a:solidFill>
                <a:latin typeface="Microsoft JhengHei"/>
                <a:cs typeface="Microsoft JhengHei"/>
              </a:rPr>
              <a:t>聽到不同的音階了。當然，我們只需要在積木上選擇需要的音階，mBot就會自動幫我們彈  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奏了。</a:t>
            </a:r>
            <a:endParaRPr sz="2000">
              <a:latin typeface="Microsoft JhengHei"/>
              <a:cs typeface="Microsoft JhengHei"/>
            </a:endParaRPr>
          </a:p>
          <a:p>
            <a:pPr marL="12700" algn="just">
              <a:lnSpc>
                <a:spcPct val="100000"/>
              </a:lnSpc>
              <a:spcBef>
                <a:spcPts val="930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播放音調積木能播放的範圍為C2到D8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3886200"/>
            <a:ext cx="1065276" cy="293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7885" y="3886200"/>
            <a:ext cx="2207514" cy="2029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4890" y="3956684"/>
            <a:ext cx="1580515" cy="1567815"/>
          </a:xfrm>
          <a:custGeom>
            <a:avLst/>
            <a:gdLst/>
            <a:ahLst/>
            <a:cxnLst/>
            <a:rect l="l" t="t" r="r" b="b"/>
            <a:pathLst>
              <a:path w="1580515" h="1567814">
                <a:moveTo>
                  <a:pt x="0" y="0"/>
                </a:moveTo>
                <a:lnTo>
                  <a:pt x="1580146" y="1567332"/>
                </a:lnTo>
              </a:path>
            </a:pathLst>
          </a:custGeom>
          <a:ln w="63245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5769" y="5434393"/>
            <a:ext cx="201930" cy="201295"/>
          </a:xfrm>
          <a:custGeom>
            <a:avLst/>
            <a:gdLst/>
            <a:ahLst/>
            <a:cxnLst/>
            <a:rect l="l" t="t" r="r" b="b"/>
            <a:pathLst>
              <a:path w="201929" h="201295">
                <a:moveTo>
                  <a:pt x="133629" y="0"/>
                </a:moveTo>
                <a:lnTo>
                  <a:pt x="0" y="134708"/>
                </a:lnTo>
                <a:lnTo>
                  <a:pt x="201523" y="200977"/>
                </a:lnTo>
                <a:lnTo>
                  <a:pt x="133629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850" y="731266"/>
            <a:ext cx="6435725" cy="11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985" marR="5080" indent="-2661920">
              <a:lnSpc>
                <a:spcPts val="4390"/>
              </a:lnSpc>
            </a:pPr>
            <a:r>
              <a:rPr sz="4300" u="none" spc="-50" dirty="0"/>
              <a:t>蜂鳴器的結</a:t>
            </a:r>
            <a:r>
              <a:rPr sz="4300" u="none" spc="-60" dirty="0"/>
              <a:t>構&amp;</a:t>
            </a:r>
            <a:r>
              <a:rPr sz="4300" u="none" spc="-50" dirty="0"/>
              <a:t>音</a:t>
            </a:r>
            <a:r>
              <a:rPr sz="4300" u="none" spc="-55" dirty="0"/>
              <a:t>階的</a:t>
            </a:r>
            <a:r>
              <a:rPr sz="4300" u="none" spc="-50" dirty="0"/>
              <a:t>頻</a:t>
            </a:r>
            <a:r>
              <a:rPr sz="4300" u="none" dirty="0"/>
              <a:t>率  </a:t>
            </a:r>
            <a:r>
              <a:rPr sz="4300" u="none" spc="-50" dirty="0"/>
              <a:t>對應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7315200" y="2057400"/>
            <a:ext cx="2667000" cy="155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19300" y="1905000"/>
            <a:ext cx="4686300" cy="2084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4191000"/>
            <a:ext cx="2971800" cy="1859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2939" y="4073905"/>
            <a:ext cx="3224530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</a:pPr>
            <a:r>
              <a:rPr sz="2800" dirty="0">
                <a:latin typeface="Microsoft JhengHei"/>
                <a:cs typeface="Microsoft JhengHei"/>
              </a:rPr>
              <a:t>將</a:t>
            </a:r>
            <a:r>
              <a:rPr sz="2800" spc="-10" dirty="0">
                <a:latin typeface="Microsoft JhengHei"/>
                <a:cs typeface="Microsoft JhengHei"/>
              </a:rPr>
              <a:t>頻</a:t>
            </a:r>
            <a:r>
              <a:rPr sz="2800" dirty="0">
                <a:latin typeface="Microsoft JhengHei"/>
                <a:cs typeface="Microsoft JhengHei"/>
              </a:rPr>
              <a:t>率</a:t>
            </a:r>
            <a:r>
              <a:rPr sz="2800" spc="-10" dirty="0">
                <a:latin typeface="Microsoft JhengHei"/>
                <a:cs typeface="Microsoft JhengHei"/>
              </a:rPr>
              <a:t>表</a:t>
            </a:r>
            <a:r>
              <a:rPr sz="2800" dirty="0">
                <a:latin typeface="Microsoft JhengHei"/>
                <a:cs typeface="Microsoft JhengHei"/>
              </a:rPr>
              <a:t>上</a:t>
            </a:r>
            <a:r>
              <a:rPr sz="2800" spc="-10" dirty="0">
                <a:latin typeface="Microsoft JhengHei"/>
                <a:cs typeface="Microsoft JhengHei"/>
              </a:rPr>
              <a:t>的</a:t>
            </a:r>
            <a:r>
              <a:rPr sz="2800" dirty="0">
                <a:latin typeface="Microsoft JhengHei"/>
                <a:cs typeface="Microsoft JhengHei"/>
              </a:rPr>
              <a:t>頻</a:t>
            </a:r>
            <a:r>
              <a:rPr sz="2800" spc="-10" dirty="0">
                <a:latin typeface="Microsoft JhengHei"/>
                <a:cs typeface="Microsoft JhengHei"/>
              </a:rPr>
              <a:t>率透  </a:t>
            </a:r>
            <a:r>
              <a:rPr sz="2800" dirty="0">
                <a:latin typeface="Microsoft JhengHei"/>
                <a:cs typeface="Microsoft JhengHei"/>
              </a:rPr>
              <a:t>過</a:t>
            </a:r>
            <a:r>
              <a:rPr sz="2800" spc="-10" dirty="0">
                <a:latin typeface="Microsoft JhengHei"/>
                <a:cs typeface="Microsoft JhengHei"/>
              </a:rPr>
              <a:t>電</a:t>
            </a:r>
            <a:r>
              <a:rPr sz="2800" dirty="0">
                <a:latin typeface="Microsoft JhengHei"/>
                <a:cs typeface="Microsoft JhengHei"/>
              </a:rPr>
              <a:t>路</a:t>
            </a:r>
            <a:r>
              <a:rPr sz="2800" spc="-10" dirty="0">
                <a:latin typeface="Microsoft JhengHei"/>
                <a:cs typeface="Microsoft JhengHei"/>
              </a:rPr>
              <a:t>驅</a:t>
            </a:r>
            <a:r>
              <a:rPr sz="2800" dirty="0">
                <a:latin typeface="Microsoft JhengHei"/>
                <a:cs typeface="Microsoft JhengHei"/>
              </a:rPr>
              <a:t>動</a:t>
            </a:r>
            <a:r>
              <a:rPr sz="2800" spc="-10" dirty="0">
                <a:latin typeface="Microsoft JhengHei"/>
                <a:cs typeface="Microsoft JhengHei"/>
              </a:rPr>
              <a:t>蜂</a:t>
            </a:r>
            <a:r>
              <a:rPr sz="2800" dirty="0">
                <a:latin typeface="Microsoft JhengHei"/>
                <a:cs typeface="Microsoft JhengHei"/>
              </a:rPr>
              <a:t>鳴</a:t>
            </a:r>
            <a:r>
              <a:rPr sz="2800" spc="-10" dirty="0">
                <a:latin typeface="Microsoft JhengHei"/>
                <a:cs typeface="Microsoft JhengHei"/>
              </a:rPr>
              <a:t>器，  </a:t>
            </a:r>
            <a:r>
              <a:rPr sz="2800" dirty="0">
                <a:latin typeface="Microsoft JhengHei"/>
                <a:cs typeface="Microsoft JhengHei"/>
              </a:rPr>
              <a:t>就</a:t>
            </a:r>
            <a:r>
              <a:rPr sz="2800" spc="-10" dirty="0">
                <a:latin typeface="Microsoft JhengHei"/>
                <a:cs typeface="Microsoft JhengHei"/>
              </a:rPr>
              <a:t>能</a:t>
            </a:r>
            <a:r>
              <a:rPr sz="2800" dirty="0">
                <a:latin typeface="Microsoft JhengHei"/>
                <a:cs typeface="Microsoft JhengHei"/>
              </a:rPr>
              <a:t>演</a:t>
            </a:r>
            <a:r>
              <a:rPr sz="2800" spc="325" dirty="0">
                <a:latin typeface="Microsoft JhengHei"/>
                <a:cs typeface="Microsoft JhengHei"/>
              </a:rPr>
              <a:t>奏f</a:t>
            </a:r>
            <a:r>
              <a:rPr sz="2800" spc="180" dirty="0">
                <a:latin typeface="Microsoft JhengHei"/>
                <a:cs typeface="Microsoft JhengHei"/>
              </a:rPr>
              <a:t>t</a:t>
            </a:r>
            <a:r>
              <a:rPr sz="2800" spc="-10" dirty="0">
                <a:latin typeface="Microsoft JhengHei"/>
                <a:cs typeface="Microsoft JhengHei"/>
              </a:rPr>
              <a:t>我</a:t>
            </a:r>
            <a:r>
              <a:rPr sz="2800" dirty="0">
                <a:latin typeface="Microsoft JhengHei"/>
                <a:cs typeface="Microsoft JhengHei"/>
              </a:rPr>
              <a:t>們</a:t>
            </a:r>
            <a:r>
              <a:rPr sz="2800" spc="-10" dirty="0">
                <a:latin typeface="Microsoft JhengHei"/>
                <a:cs typeface="Microsoft JhengHei"/>
              </a:rPr>
              <a:t>所認  </a:t>
            </a:r>
            <a:r>
              <a:rPr sz="2800" spc="-5" dirty="0">
                <a:latin typeface="Microsoft JhengHei"/>
                <a:cs typeface="Microsoft JhengHei"/>
              </a:rPr>
              <a:t>識的音階了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9180" y="1714880"/>
            <a:ext cx="5287645" cy="3848100"/>
          </a:xfrm>
          <a:custGeom>
            <a:avLst/>
            <a:gdLst/>
            <a:ahLst/>
            <a:cxnLst/>
            <a:rect l="l" t="t" r="r" b="b"/>
            <a:pathLst>
              <a:path w="5287645" h="3848100">
                <a:moveTo>
                  <a:pt x="0" y="0"/>
                </a:moveTo>
                <a:lnTo>
                  <a:pt x="2933700" y="0"/>
                </a:lnTo>
                <a:lnTo>
                  <a:pt x="4191000" y="0"/>
                </a:lnTo>
                <a:lnTo>
                  <a:pt x="5029200" y="0"/>
                </a:lnTo>
                <a:lnTo>
                  <a:pt x="5029200" y="2244725"/>
                </a:lnTo>
                <a:lnTo>
                  <a:pt x="5287391" y="3522091"/>
                </a:lnTo>
                <a:lnTo>
                  <a:pt x="5029200" y="3206750"/>
                </a:lnTo>
                <a:lnTo>
                  <a:pt x="5029200" y="3848100"/>
                </a:lnTo>
                <a:lnTo>
                  <a:pt x="4191000" y="3848100"/>
                </a:lnTo>
                <a:lnTo>
                  <a:pt x="2933700" y="3848100"/>
                </a:lnTo>
                <a:lnTo>
                  <a:pt x="0" y="3848100"/>
                </a:lnTo>
                <a:lnTo>
                  <a:pt x="0" y="3206750"/>
                </a:lnTo>
                <a:lnTo>
                  <a:pt x="0" y="2244725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51140" y="3696461"/>
            <a:ext cx="1168400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800" dirty="0">
                <a:latin typeface="Microsoft JhengHei"/>
                <a:cs typeface="Microsoft JhengHei"/>
              </a:rPr>
              <a:t>蜂鳴器的構  造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39381" y="1905380"/>
            <a:ext cx="2819400" cy="2614930"/>
          </a:xfrm>
          <a:custGeom>
            <a:avLst/>
            <a:gdLst/>
            <a:ahLst/>
            <a:cxnLst/>
            <a:rect l="l" t="t" r="r" b="b"/>
            <a:pathLst>
              <a:path w="2819400" h="2614929">
                <a:moveTo>
                  <a:pt x="0" y="0"/>
                </a:moveTo>
                <a:lnTo>
                  <a:pt x="1644650" y="0"/>
                </a:lnTo>
                <a:lnTo>
                  <a:pt x="2349500" y="0"/>
                </a:lnTo>
                <a:lnTo>
                  <a:pt x="2819400" y="0"/>
                </a:lnTo>
                <a:lnTo>
                  <a:pt x="2819400" y="1200150"/>
                </a:lnTo>
                <a:lnTo>
                  <a:pt x="2819400" y="1714500"/>
                </a:lnTo>
                <a:lnTo>
                  <a:pt x="2819400" y="2057400"/>
                </a:lnTo>
                <a:lnTo>
                  <a:pt x="2349500" y="2057400"/>
                </a:lnTo>
                <a:lnTo>
                  <a:pt x="2222500" y="2614599"/>
                </a:lnTo>
                <a:lnTo>
                  <a:pt x="1644650" y="2057400"/>
                </a:lnTo>
                <a:lnTo>
                  <a:pt x="0" y="2057400"/>
                </a:lnTo>
                <a:lnTo>
                  <a:pt x="0" y="171450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ln w="2514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91" y="631190"/>
            <a:ext cx="9992995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2775">
              <a:lnSpc>
                <a:spcPts val="4775"/>
              </a:lnSpc>
            </a:pPr>
            <a:r>
              <a:rPr sz="4300" u="none" spc="85" dirty="0"/>
              <a:t>撰寫發ft音調的程式</a:t>
            </a:r>
            <a:endParaRPr sz="4300"/>
          </a:p>
          <a:p>
            <a:pPr marL="12700">
              <a:lnSpc>
                <a:spcPts val="4745"/>
              </a:lnSpc>
              <a:tabLst>
                <a:tab pos="4130040" algn="l"/>
                <a:tab pos="9979660" algn="l"/>
              </a:tabLst>
            </a:pPr>
            <a:r>
              <a:rPr sz="4300" dirty="0"/>
              <a:t> 	</a:t>
            </a:r>
            <a:r>
              <a:rPr sz="4300" spc="-50" dirty="0"/>
              <a:t>(BUZZER_1)	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879295" y="1871472"/>
            <a:ext cx="970724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範例：作一個不斷循環演奏[DO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RE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MI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FA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SO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LA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SI</a:t>
            </a:r>
            <a:r>
              <a:rPr sz="2000" spc="-5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DO]的程式。TIP：使用  無限迴圈(while)。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781" y="3013329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0"/>
                </a:moveTo>
                <a:lnTo>
                  <a:pt x="1371600" y="0"/>
                </a:lnTo>
                <a:lnTo>
                  <a:pt x="13716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51140" y="2999549"/>
            <a:ext cx="135445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m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B</a:t>
            </a: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o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t程式起點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781" y="3318128"/>
            <a:ext cx="1371600" cy="22860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700"/>
              </a:lnSpc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無限迴圈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29373" y="3510064"/>
            <a:ext cx="761365" cy="2947670"/>
          </a:xfrm>
          <a:custGeom>
            <a:avLst/>
            <a:gdLst/>
            <a:ahLst/>
            <a:cxnLst/>
            <a:rect l="l" t="t" r="r" b="b"/>
            <a:pathLst>
              <a:path w="761365" h="2947670">
                <a:moveTo>
                  <a:pt x="0" y="0"/>
                </a:moveTo>
                <a:lnTo>
                  <a:pt x="0" y="209308"/>
                </a:lnTo>
                <a:lnTo>
                  <a:pt x="46551" y="213345"/>
                </a:lnTo>
                <a:lnTo>
                  <a:pt x="88669" y="222634"/>
                </a:lnTo>
                <a:lnTo>
                  <a:pt x="126353" y="237178"/>
                </a:lnTo>
                <a:lnTo>
                  <a:pt x="159604" y="256974"/>
                </a:lnTo>
                <a:lnTo>
                  <a:pt x="188421" y="282024"/>
                </a:lnTo>
                <a:lnTo>
                  <a:pt x="212805" y="312327"/>
                </a:lnTo>
                <a:lnTo>
                  <a:pt x="232756" y="347884"/>
                </a:lnTo>
                <a:lnTo>
                  <a:pt x="248273" y="388694"/>
                </a:lnTo>
                <a:lnTo>
                  <a:pt x="259357" y="434758"/>
                </a:lnTo>
                <a:lnTo>
                  <a:pt x="266007" y="486075"/>
                </a:lnTo>
                <a:lnTo>
                  <a:pt x="268224" y="542645"/>
                </a:lnTo>
                <a:lnTo>
                  <a:pt x="268224" y="1043431"/>
                </a:lnTo>
                <a:lnTo>
                  <a:pt x="270273" y="1104347"/>
                </a:lnTo>
                <a:lnTo>
                  <a:pt x="276423" y="1160804"/>
                </a:lnTo>
                <a:lnTo>
                  <a:pt x="286673" y="1212801"/>
                </a:lnTo>
                <a:lnTo>
                  <a:pt x="301022" y="1260340"/>
                </a:lnTo>
                <a:lnTo>
                  <a:pt x="319472" y="1303418"/>
                </a:lnTo>
                <a:lnTo>
                  <a:pt x="342022" y="1342038"/>
                </a:lnTo>
                <a:lnTo>
                  <a:pt x="368672" y="1376198"/>
                </a:lnTo>
                <a:lnTo>
                  <a:pt x="399423" y="1405899"/>
                </a:lnTo>
                <a:lnTo>
                  <a:pt x="434275" y="1431141"/>
                </a:lnTo>
                <a:lnTo>
                  <a:pt x="473227" y="1451923"/>
                </a:lnTo>
                <a:lnTo>
                  <a:pt x="516280" y="1468246"/>
                </a:lnTo>
                <a:lnTo>
                  <a:pt x="516280" y="1475993"/>
                </a:lnTo>
                <a:lnTo>
                  <a:pt x="473227" y="1491536"/>
                </a:lnTo>
                <a:lnTo>
                  <a:pt x="434275" y="1511666"/>
                </a:lnTo>
                <a:lnTo>
                  <a:pt x="399423" y="1536383"/>
                </a:lnTo>
                <a:lnTo>
                  <a:pt x="368672" y="1565688"/>
                </a:lnTo>
                <a:lnTo>
                  <a:pt x="342022" y="1599580"/>
                </a:lnTo>
                <a:lnTo>
                  <a:pt x="319472" y="1638059"/>
                </a:lnTo>
                <a:lnTo>
                  <a:pt x="301022" y="1681126"/>
                </a:lnTo>
                <a:lnTo>
                  <a:pt x="286673" y="1728779"/>
                </a:lnTo>
                <a:lnTo>
                  <a:pt x="276423" y="1781019"/>
                </a:lnTo>
                <a:lnTo>
                  <a:pt x="270273" y="1837846"/>
                </a:lnTo>
                <a:lnTo>
                  <a:pt x="268224" y="1899259"/>
                </a:lnTo>
                <a:lnTo>
                  <a:pt x="268224" y="2390749"/>
                </a:lnTo>
                <a:lnTo>
                  <a:pt x="266522" y="2450329"/>
                </a:lnTo>
                <a:lnTo>
                  <a:pt x="261417" y="2504011"/>
                </a:lnTo>
                <a:lnTo>
                  <a:pt x="252909" y="2551793"/>
                </a:lnTo>
                <a:lnTo>
                  <a:pt x="240998" y="2593675"/>
                </a:lnTo>
                <a:lnTo>
                  <a:pt x="225686" y="2629656"/>
                </a:lnTo>
                <a:lnTo>
                  <a:pt x="179099" y="2689101"/>
                </a:lnTo>
                <a:lnTo>
                  <a:pt x="144465" y="2712079"/>
                </a:lnTo>
                <a:lnTo>
                  <a:pt x="103069" y="2728670"/>
                </a:lnTo>
                <a:lnTo>
                  <a:pt x="54914" y="2738874"/>
                </a:lnTo>
                <a:lnTo>
                  <a:pt x="0" y="2742691"/>
                </a:lnTo>
                <a:lnTo>
                  <a:pt x="0" y="2947339"/>
                </a:lnTo>
                <a:lnTo>
                  <a:pt x="54097" y="2944942"/>
                </a:lnTo>
                <a:lnTo>
                  <a:pt x="105103" y="2939472"/>
                </a:lnTo>
                <a:lnTo>
                  <a:pt x="153018" y="2930931"/>
                </a:lnTo>
                <a:lnTo>
                  <a:pt x="197841" y="2919317"/>
                </a:lnTo>
                <a:lnTo>
                  <a:pt x="239573" y="2904632"/>
                </a:lnTo>
                <a:lnTo>
                  <a:pt x="278214" y="2886874"/>
                </a:lnTo>
                <a:lnTo>
                  <a:pt x="313764" y="2866044"/>
                </a:lnTo>
                <a:lnTo>
                  <a:pt x="346222" y="2842143"/>
                </a:lnTo>
                <a:lnTo>
                  <a:pt x="375589" y="2815169"/>
                </a:lnTo>
                <a:lnTo>
                  <a:pt x="401865" y="2785123"/>
                </a:lnTo>
                <a:lnTo>
                  <a:pt x="425050" y="2752005"/>
                </a:lnTo>
                <a:lnTo>
                  <a:pt x="445143" y="2715815"/>
                </a:lnTo>
                <a:lnTo>
                  <a:pt x="462145" y="2676552"/>
                </a:lnTo>
                <a:lnTo>
                  <a:pt x="476056" y="2634218"/>
                </a:lnTo>
                <a:lnTo>
                  <a:pt x="486875" y="2588811"/>
                </a:lnTo>
                <a:lnTo>
                  <a:pt x="494603" y="2540332"/>
                </a:lnTo>
                <a:lnTo>
                  <a:pt x="499240" y="2488781"/>
                </a:lnTo>
                <a:lnTo>
                  <a:pt x="500786" y="2434158"/>
                </a:lnTo>
                <a:lnTo>
                  <a:pt x="500786" y="1924062"/>
                </a:lnTo>
                <a:lnTo>
                  <a:pt x="502938" y="1864737"/>
                </a:lnTo>
                <a:lnTo>
                  <a:pt x="509396" y="1810793"/>
                </a:lnTo>
                <a:lnTo>
                  <a:pt x="520159" y="1762231"/>
                </a:lnTo>
                <a:lnTo>
                  <a:pt x="535226" y="1719051"/>
                </a:lnTo>
                <a:lnTo>
                  <a:pt x="554599" y="1681252"/>
                </a:lnTo>
                <a:lnTo>
                  <a:pt x="578278" y="1648835"/>
                </a:lnTo>
                <a:lnTo>
                  <a:pt x="606261" y="1621800"/>
                </a:lnTo>
                <a:lnTo>
                  <a:pt x="638550" y="1600146"/>
                </a:lnTo>
                <a:lnTo>
                  <a:pt x="675145" y="1583873"/>
                </a:lnTo>
                <a:lnTo>
                  <a:pt x="716045" y="1572982"/>
                </a:lnTo>
                <a:lnTo>
                  <a:pt x="761250" y="1567472"/>
                </a:lnTo>
                <a:lnTo>
                  <a:pt x="761250" y="1379867"/>
                </a:lnTo>
                <a:lnTo>
                  <a:pt x="716045" y="1374051"/>
                </a:lnTo>
                <a:lnTo>
                  <a:pt x="675145" y="1362802"/>
                </a:lnTo>
                <a:lnTo>
                  <a:pt x="638550" y="1346119"/>
                </a:lnTo>
                <a:lnTo>
                  <a:pt x="606261" y="1324004"/>
                </a:lnTo>
                <a:lnTo>
                  <a:pt x="578278" y="1296457"/>
                </a:lnTo>
                <a:lnTo>
                  <a:pt x="554599" y="1263476"/>
                </a:lnTo>
                <a:lnTo>
                  <a:pt x="535226" y="1225062"/>
                </a:lnTo>
                <a:lnTo>
                  <a:pt x="520159" y="1181216"/>
                </a:lnTo>
                <a:lnTo>
                  <a:pt x="509396" y="1131936"/>
                </a:lnTo>
                <a:lnTo>
                  <a:pt x="502938" y="1077224"/>
                </a:lnTo>
                <a:lnTo>
                  <a:pt x="500786" y="1017079"/>
                </a:lnTo>
                <a:lnTo>
                  <a:pt x="500786" y="519391"/>
                </a:lnTo>
                <a:lnTo>
                  <a:pt x="499240" y="463935"/>
                </a:lnTo>
                <a:lnTo>
                  <a:pt x="494603" y="411609"/>
                </a:lnTo>
                <a:lnTo>
                  <a:pt x="486875" y="362412"/>
                </a:lnTo>
                <a:lnTo>
                  <a:pt x="476056" y="316345"/>
                </a:lnTo>
                <a:lnTo>
                  <a:pt x="462145" y="273407"/>
                </a:lnTo>
                <a:lnTo>
                  <a:pt x="445143" y="233599"/>
                </a:lnTo>
                <a:lnTo>
                  <a:pt x="425050" y="196920"/>
                </a:lnTo>
                <a:lnTo>
                  <a:pt x="401865" y="163371"/>
                </a:lnTo>
                <a:lnTo>
                  <a:pt x="375589" y="132951"/>
                </a:lnTo>
                <a:lnTo>
                  <a:pt x="346222" y="105661"/>
                </a:lnTo>
                <a:lnTo>
                  <a:pt x="313764" y="81500"/>
                </a:lnTo>
                <a:lnTo>
                  <a:pt x="278214" y="60469"/>
                </a:lnTo>
                <a:lnTo>
                  <a:pt x="239573" y="42567"/>
                </a:lnTo>
                <a:lnTo>
                  <a:pt x="197841" y="27795"/>
                </a:lnTo>
                <a:lnTo>
                  <a:pt x="153018" y="16152"/>
                </a:lnTo>
                <a:lnTo>
                  <a:pt x="105103" y="7638"/>
                </a:lnTo>
                <a:lnTo>
                  <a:pt x="54097" y="2254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5181" y="4765928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0" y="0"/>
                </a:moveTo>
                <a:lnTo>
                  <a:pt x="2133600" y="0"/>
                </a:lnTo>
                <a:lnTo>
                  <a:pt x="21336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03540" y="4820729"/>
            <a:ext cx="231330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連續播放音階</a:t>
            </a:r>
            <a:r>
              <a:rPr sz="1600" spc="-90" dirty="0">
                <a:solidFill>
                  <a:srgbClr val="BD582C"/>
                </a:solidFill>
                <a:latin typeface="Microsoft JhengHei"/>
                <a:cs typeface="Microsoft JhengHei"/>
              </a:rPr>
              <a:t> 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二分之一拍  每個音階間隔0.4秒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77105" y="2871977"/>
            <a:ext cx="1962150" cy="378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580" y="3013329"/>
            <a:ext cx="2680335" cy="149225"/>
          </a:xfrm>
          <a:custGeom>
            <a:avLst/>
            <a:gdLst/>
            <a:ahLst/>
            <a:cxnLst/>
            <a:rect l="l" t="t" r="r" b="b"/>
            <a:pathLst>
              <a:path w="2680334" h="149225">
                <a:moveTo>
                  <a:pt x="0" y="0"/>
                </a:moveTo>
                <a:lnTo>
                  <a:pt x="2679801" y="148882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4586" y="3123463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40" h="76200">
                <a:moveTo>
                  <a:pt x="4229" y="0"/>
                </a:moveTo>
                <a:lnTo>
                  <a:pt x="0" y="76085"/>
                </a:lnTo>
                <a:lnTo>
                  <a:pt x="78193" y="42265"/>
                </a:lnTo>
                <a:lnTo>
                  <a:pt x="4229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380" y="3318128"/>
            <a:ext cx="2756535" cy="74930"/>
          </a:xfrm>
          <a:custGeom>
            <a:avLst/>
            <a:gdLst/>
            <a:ahLst/>
            <a:cxnLst/>
            <a:rect l="l" t="t" r="r" b="b"/>
            <a:pathLst>
              <a:path w="2756534" h="74929">
                <a:moveTo>
                  <a:pt x="0" y="0"/>
                </a:moveTo>
                <a:lnTo>
                  <a:pt x="2755925" y="74485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5577" y="3354184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70" h="76200">
                <a:moveTo>
                  <a:pt x="2057" y="0"/>
                </a:moveTo>
                <a:lnTo>
                  <a:pt x="0" y="76174"/>
                </a:lnTo>
                <a:lnTo>
                  <a:pt x="77203" y="40144"/>
                </a:lnTo>
                <a:lnTo>
                  <a:pt x="2057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281" rIns="0" bIns="0" rtlCol="0">
            <a:spAutoFit/>
          </a:bodyPr>
          <a:lstStyle/>
          <a:p>
            <a:pPr marL="173990">
              <a:lnSpc>
                <a:spcPts val="5505"/>
              </a:lnSpc>
              <a:tabLst>
                <a:tab pos="3028315" algn="l"/>
                <a:tab pos="1014031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105" dirty="0"/>
              <a:t>撰寫發ft音調的程式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5261" y="1808479"/>
            <a:ext cx="5087620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2145"/>
              </a:lnSpc>
            </a:pPr>
            <a:r>
              <a:rPr sz="2000" spc="25" dirty="0">
                <a:solidFill>
                  <a:srgbClr val="3E3E3E"/>
                </a:solidFill>
                <a:latin typeface="Microsoft JhengHei"/>
                <a:cs typeface="Microsoft JhengHei"/>
              </a:rPr>
              <a:t>練習：試著讓mBot彈奏ft小星星或其他曲目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TIP：小星星譜面如下圖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3124200"/>
            <a:ext cx="4495800" cy="3581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4475">
              <a:lnSpc>
                <a:spcPts val="4775"/>
              </a:lnSpc>
            </a:pPr>
            <a:r>
              <a:rPr sz="4300" u="none" spc="-50" dirty="0"/>
              <a:t>mbot相關積木說明-按鈕</a:t>
            </a:r>
            <a:endParaRPr sz="4300"/>
          </a:p>
          <a:p>
            <a:pPr marL="173990">
              <a:lnSpc>
                <a:spcPts val="4775"/>
              </a:lnSpc>
              <a:tabLst>
                <a:tab pos="5203190" algn="l"/>
                <a:tab pos="10140315" algn="l"/>
              </a:tabLst>
            </a:pPr>
            <a:r>
              <a:rPr sz="4300" dirty="0">
                <a:latin typeface="Times New Roman"/>
                <a:cs typeface="Times New Roman"/>
              </a:rPr>
              <a:t> 	</a:t>
            </a:r>
            <a:r>
              <a:rPr sz="4300" spc="-25" dirty="0"/>
              <a:t>積木	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39" y="2134870"/>
            <a:ext cx="78917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按鈕積木能幫我們偵測按鈕的狀態，藉此作條件判斷，完成各種功能。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4684" y="4682109"/>
            <a:ext cx="2425700" cy="33147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44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偵測是否是按下狀態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2260" y="4719650"/>
            <a:ext cx="8020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8670" algn="l"/>
              </a:tabLst>
            </a:pPr>
            <a:r>
              <a:rPr sz="1600" u="sng" dirty="0">
                <a:solidFill>
                  <a:srgbClr val="BD582C"/>
                </a:solidFill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8484" y="4890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4960" y="5299328"/>
            <a:ext cx="776605" cy="0"/>
          </a:xfrm>
          <a:custGeom>
            <a:avLst/>
            <a:gdLst/>
            <a:ahLst/>
            <a:cxnLst/>
            <a:rect l="l" t="t" r="r" b="b"/>
            <a:pathLst>
              <a:path w="776604">
                <a:moveTo>
                  <a:pt x="0" y="0"/>
                </a:moveTo>
                <a:lnTo>
                  <a:pt x="776224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8484" y="526122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04684" y="5175884"/>
            <a:ext cx="2425700" cy="33147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44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偵測是否是鬆開狀態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8650" y="4258055"/>
            <a:ext cx="1724405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0591" y="631190"/>
            <a:ext cx="9992995" cy="121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2775">
              <a:lnSpc>
                <a:spcPts val="4775"/>
              </a:lnSpc>
            </a:pPr>
            <a:r>
              <a:rPr sz="4300" u="none" spc="-50" dirty="0"/>
              <a:t>撰寫按鍵偵測的程式</a:t>
            </a:r>
            <a:endParaRPr sz="4300"/>
          </a:p>
          <a:p>
            <a:pPr marL="12700">
              <a:lnSpc>
                <a:spcPts val="4775"/>
              </a:lnSpc>
              <a:tabLst>
                <a:tab pos="4048125" algn="l"/>
                <a:tab pos="9979660" algn="l"/>
              </a:tabLst>
            </a:pPr>
            <a:r>
              <a:rPr sz="4300" dirty="0"/>
              <a:t> 	</a:t>
            </a:r>
            <a:r>
              <a:rPr sz="4300" spc="-60" dirty="0"/>
              <a:t>(BUTTON_1)	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450174" y="2170175"/>
            <a:ext cx="10038715" cy="133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 marR="5080">
              <a:lnSpc>
                <a:spcPts val="1920"/>
              </a:lnSpc>
            </a:pP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範例：每按一次按鍵，LED的燈光就會依照紅</a:t>
            </a:r>
            <a:r>
              <a:rPr sz="2000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綠</a:t>
            </a:r>
            <a:r>
              <a:rPr sz="2000" dirty="0">
                <a:solidFill>
                  <a:srgbClr val="3E3E3E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藍的順序改變，使用如果就(if)和如果  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就..否則(if then</a:t>
            </a:r>
            <a:r>
              <a:rPr sz="2000" spc="-60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else)判斷式。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TIP：若是</a:t>
            </a:r>
            <a:r>
              <a:rPr sz="2000" spc="55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Arial"/>
                <a:cs typeface="Arial"/>
              </a:rPr>
              <a:t>“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只偵測按下按鍵”的話，燈號會用飛快的速度交替閃動。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TIP： </a:t>
            </a:r>
            <a:r>
              <a:rPr sz="2000" spc="-5" dirty="0">
                <a:solidFill>
                  <a:srgbClr val="3E3E3E"/>
                </a:solidFill>
                <a:latin typeface="Arial"/>
                <a:cs typeface="Arial"/>
              </a:rPr>
              <a:t>“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按下按鍵就執行”和</a:t>
            </a:r>
            <a:r>
              <a:rPr sz="2000" spc="95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Arial"/>
                <a:cs typeface="Arial"/>
              </a:rPr>
              <a:t>“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按下後，放開才執行”的不同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5673" y="2133600"/>
            <a:ext cx="3281172" cy="415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591" y="631190"/>
            <a:ext cx="9992995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2775">
              <a:lnSpc>
                <a:spcPts val="4775"/>
              </a:lnSpc>
            </a:pPr>
            <a:r>
              <a:rPr sz="4300" u="none" spc="-50" dirty="0"/>
              <a:t>撰寫按鍵偵測的程式</a:t>
            </a:r>
            <a:endParaRPr sz="4300"/>
          </a:p>
          <a:p>
            <a:pPr marL="12700">
              <a:lnSpc>
                <a:spcPts val="4775"/>
              </a:lnSpc>
              <a:tabLst>
                <a:tab pos="4048125" algn="l"/>
                <a:tab pos="9979660" algn="l"/>
              </a:tabLst>
            </a:pPr>
            <a:r>
              <a:rPr sz="4300" dirty="0"/>
              <a:t> 	</a:t>
            </a:r>
            <a:r>
              <a:rPr sz="4300" spc="-60" dirty="0"/>
              <a:t>(BUTTON_1)	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2954273" y="2971800"/>
            <a:ext cx="1438655" cy="2228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4654" y="221018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599" y="0"/>
                </a:lnTo>
                <a:lnTo>
                  <a:pt x="1371599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33077" y="2188717"/>
            <a:ext cx="124650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作一個名稱為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RGB的變數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1854" y="266738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130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3754" y="28959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69655" y="27054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45855" y="2514980"/>
            <a:ext cx="990600" cy="33147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45"/>
              </a:spcBef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無限迴圈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18554" y="251498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3937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5054" y="24768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12183" y="2362580"/>
            <a:ext cx="1643380" cy="331470"/>
          </a:xfrm>
          <a:prstGeom prst="rect">
            <a:avLst/>
          </a:prstGeom>
          <a:ln w="12953">
            <a:solidFill>
              <a:srgbClr val="BD582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245"/>
              </a:spcBef>
            </a:pP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把RGB初值設為0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69655" y="22482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5855" y="2057780"/>
            <a:ext cx="1371600" cy="331470"/>
          </a:xfrm>
          <a:custGeom>
            <a:avLst/>
            <a:gdLst/>
            <a:ahLst/>
            <a:cxnLst/>
            <a:rect l="l" t="t" r="r" b="b"/>
            <a:pathLst>
              <a:path w="1371600" h="331469">
                <a:moveTo>
                  <a:pt x="0" y="0"/>
                </a:moveTo>
                <a:lnTo>
                  <a:pt x="1371600" y="0"/>
                </a:lnTo>
                <a:lnTo>
                  <a:pt x="1371600" y="331470"/>
                </a:lnTo>
                <a:lnTo>
                  <a:pt x="0" y="33147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09155" y="2095537"/>
            <a:ext cx="296989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2565" algn="l"/>
                <a:tab pos="1627505" algn="l"/>
              </a:tabLst>
            </a:pPr>
            <a:r>
              <a:rPr sz="1600" u="sng" dirty="0">
                <a:solidFill>
                  <a:srgbClr val="BD582C"/>
                </a:solidFill>
                <a:latin typeface="Microsoft JhengHei"/>
                <a:cs typeface="Microsoft JhengHei"/>
              </a:rPr>
              <a:t> 	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	</a:t>
            </a: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m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B</a:t>
            </a: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o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t程式起點</a:t>
            </a:r>
            <a:endParaRPr sz="1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472565" algn="l"/>
              </a:tabLst>
            </a:pPr>
            <a:r>
              <a:rPr sz="1600" u="sng" dirty="0">
                <a:solidFill>
                  <a:srgbClr val="BD582C"/>
                </a:solidFill>
                <a:latin typeface="Microsoft JhengHei"/>
                <a:cs typeface="Microsoft JhengHei"/>
              </a:rPr>
              <a:t> 	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18554" y="297218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5461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5054" y="29340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31054" y="2819780"/>
            <a:ext cx="1524000" cy="33147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BD582C"/>
                </a:solidFill>
                <a:latin typeface="Microsoft JhengHei"/>
                <a:cs typeface="Microsoft JhengHei"/>
              </a:rPr>
              <a:t>偵測按鍵是否按下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18554" y="403898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6223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5054" y="40008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31054" y="4419980"/>
            <a:ext cx="1524000" cy="76200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84455" marR="50165">
              <a:lnSpc>
                <a:spcPct val="100000"/>
              </a:lnSpc>
              <a:spcBef>
                <a:spcPts val="750"/>
              </a:spcBef>
            </a:pPr>
            <a:r>
              <a:rPr sz="12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根據不同的RGB值，  讓LED點亮紅色、  </a:t>
            </a:r>
            <a:r>
              <a:rPr sz="1200" dirty="0">
                <a:solidFill>
                  <a:srgbClr val="BD582C"/>
                </a:solidFill>
                <a:latin typeface="Microsoft JhengHei"/>
                <a:cs typeface="Microsoft JhengHei"/>
              </a:rPr>
              <a:t>綠色或藍色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36255" y="320078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610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9655" y="31626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17255" y="320078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83855" y="342938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8655" y="365798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45855" y="2972180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>
                <a:moveTo>
                  <a:pt x="0" y="0"/>
                </a:moveTo>
                <a:lnTo>
                  <a:pt x="1828800" y="0"/>
                </a:lnTo>
                <a:lnTo>
                  <a:pt x="18288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824277" y="3103117"/>
            <a:ext cx="144526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讓</a:t>
            </a:r>
            <a:r>
              <a:rPr sz="1600" spc="-30" dirty="0">
                <a:solidFill>
                  <a:srgbClr val="BD582C"/>
                </a:solidFill>
                <a:latin typeface="Microsoft JhengHei"/>
                <a:cs typeface="Microsoft JhengHei"/>
              </a:rPr>
              <a:t>R</a:t>
            </a:r>
            <a:r>
              <a:rPr sz="1600" spc="-5" dirty="0">
                <a:solidFill>
                  <a:srgbClr val="BD582C"/>
                </a:solidFill>
                <a:latin typeface="Microsoft JhengHei"/>
                <a:cs typeface="Microsoft JhengHei"/>
              </a:rPr>
              <a:t>G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B這個變數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24277" y="3346856"/>
            <a:ext cx="180340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在0、1、2</a:t>
            </a:r>
            <a:r>
              <a:rPr sz="1600" spc="-10" dirty="0">
                <a:solidFill>
                  <a:srgbClr val="BD582C"/>
                </a:solidFill>
                <a:latin typeface="Microsoft JhengHei"/>
                <a:cs typeface="Microsoft JhengHei"/>
              </a:rPr>
              <a:t>之</a:t>
            </a:r>
            <a:r>
              <a:rPr sz="1600" dirty="0">
                <a:solidFill>
                  <a:srgbClr val="BD582C"/>
                </a:solidFill>
                <a:latin typeface="Microsoft JhengHei"/>
                <a:cs typeface="Microsoft JhengHei"/>
              </a:rPr>
              <a:t>間循環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18554" y="457238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5461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55054" y="45342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D5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59854" y="4572380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59854" y="480098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59854" y="541058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59854" y="579158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9906">
            <a:solidFill>
              <a:srgbClr val="BD58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31054" y="3886580"/>
            <a:ext cx="1524000" cy="331470"/>
          </a:xfrm>
          <a:prstGeom prst="rect">
            <a:avLst/>
          </a:prstGeom>
          <a:ln w="12954">
            <a:solidFill>
              <a:srgbClr val="BD582C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495"/>
              </a:spcBef>
            </a:pPr>
            <a:r>
              <a:rPr sz="1200" dirty="0">
                <a:solidFill>
                  <a:srgbClr val="BD582C"/>
                </a:solidFill>
                <a:latin typeface="Microsoft JhengHei"/>
                <a:cs typeface="Microsoft JhengHei"/>
              </a:rPr>
              <a:t>偵測按鍵是否放開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291" y="1738122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003" rIns="0" bIns="0" rtlCol="0">
            <a:spAutoFit/>
          </a:bodyPr>
          <a:lstStyle/>
          <a:p>
            <a:pPr marL="5169535">
              <a:lnSpc>
                <a:spcPts val="5710"/>
              </a:lnSpc>
            </a:pPr>
            <a:r>
              <a:rPr u="none" spc="-35" dirty="0">
                <a:latin typeface="PMingLiU"/>
                <a:cs typeface="PMingLiU"/>
              </a:rPr>
              <a:t>甚麼是</a:t>
            </a:r>
            <a:r>
              <a:rPr u="none" spc="-355" dirty="0">
                <a:latin typeface="PMingLiU"/>
                <a:cs typeface="PMingLiU"/>
              </a:rPr>
              <a:t> </a:t>
            </a:r>
            <a:r>
              <a:rPr u="none" spc="-60" dirty="0"/>
              <a:t>scratch?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5388" y="1611661"/>
            <a:ext cx="8636635" cy="6629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04139" marR="5080" indent="-91440">
              <a:lnSpc>
                <a:spcPts val="2300"/>
              </a:lnSpc>
              <a:spcBef>
                <a:spcPts val="509"/>
              </a:spcBef>
              <a:tabLst>
                <a:tab pos="1851025" algn="l"/>
              </a:tabLst>
            </a:pPr>
            <a:r>
              <a:rPr sz="2400" spc="-10" dirty="0">
                <a:solidFill>
                  <a:srgbClr val="E48312"/>
                </a:solidFill>
                <a:latin typeface="Wingdings 3"/>
                <a:cs typeface="Wingdings 3"/>
              </a:rPr>
              <a:t></a:t>
            </a:r>
            <a:r>
              <a:rPr sz="2400" b="1" dirty="0">
                <a:solidFill>
                  <a:srgbClr val="3E3E3E"/>
                </a:solidFill>
                <a:latin typeface="Microsoft JhengHei"/>
                <a:cs typeface="Microsoft JhengHei"/>
              </a:rPr>
              <a:t>S</a:t>
            </a:r>
            <a:r>
              <a:rPr sz="24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c</a:t>
            </a:r>
            <a:r>
              <a:rPr sz="2400" b="1" dirty="0">
                <a:solidFill>
                  <a:srgbClr val="3E3E3E"/>
                </a:solidFill>
                <a:latin typeface="Microsoft JhengHei"/>
                <a:cs typeface="Microsoft JhengHei"/>
              </a:rPr>
              <a:t>r</a:t>
            </a:r>
            <a:r>
              <a:rPr sz="24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a</a:t>
            </a:r>
            <a:r>
              <a:rPr sz="2400" b="1" spc="-35" dirty="0">
                <a:solidFill>
                  <a:srgbClr val="3E3E3E"/>
                </a:solidFill>
                <a:latin typeface="Microsoft JhengHei"/>
                <a:cs typeface="Microsoft JhengHei"/>
              </a:rPr>
              <a:t>t</a:t>
            </a:r>
            <a:r>
              <a:rPr sz="24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c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h</a:t>
            </a:r>
            <a:r>
              <a:rPr sz="2400" b="1" dirty="0">
                <a:solidFill>
                  <a:srgbClr val="3E3E3E"/>
                </a:solidFill>
                <a:latin typeface="Microsoft JhengHei"/>
                <a:cs typeface="Microsoft JhengHei"/>
              </a:rPr>
              <a:t>是	MIT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(麻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省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理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工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學院</a:t>
            </a:r>
            <a:r>
              <a:rPr sz="2400" b="1" spc="65" dirty="0">
                <a:solidFill>
                  <a:srgbClr val="3E3E3E"/>
                </a:solidFill>
                <a:latin typeface="Microsoft JhengHei"/>
                <a:cs typeface="Microsoft JhengHei"/>
              </a:rPr>
              <a:t>)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發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展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的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一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套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新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的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程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式</a:t>
            </a:r>
            <a:r>
              <a:rPr sz="2400" b="1" spc="70" dirty="0">
                <a:solidFill>
                  <a:srgbClr val="3E3E3E"/>
                </a:solidFill>
                <a:latin typeface="Microsoft JhengHei"/>
                <a:cs typeface="Microsoft JhengHei"/>
              </a:rPr>
              <a:t>語</a:t>
            </a:r>
            <a:r>
              <a:rPr sz="2400" b="1" spc="75" dirty="0">
                <a:solidFill>
                  <a:srgbClr val="3E3E3E"/>
                </a:solidFill>
                <a:latin typeface="Microsoft JhengHei"/>
                <a:cs typeface="Microsoft JhengHei"/>
              </a:rPr>
              <a:t>言，</a:t>
            </a:r>
            <a:r>
              <a:rPr sz="2400" b="1" dirty="0">
                <a:solidFill>
                  <a:srgbClr val="3E3E3E"/>
                </a:solidFill>
                <a:latin typeface="Microsoft JhengHei"/>
                <a:cs typeface="Microsoft JhengHei"/>
              </a:rPr>
              <a:t>可  以用來創造互動式故事、動畫、遊戲、音樂和藝術。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5388" y="2382596"/>
            <a:ext cx="675322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（scratch 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is 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a new programming language that lets</a:t>
            </a:r>
            <a:r>
              <a:rPr sz="2000" b="1" spc="25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you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0638" y="2382596"/>
            <a:ext cx="77851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3E3E3E"/>
                </a:solidFill>
                <a:latin typeface="Microsoft JhengHei"/>
                <a:cs typeface="Microsoft JhengHei"/>
              </a:rPr>
              <a:t>create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5388" y="2626448"/>
            <a:ext cx="84721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12865" algn="l"/>
              </a:tabLst>
            </a:pP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your own interactive stories,</a:t>
            </a:r>
            <a:r>
              <a:rPr sz="2000" b="1" spc="50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animations,</a:t>
            </a:r>
            <a:r>
              <a:rPr sz="2000" b="1" spc="15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games,	music, 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and</a:t>
            </a:r>
            <a:r>
              <a:rPr sz="2000" b="1" spc="-75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000" b="1" spc="10" dirty="0">
                <a:solidFill>
                  <a:srgbClr val="3E3E3E"/>
                </a:solidFill>
                <a:latin typeface="Microsoft JhengHei"/>
                <a:cs typeface="Microsoft JhengHei"/>
              </a:rPr>
              <a:t>art.）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80131" y="3085223"/>
            <a:ext cx="13284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3E3E3E"/>
                </a:solidFill>
                <a:latin typeface="Microsoft JhengHei"/>
                <a:cs typeface="Microsoft JhengHei"/>
              </a:rPr>
              <a:t>些學習也可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4880" y="3135007"/>
            <a:ext cx="718756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3765">
              <a:lnSpc>
                <a:spcPts val="2010"/>
              </a:lnSpc>
              <a:tabLst>
                <a:tab pos="6412865" algn="l"/>
              </a:tabLst>
            </a:pP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適用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於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八歲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以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上的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兒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童學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習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數學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以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及計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算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能力，</a:t>
            </a:r>
            <a:r>
              <a:rPr sz="2000" b="1" dirty="0">
                <a:solidFill>
                  <a:srgbClr val="3E3E3E"/>
                </a:solidFill>
                <a:latin typeface="Microsoft JhengHei"/>
                <a:cs typeface="Microsoft JhengHei"/>
              </a:rPr>
              <a:t>	</a:t>
            </a:r>
            <a:r>
              <a:rPr sz="20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藉由這  以加強他們對於設計流程的認知。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spc="-5" dirty="0">
                <a:solidFill>
                  <a:srgbClr val="E48312"/>
                </a:solidFill>
                <a:latin typeface="Wingdings 3"/>
                <a:cs typeface="Wingdings 3"/>
              </a:rPr>
              <a:t></a:t>
            </a:r>
            <a:r>
              <a:rPr sz="2400" b="1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Scratch的官方網站</a:t>
            </a:r>
            <a:r>
              <a:rPr sz="2400" b="1" spc="-40" dirty="0">
                <a:solidFill>
                  <a:srgbClr val="3E3E3E"/>
                </a:solidFill>
                <a:latin typeface="Microsoft JhengHei"/>
                <a:cs typeface="Microsoft JhengHei"/>
              </a:rPr>
              <a:t> </a:t>
            </a:r>
            <a:r>
              <a:rPr sz="2400" b="1" u="heavy" spc="-5" dirty="0">
                <a:solidFill>
                  <a:srgbClr val="2998E3"/>
                </a:solidFill>
                <a:latin typeface="Microsoft JhengHei"/>
                <a:cs typeface="Microsoft JhengHei"/>
                <a:hlinkClick r:id="rId2"/>
              </a:rPr>
              <a:t>http://scratch.mit.edu/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ts val="2870"/>
              </a:lnSpc>
              <a:spcBef>
                <a:spcPts val="825"/>
              </a:spcBef>
            </a:pPr>
            <a:r>
              <a:rPr sz="2400" spc="-10" dirty="0">
                <a:solidFill>
                  <a:srgbClr val="E48312"/>
                </a:solidFill>
                <a:latin typeface="Wingdings 3"/>
                <a:cs typeface="Wingdings 3"/>
              </a:rPr>
              <a:t></a:t>
            </a:r>
            <a:r>
              <a:rPr sz="2400" b="1" spc="-10" dirty="0">
                <a:solidFill>
                  <a:srgbClr val="3E3E3E"/>
                </a:solidFill>
                <a:latin typeface="Microsoft JhengHei"/>
                <a:cs typeface="Microsoft JhengHei"/>
              </a:rPr>
              <a:t>Scratch特色</a:t>
            </a:r>
            <a:endParaRPr sz="2400">
              <a:latin typeface="Microsoft JhengHei"/>
              <a:cs typeface="Microsoft JhengHei"/>
            </a:endParaRPr>
          </a:p>
          <a:p>
            <a:pPr marL="213995">
              <a:lnSpc>
                <a:spcPts val="2150"/>
              </a:lnSpc>
            </a:pPr>
            <a:r>
              <a:rPr sz="1800" dirty="0">
                <a:solidFill>
                  <a:srgbClr val="E48312"/>
                </a:solidFill>
                <a:latin typeface="Wingdings"/>
                <a:cs typeface="Wingdings"/>
              </a:rPr>
              <a:t></a:t>
            </a:r>
            <a:r>
              <a:rPr sz="1800" b="1" dirty="0">
                <a:solidFill>
                  <a:srgbClr val="3E3E3E"/>
                </a:solidFill>
                <a:latin typeface="Microsoft JhengHei"/>
                <a:cs typeface="Microsoft JhengHei"/>
              </a:rPr>
              <a:t>視覺化的程式語言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6556" y="4933264"/>
            <a:ext cx="843597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80000"/>
              </a:lnSpc>
            </a:pPr>
            <a:r>
              <a:rPr sz="1800" spc="45" dirty="0">
                <a:solidFill>
                  <a:srgbClr val="E48312"/>
                </a:solidFill>
                <a:latin typeface="Wingdings"/>
                <a:cs typeface="Wingdings"/>
              </a:rPr>
              <a:t></a:t>
            </a:r>
            <a:r>
              <a:rPr sz="1800" b="1" spc="45" dirty="0">
                <a:solidFill>
                  <a:srgbClr val="3E3E3E"/>
                </a:solidFill>
                <a:latin typeface="Microsoft JhengHei"/>
                <a:cs typeface="Microsoft JhengHei"/>
              </a:rPr>
              <a:t>積木組合式的程式語言（用拖曳、組合的方法取代打字，免除指令輸入錯誤的困  </a:t>
            </a:r>
            <a:r>
              <a:rPr sz="1800" b="1" dirty="0">
                <a:solidFill>
                  <a:srgbClr val="3E3E3E"/>
                </a:solidFill>
                <a:latin typeface="Microsoft JhengHei"/>
                <a:cs typeface="Microsoft JhengHei"/>
              </a:rPr>
              <a:t>擾）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solidFill>
                  <a:srgbClr val="E48312"/>
                </a:solidFill>
                <a:latin typeface="Wingdings"/>
                <a:cs typeface="Wingdings"/>
              </a:rPr>
              <a:t></a:t>
            </a:r>
            <a:r>
              <a:rPr sz="1800" b="1" dirty="0">
                <a:solidFill>
                  <a:srgbClr val="3E3E3E"/>
                </a:solidFill>
                <a:latin typeface="Microsoft JhengHei"/>
                <a:cs typeface="Microsoft JhengHei"/>
              </a:rPr>
              <a:t>提升高層次思考能力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45742" y="416058"/>
            <a:ext cx="3762844" cy="1037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281" rIns="0" bIns="0" rtlCol="0">
            <a:spAutoFit/>
          </a:bodyPr>
          <a:lstStyle/>
          <a:p>
            <a:pPr marL="173990">
              <a:lnSpc>
                <a:spcPct val="100000"/>
              </a:lnSpc>
              <a:tabLst>
                <a:tab pos="3028315" algn="l"/>
                <a:tab pos="10140315" algn="l"/>
              </a:tabLst>
            </a:pPr>
            <a:r>
              <a:rPr dirty="0">
                <a:latin typeface="Times New Roman"/>
                <a:cs typeface="Times New Roman"/>
              </a:rPr>
              <a:t> 	</a:t>
            </a:r>
            <a:r>
              <a:rPr spc="-45" dirty="0"/>
              <a:t>撰寫按鍵偵測的程式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5379" y="2141728"/>
            <a:ext cx="62445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練習：是否能用按鍵控制前面提過的聲音演奏和馬達呢?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281" rIns="0" bIns="0" rtlCol="0">
            <a:spAutoFit/>
          </a:bodyPr>
          <a:lstStyle/>
          <a:p>
            <a:pPr marL="173990">
              <a:lnSpc>
                <a:spcPts val="5635"/>
              </a:lnSpc>
              <a:tabLst>
                <a:tab pos="3086100" algn="l"/>
                <a:tab pos="10140315" algn="l"/>
              </a:tabLst>
            </a:pPr>
            <a:r>
              <a:rPr dirty="0"/>
              <a:t> 	</a:t>
            </a:r>
            <a:r>
              <a:rPr spc="-55" dirty="0"/>
              <a:t>mBot使用的scratch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703" y="1843481"/>
            <a:ext cx="8052434" cy="17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just">
              <a:lnSpc>
                <a:spcPts val="2160"/>
              </a:lnSpc>
            </a:pPr>
            <a:r>
              <a:rPr sz="2000" dirty="0">
                <a:solidFill>
                  <a:srgbClr val="3E3E3E"/>
                </a:solidFill>
                <a:latin typeface="Microsoft JhengHei"/>
                <a:cs typeface="Microsoft JhengHei"/>
              </a:rPr>
              <a:t>為了能與mBot溝通,且將寫好的程式編譯成C語言,mBot所使用的scratch  </a:t>
            </a:r>
            <a:r>
              <a:rPr sz="2000" spc="35" dirty="0">
                <a:solidFill>
                  <a:srgbClr val="3E3E3E"/>
                </a:solidFill>
                <a:latin typeface="Microsoft JhengHei"/>
                <a:cs typeface="Microsoft JhengHei"/>
              </a:rPr>
              <a:t>是由makeblock公司將原版重新修改內容,並重新編譯而成的mblock版  </a:t>
            </a: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scratch</a:t>
            </a:r>
            <a:endParaRPr sz="2000">
              <a:latin typeface="Microsoft JhengHei"/>
              <a:cs typeface="Microsoft JhengHei"/>
            </a:endParaRPr>
          </a:p>
          <a:p>
            <a:pPr marL="12700" marR="1134745">
              <a:lnSpc>
                <a:spcPts val="3560"/>
              </a:lnSpc>
              <a:spcBef>
                <a:spcPts val="275"/>
              </a:spcBef>
            </a:pPr>
            <a:r>
              <a:rPr sz="2000" spc="-5" dirty="0">
                <a:solidFill>
                  <a:srgbClr val="3E3E3E"/>
                </a:solidFill>
                <a:latin typeface="Microsoft JhengHei"/>
                <a:cs typeface="Microsoft JhengHei"/>
              </a:rPr>
              <a:t>功能與普通的scratch2.0無異,但是多了mbot與arduino的功能  準備要開啟mBlock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98E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990</Words>
  <Application>Microsoft Office PowerPoint</Application>
  <PresentationFormat>寬螢幕</PresentationFormat>
  <Paragraphs>235</Paragraphs>
  <Slides>80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91" baseType="lpstr">
      <vt:lpstr>文鼎粗隸</vt:lpstr>
      <vt:lpstr>Microsoft JhengHei</vt:lpstr>
      <vt:lpstr>PMingLiU</vt:lpstr>
      <vt:lpstr>Arial</vt:lpstr>
      <vt:lpstr>Calibri</vt:lpstr>
      <vt:lpstr>Calibri Light</vt:lpstr>
      <vt:lpstr>Cambria</vt:lpstr>
      <vt:lpstr>Times New Roman</vt:lpstr>
      <vt:lpstr>Wingdings</vt:lpstr>
      <vt:lpstr>Wingdings 3</vt:lpstr>
      <vt:lpstr>Office Theme</vt:lpstr>
      <vt:lpstr>PowerPoint 簡報</vt:lpstr>
      <vt:lpstr>  你所需要的工具 </vt:lpstr>
      <vt:lpstr>  什麼是mBot? </vt:lpstr>
      <vt:lpstr>  我們能作什麼?  組裝mBot、我們可以很簡單，很快速的用幾個步驟就組裝完成。</vt:lpstr>
      <vt:lpstr>  我們還能作什麼?  利用mBlock拼裝積木程式來控制mBot，mBlock相容於非常  普遍的SCRATCH，所以非常適合各個階層的使用者</vt:lpstr>
      <vt:lpstr>  學以致用-實現夢想  學習了mBot、mBlock的原理、邏輯概念之後，就是各位一展長才，透過擴  充機構組來達到目標、完成夢想的時候了</vt:lpstr>
      <vt:lpstr>Scratch 程式語言</vt:lpstr>
      <vt:lpstr>甚麼是 scratch?</vt:lpstr>
      <vt:lpstr>  mBot使用的scratch </vt:lpstr>
      <vt:lpstr>• 程式模件各有不同的顏色和形  狀，以便識別：動作、外觀、  聲音、畫筆、控制、偵測、運  算、變數、事件以及機器人模  組。</vt:lpstr>
      <vt:lpstr>程式撰寫區</vt:lpstr>
      <vt:lpstr>(0,180)</vt:lpstr>
      <vt:lpstr>PowerPoint 簡報</vt:lpstr>
      <vt:lpstr>PowerPoint 簡報</vt:lpstr>
      <vt:lpstr>範例一:  讓角色向右旋轉90度</vt:lpstr>
      <vt:lpstr>範例二:  利用按鍵控制角色移動位置</vt:lpstr>
      <vt:lpstr>範例三:  廣播方塊使用</vt:lpstr>
      <vt:lpstr>PowerPoint 簡報</vt:lpstr>
      <vt:lpstr>範例四:  讓角色向右旋轉15度10次</vt:lpstr>
      <vt:lpstr>試題一:  試做出下圖移動情境</vt:lpstr>
      <vt:lpstr>外觀:  設定文字顯示、特  效、大小。</vt:lpstr>
      <vt:lpstr>新增角色</vt:lpstr>
      <vt:lpstr>PowerPoint 簡報</vt:lpstr>
      <vt:lpstr>新增圖形</vt:lpstr>
      <vt:lpstr>點矩陣圖模式</vt:lpstr>
      <vt:lpstr>向量模式</vt:lpstr>
      <vt:lpstr>方便小工具</vt:lpstr>
      <vt:lpstr>PowerPoint 簡報</vt:lpstr>
      <vt:lpstr>PowerPoint 簡報</vt:lpstr>
      <vt:lpstr>範例五:  讓角色說完【你好!】後消失</vt:lpstr>
      <vt:lpstr>範例六:  讓角色移動</vt:lpstr>
      <vt:lpstr>試題二:  試做出下圖移動情境</vt:lpstr>
      <vt:lpstr>試題三:  試做出下圖(碰到邊緣就反彈)情境</vt:lpstr>
      <vt:lpstr>試題四:  試做出下圖對話情境</vt:lpstr>
      <vt:lpstr>PowerPoint 簡報</vt:lpstr>
      <vt:lpstr>範例七:  繪畫線條</vt:lpstr>
      <vt:lpstr>範例八:  讓角色旋轉製造蓋章效果</vt:lpstr>
      <vt:lpstr>PowerPoint 簡報</vt:lpstr>
      <vt:lpstr>範例九:  判斷式使用</vt:lpstr>
      <vt:lpstr>範例十:  當滑鼠按下繪畫圖形</vt:lpstr>
      <vt:lpstr>範例十一:  當按鍵按下繪畫多色線條</vt:lpstr>
      <vt:lpstr>試題五:  試做出一顆星星(左圖)增加為多顆星星(右圖)</vt:lpstr>
      <vt:lpstr>試題六:</vt:lpstr>
      <vt:lpstr>PowerPoint 簡報</vt:lpstr>
      <vt:lpstr>PowerPoint 簡報</vt:lpstr>
      <vt:lpstr>PowerPoint 簡報</vt:lpstr>
      <vt:lpstr>可上傳MP3音樂檔</vt:lpstr>
      <vt:lpstr>範例十二:  讓我們來一段小星星</vt:lpstr>
      <vt:lpstr>試題七:  試做出一段節奏(節拍如下圖)</vt:lpstr>
      <vt:lpstr>範例十三:  讓角色向右向左各發出一次聲音</vt:lpstr>
      <vt:lpstr>PowerPoint 簡報</vt:lpstr>
      <vt:lpstr>範例十四:  讓角色向右向左移動</vt:lpstr>
      <vt:lpstr>範例十五:  到達額定值角色改變</vt:lpstr>
      <vt:lpstr>範例十六:  設定固定值使達成鐘擺效果</vt:lpstr>
      <vt:lpstr>試題七:  試用亂數做乒乓球程式</vt:lpstr>
      <vt:lpstr>試題八:  試用運算式做一時鐘(如下圖)數據提供於右方</vt:lpstr>
      <vt:lpstr>PowerPoint 簡報</vt:lpstr>
      <vt:lpstr>PowerPoint 簡報</vt:lpstr>
      <vt:lpstr>範例十七:  設定年、時、分、秒 之變數  根據目前的時間做偵測</vt:lpstr>
      <vt:lpstr>範例十八:  做一球落下漸行加速模擬程式</vt:lpstr>
      <vt:lpstr>範例十九:  觀測變數控制球拋物線的高低路線</vt:lpstr>
      <vt:lpstr>試題九:  試用變數與運算式BMI值數據，BMI值計算公式提供於右方</vt:lpstr>
      <vt:lpstr>PowerPoint 簡報</vt:lpstr>
      <vt:lpstr>PowerPoint 簡報</vt:lpstr>
      <vt:lpstr>試題十:  試做一迷宮並將角色放入迷宮中，讓一角色移動，變數做累  加，全拿完後清單要有相對應的物品與數目。 </vt:lpstr>
      <vt:lpstr>試題十一:  試做一打磚塊遊戲，變數為以累計的分數，碰到底線遊戲結束</vt:lpstr>
      <vt:lpstr>試題十二:  試做閃避遊戲，變數為以累計的分數，當橘子碰到蜘蛛程式結束</vt:lpstr>
      <vt:lpstr>  mBot與安電腦裝連線m是需要b驅o動程t式驅的，動安裝程方式如式下 </vt:lpstr>
      <vt:lpstr>開啟電源，用USB線連接mB安ot和裝電腦，m此時b會o抓到t一韌個新體的COM  PORT，請到”開</vt:lpstr>
      <vt:lpstr>mBlock功能表的連接序安列埠連裝接，m選擇b剛剛o確t認韌到的體新COM PORT</vt:lpstr>
      <vt:lpstr>  mbot相關積木說明-LED </vt:lpstr>
      <vt:lpstr>  撰寫LED的程式(LED_1) </vt:lpstr>
      <vt:lpstr>mbot相關積木說明-播放</vt:lpstr>
      <vt:lpstr>蜂鳴器的結構&amp;音階的頻率  對應</vt:lpstr>
      <vt:lpstr>撰寫發ft音調的程式   (BUZZER_1) </vt:lpstr>
      <vt:lpstr>  撰寫發ft音調的程式 </vt:lpstr>
      <vt:lpstr>mbot相關積木說明-按鈕   積木 </vt:lpstr>
      <vt:lpstr>撰寫按鍵偵測的程式   (BUTTON_1) </vt:lpstr>
      <vt:lpstr>撰寫按鍵偵測的程式   (BUTTON_1) </vt:lpstr>
      <vt:lpstr>  撰寫按鍵偵測的程式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linziyang</dc:creator>
  <cp:lastModifiedBy>user</cp:lastModifiedBy>
  <cp:revision>1</cp:revision>
  <dcterms:created xsi:type="dcterms:W3CDTF">2017-08-23T03:08:14Z</dcterms:created>
  <dcterms:modified xsi:type="dcterms:W3CDTF">2018-02-14T02:59:52Z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2017-08-23T00:00:00Z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2017-08-23T00:00:00Z</vt:filetime>
  </property>
</Properties>
</file>