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12192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01" y="3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03090" y="280542"/>
            <a:ext cx="338581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 CJK JP Regular"/>
                <a:cs typeface="Noto Sans CJK JP Regular"/>
              </a:defRPr>
            </a:lvl1pPr>
          </a:lstStyle>
          <a:p>
            <a:pPr marL="254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35" dirty="0"/>
              <a:t>‹#›</a:t>
            </a:fld>
            <a:endParaRPr spc="3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 CJK JP Regular"/>
                <a:cs typeface="Noto Sans CJK JP Regular"/>
              </a:defRPr>
            </a:lvl1pPr>
          </a:lstStyle>
          <a:p>
            <a:pPr marL="254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35" dirty="0"/>
              <a:t>‹#›</a:t>
            </a:fld>
            <a:endParaRPr spc="3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855976" y="1648205"/>
            <a:ext cx="2397252" cy="39220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24000" y="6122670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29" h="108585">
                <a:moveTo>
                  <a:pt x="0" y="108203"/>
                </a:moveTo>
                <a:lnTo>
                  <a:pt x="2957322" y="108203"/>
                </a:lnTo>
                <a:lnTo>
                  <a:pt x="2957322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2400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481321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439406" y="6122670"/>
            <a:ext cx="3240405" cy="108585"/>
          </a:xfrm>
          <a:custGeom>
            <a:avLst/>
            <a:gdLst/>
            <a:ahLst/>
            <a:cxnLst/>
            <a:rect l="l" t="t" r="r" b="b"/>
            <a:pathLst>
              <a:path w="3240404" h="108585">
                <a:moveTo>
                  <a:pt x="0" y="0"/>
                </a:moveTo>
                <a:lnTo>
                  <a:pt x="3240024" y="0"/>
                </a:lnTo>
                <a:lnTo>
                  <a:pt x="3240024" y="108203"/>
                </a:lnTo>
                <a:lnTo>
                  <a:pt x="0" y="108203"/>
                </a:lnTo>
                <a:lnTo>
                  <a:pt x="0" y="0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052304" y="6348221"/>
            <a:ext cx="364998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833104" y="6356603"/>
            <a:ext cx="363474" cy="3634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670547" y="2781300"/>
            <a:ext cx="2808731" cy="12031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656201" y="1681352"/>
            <a:ext cx="2194560" cy="432434"/>
          </a:xfrm>
          <a:custGeom>
            <a:avLst/>
            <a:gdLst/>
            <a:ahLst/>
            <a:cxnLst/>
            <a:rect l="l" t="t" r="r" b="b"/>
            <a:pathLst>
              <a:path w="2194559" h="432435">
                <a:moveTo>
                  <a:pt x="0" y="0"/>
                </a:moveTo>
                <a:lnTo>
                  <a:pt x="2194560" y="0"/>
                </a:lnTo>
                <a:lnTo>
                  <a:pt x="2194560" y="432053"/>
                </a:lnTo>
                <a:lnTo>
                  <a:pt x="0" y="43205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4656201" y="1681352"/>
            <a:ext cx="2194560" cy="432434"/>
          </a:xfrm>
          <a:custGeom>
            <a:avLst/>
            <a:gdLst/>
            <a:ahLst/>
            <a:cxnLst/>
            <a:rect l="l" t="t" r="r" b="b"/>
            <a:pathLst>
              <a:path w="2194559" h="432435">
                <a:moveTo>
                  <a:pt x="0" y="0"/>
                </a:moveTo>
                <a:lnTo>
                  <a:pt x="2194560" y="0"/>
                </a:lnTo>
                <a:lnTo>
                  <a:pt x="2194560" y="432053"/>
                </a:lnTo>
                <a:lnTo>
                  <a:pt x="0" y="432053"/>
                </a:lnTo>
                <a:lnTo>
                  <a:pt x="0" y="0"/>
                </a:lnTo>
                <a:close/>
              </a:path>
            </a:pathLst>
          </a:custGeom>
          <a:ln w="1295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 CJK JP Regular"/>
                <a:cs typeface="Noto Sans CJK JP Regular"/>
              </a:defRPr>
            </a:lvl1pPr>
          </a:lstStyle>
          <a:p>
            <a:pPr marL="254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35" dirty="0"/>
              <a:t>‹#›</a:t>
            </a:fld>
            <a:endParaRPr spc="3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 CJK JP Regular"/>
                <a:cs typeface="Noto Sans CJK JP Regular"/>
              </a:defRPr>
            </a:lvl1pPr>
          </a:lstStyle>
          <a:p>
            <a:pPr marL="254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35" dirty="0"/>
              <a:t>‹#›</a:t>
            </a:fld>
            <a:endParaRPr spc="3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 CJK JP Regular"/>
                <a:cs typeface="Noto Sans CJK JP Regular"/>
              </a:defRPr>
            </a:lvl1pPr>
          </a:lstStyle>
          <a:p>
            <a:pPr marL="254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35" dirty="0"/>
              <a:t>‹#›</a:t>
            </a:fld>
            <a:endParaRPr spc="3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4000" y="6122670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29" h="108585">
                <a:moveTo>
                  <a:pt x="0" y="108203"/>
                </a:moveTo>
                <a:lnTo>
                  <a:pt x="2957322" y="108203"/>
                </a:lnTo>
                <a:lnTo>
                  <a:pt x="2957322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2400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81321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439406" y="6122670"/>
            <a:ext cx="3240405" cy="108585"/>
          </a:xfrm>
          <a:custGeom>
            <a:avLst/>
            <a:gdLst/>
            <a:ahLst/>
            <a:cxnLst/>
            <a:rect l="l" t="t" r="r" b="b"/>
            <a:pathLst>
              <a:path w="3240404" h="108585">
                <a:moveTo>
                  <a:pt x="0" y="0"/>
                </a:moveTo>
                <a:lnTo>
                  <a:pt x="3240024" y="0"/>
                </a:lnTo>
                <a:lnTo>
                  <a:pt x="3240024" y="108203"/>
                </a:lnTo>
                <a:lnTo>
                  <a:pt x="0" y="108203"/>
                </a:lnTo>
                <a:lnTo>
                  <a:pt x="0" y="0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052304" y="6348221"/>
            <a:ext cx="364998" cy="3634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833104" y="6356603"/>
            <a:ext cx="363474" cy="3634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75090" y="547433"/>
            <a:ext cx="7441818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4809" y="2401951"/>
            <a:ext cx="8882380" cy="1488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57128" y="6420585"/>
            <a:ext cx="229870" cy="226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Noto Sans CJK JP Regular"/>
                <a:cs typeface="Noto Sans CJK JP Regular"/>
              </a:defRPr>
            </a:lvl1pPr>
          </a:lstStyle>
          <a:p>
            <a:pPr marL="254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35" dirty="0"/>
              <a:t>‹#›</a:t>
            </a:fld>
            <a:endParaRPr spc="3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33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jp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image" Target="../media/image62.jpg"/><Relationship Id="rId7" Type="http://schemas.openxmlformats.org/officeDocument/2006/relationships/image" Target="../media/image66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g"/><Relationship Id="rId5" Type="http://schemas.openxmlformats.org/officeDocument/2006/relationships/image" Target="../media/image64.jpg"/><Relationship Id="rId10" Type="http://schemas.openxmlformats.org/officeDocument/2006/relationships/image" Target="../media/image2.png"/><Relationship Id="rId4" Type="http://schemas.openxmlformats.org/officeDocument/2006/relationships/image" Target="../media/image63.jp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54167" y="983741"/>
            <a:ext cx="6456012" cy="4885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2231" y="306382"/>
            <a:ext cx="4269105" cy="6052820"/>
          </a:xfrm>
          <a:custGeom>
            <a:avLst/>
            <a:gdLst/>
            <a:ahLst/>
            <a:cxnLst/>
            <a:rect l="l" t="t" r="r" b="b"/>
            <a:pathLst>
              <a:path w="4269105" h="6052820">
                <a:moveTo>
                  <a:pt x="0" y="6052820"/>
                </a:moveTo>
                <a:lnTo>
                  <a:pt x="4269105" y="6052820"/>
                </a:lnTo>
                <a:lnTo>
                  <a:pt x="4269105" y="0"/>
                </a:lnTo>
                <a:lnTo>
                  <a:pt x="0" y="0"/>
                </a:lnTo>
                <a:lnTo>
                  <a:pt x="0" y="605282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3558" y="6551930"/>
            <a:ext cx="4460240" cy="0"/>
          </a:xfrm>
          <a:custGeom>
            <a:avLst/>
            <a:gdLst/>
            <a:ahLst/>
            <a:cxnLst/>
            <a:rect l="l" t="t" r="r" b="b"/>
            <a:pathLst>
              <a:path w="4460240">
                <a:moveTo>
                  <a:pt x="0" y="0"/>
                </a:moveTo>
                <a:lnTo>
                  <a:pt x="4459986" y="0"/>
                </a:lnTo>
              </a:path>
            </a:pathLst>
          </a:custGeom>
          <a:ln w="25400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6283" y="283209"/>
            <a:ext cx="0" cy="6256020"/>
          </a:xfrm>
          <a:custGeom>
            <a:avLst/>
            <a:gdLst/>
            <a:ahLst/>
            <a:cxnLst/>
            <a:rect l="l" t="t" r="r" b="b"/>
            <a:pathLst>
              <a:path h="6256020">
                <a:moveTo>
                  <a:pt x="0" y="0"/>
                </a:moveTo>
                <a:lnTo>
                  <a:pt x="0" y="6256020"/>
                </a:lnTo>
              </a:path>
            </a:pathLst>
          </a:custGeom>
          <a:ln w="25450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3558" y="257809"/>
            <a:ext cx="64135" cy="25400"/>
          </a:xfrm>
          <a:custGeom>
            <a:avLst/>
            <a:gdLst/>
            <a:ahLst/>
            <a:cxnLst/>
            <a:rect l="l" t="t" r="r" b="b"/>
            <a:pathLst>
              <a:path w="64135" h="25400">
                <a:moveTo>
                  <a:pt x="0" y="25400"/>
                </a:moveTo>
                <a:lnTo>
                  <a:pt x="63627" y="25400"/>
                </a:lnTo>
                <a:lnTo>
                  <a:pt x="63627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0818" y="283209"/>
            <a:ext cx="0" cy="6256020"/>
          </a:xfrm>
          <a:custGeom>
            <a:avLst/>
            <a:gdLst/>
            <a:ahLst/>
            <a:cxnLst/>
            <a:rect l="l" t="t" r="r" b="b"/>
            <a:pathLst>
              <a:path h="6256020">
                <a:moveTo>
                  <a:pt x="0" y="0"/>
                </a:moveTo>
                <a:lnTo>
                  <a:pt x="0" y="6256020"/>
                </a:lnTo>
              </a:path>
            </a:pathLst>
          </a:custGeom>
          <a:ln w="25450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7184" y="270509"/>
            <a:ext cx="4396740" cy="0"/>
          </a:xfrm>
          <a:custGeom>
            <a:avLst/>
            <a:gdLst/>
            <a:ahLst/>
            <a:cxnLst/>
            <a:rect l="l" t="t" r="r" b="b"/>
            <a:pathLst>
              <a:path w="4396740">
                <a:moveTo>
                  <a:pt x="0" y="0"/>
                </a:moveTo>
                <a:lnTo>
                  <a:pt x="4396359" y="0"/>
                </a:lnTo>
              </a:path>
            </a:pathLst>
          </a:custGeom>
          <a:ln w="25400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4459" y="6475729"/>
            <a:ext cx="4358640" cy="0"/>
          </a:xfrm>
          <a:custGeom>
            <a:avLst/>
            <a:gdLst/>
            <a:ahLst/>
            <a:cxnLst/>
            <a:rect l="l" t="t" r="r" b="b"/>
            <a:pathLst>
              <a:path w="4358640">
                <a:moveTo>
                  <a:pt x="0" y="0"/>
                </a:moveTo>
                <a:lnTo>
                  <a:pt x="4358182" y="0"/>
                </a:lnTo>
              </a:path>
            </a:pathLst>
          </a:custGeom>
          <a:ln w="76200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2635" y="384809"/>
            <a:ext cx="0" cy="6052820"/>
          </a:xfrm>
          <a:custGeom>
            <a:avLst/>
            <a:gdLst/>
            <a:ahLst/>
            <a:cxnLst/>
            <a:rect l="l" t="t" r="r" b="b"/>
            <a:pathLst>
              <a:path h="6052820">
                <a:moveTo>
                  <a:pt x="0" y="0"/>
                </a:moveTo>
                <a:lnTo>
                  <a:pt x="0" y="6052820"/>
                </a:lnTo>
              </a:path>
            </a:pathLst>
          </a:custGeom>
          <a:ln w="76352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4459" y="346709"/>
            <a:ext cx="4358640" cy="0"/>
          </a:xfrm>
          <a:custGeom>
            <a:avLst/>
            <a:gdLst/>
            <a:ahLst/>
            <a:cxnLst/>
            <a:rect l="l" t="t" r="r" b="b"/>
            <a:pathLst>
              <a:path w="4358640">
                <a:moveTo>
                  <a:pt x="0" y="0"/>
                </a:moveTo>
                <a:lnTo>
                  <a:pt x="4358182" y="0"/>
                </a:lnTo>
              </a:path>
            </a:pathLst>
          </a:custGeom>
          <a:ln w="76200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44466" y="384809"/>
            <a:ext cx="0" cy="6052820"/>
          </a:xfrm>
          <a:custGeom>
            <a:avLst/>
            <a:gdLst/>
            <a:ahLst/>
            <a:cxnLst/>
            <a:rect l="l" t="t" r="r" b="b"/>
            <a:pathLst>
              <a:path h="6052820">
                <a:moveTo>
                  <a:pt x="0" y="0"/>
                </a:moveTo>
                <a:lnTo>
                  <a:pt x="0" y="6052566"/>
                </a:lnTo>
              </a:path>
            </a:pathLst>
          </a:custGeom>
          <a:ln w="76352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67197" y="4495800"/>
            <a:ext cx="2586990" cy="0"/>
          </a:xfrm>
          <a:custGeom>
            <a:avLst/>
            <a:gdLst/>
            <a:ahLst/>
            <a:cxnLst/>
            <a:rect l="l" t="t" r="r" b="b"/>
            <a:pathLst>
              <a:path w="2586990">
                <a:moveTo>
                  <a:pt x="0" y="0"/>
                </a:moveTo>
                <a:lnTo>
                  <a:pt x="2586786" y="0"/>
                </a:lnTo>
              </a:path>
            </a:pathLst>
          </a:custGeom>
          <a:ln w="22098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45640" y="4934359"/>
            <a:ext cx="2562860" cy="951543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60"/>
              </a:spcBef>
            </a:pPr>
            <a:r>
              <a:rPr sz="2800" spc="-5" dirty="0">
                <a:solidFill>
                  <a:srgbClr val="F9B902"/>
                </a:solidFill>
                <a:latin typeface="Noto Sans CJK JP Regular"/>
                <a:cs typeface="Noto Sans CJK JP Regular"/>
              </a:rPr>
              <a:t>鄭詠聰</a:t>
            </a:r>
            <a:endParaRPr sz="2800" dirty="0">
              <a:latin typeface="Noto Sans CJK JP Regular"/>
              <a:cs typeface="Noto Sans CJK JP Regular"/>
            </a:endParaRPr>
          </a:p>
          <a:p>
            <a:pPr algn="ctr">
              <a:lnSpc>
                <a:spcPct val="100000"/>
              </a:lnSpc>
              <a:spcBef>
                <a:spcPts val="765"/>
              </a:spcBef>
            </a:pPr>
            <a:r>
              <a:rPr sz="2000" spc="-5" dirty="0">
                <a:solidFill>
                  <a:srgbClr val="F9B902"/>
                </a:solidFill>
                <a:latin typeface="Noto Sans CJK JP Regular"/>
                <a:cs typeface="Noto Sans CJK JP Regular"/>
              </a:rPr>
              <a:t>新儀教育科技有限公司</a:t>
            </a:r>
            <a:endParaRPr sz="2000" dirty="0">
              <a:latin typeface="Noto Sans CJK JP Regular"/>
              <a:cs typeface="Noto Sans CJK JP Regular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70386" y="1500774"/>
            <a:ext cx="3980613" cy="2504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zh-TW" altLang="en-US" sz="4000" dirty="0" smtClean="0">
                <a:solidFill>
                  <a:schemeClr val="bg1"/>
                </a:solidFill>
              </a:rPr>
              <a:t>嘉義縣文昌國小</a:t>
            </a:r>
            <a:endParaRPr lang="en-US" altLang="zh-TW" sz="4000" dirty="0" smtClean="0">
              <a:solidFill>
                <a:schemeClr val="bg1"/>
              </a:solidFill>
            </a:endParaRPr>
          </a:p>
          <a:p>
            <a:pPr algn="ctr">
              <a:lnSpc>
                <a:spcPts val="6500"/>
              </a:lnSpc>
            </a:pPr>
            <a:r>
              <a:rPr lang="en-US" altLang="zh-TW" sz="3600" dirty="0" smtClean="0">
                <a:solidFill>
                  <a:schemeClr val="bg1"/>
                </a:solidFill>
              </a:rPr>
              <a:t>SCRATCH</a:t>
            </a:r>
            <a:r>
              <a:rPr lang="zh-TW" altLang="en-US" sz="3600" dirty="0" smtClean="0">
                <a:solidFill>
                  <a:schemeClr val="bg1"/>
                </a:solidFill>
              </a:rPr>
              <a:t>程式設計</a:t>
            </a:r>
            <a:r>
              <a:rPr lang="en-US" altLang="zh-TW" sz="3600" dirty="0" err="1" smtClean="0">
                <a:solidFill>
                  <a:schemeClr val="bg1"/>
                </a:solidFill>
              </a:rPr>
              <a:t>MBOT</a:t>
            </a:r>
            <a:r>
              <a:rPr lang="zh-TW" altLang="en-US" sz="3600" dirty="0" smtClean="0">
                <a:solidFill>
                  <a:schemeClr val="bg1"/>
                </a:solidFill>
              </a:rPr>
              <a:t>機器人研習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8769" y="3989070"/>
            <a:ext cx="6099809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0" y="6122670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29" h="108585">
                <a:moveTo>
                  <a:pt x="0" y="108203"/>
                </a:moveTo>
                <a:lnTo>
                  <a:pt x="2957322" y="108203"/>
                </a:lnTo>
                <a:lnTo>
                  <a:pt x="2957322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81321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39406" y="6122670"/>
            <a:ext cx="3240405" cy="108585"/>
          </a:xfrm>
          <a:custGeom>
            <a:avLst/>
            <a:gdLst/>
            <a:ahLst/>
            <a:cxnLst/>
            <a:rect l="l" t="t" r="r" b="b"/>
            <a:pathLst>
              <a:path w="3240404" h="108585">
                <a:moveTo>
                  <a:pt x="0" y="0"/>
                </a:moveTo>
                <a:lnTo>
                  <a:pt x="3240024" y="0"/>
                </a:lnTo>
                <a:lnTo>
                  <a:pt x="3240024" y="108203"/>
                </a:lnTo>
                <a:lnTo>
                  <a:pt x="0" y="108203"/>
                </a:lnTo>
                <a:lnTo>
                  <a:pt x="0" y="0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52304" y="6348221"/>
            <a:ext cx="364998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33104" y="6356603"/>
            <a:ext cx="363474" cy="3634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45730" y="1928622"/>
            <a:ext cx="2634945" cy="38458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42376" y="2398776"/>
            <a:ext cx="973455" cy="2838450"/>
          </a:xfrm>
          <a:custGeom>
            <a:avLst/>
            <a:gdLst/>
            <a:ahLst/>
            <a:cxnLst/>
            <a:rect l="l" t="t" r="r" b="b"/>
            <a:pathLst>
              <a:path w="973454" h="2838450">
                <a:moveTo>
                  <a:pt x="0" y="1419225"/>
                </a:moveTo>
                <a:lnTo>
                  <a:pt x="561" y="1350462"/>
                </a:lnTo>
                <a:lnTo>
                  <a:pt x="2227" y="1282543"/>
                </a:lnTo>
                <a:lnTo>
                  <a:pt x="4973" y="1215544"/>
                </a:lnTo>
                <a:lnTo>
                  <a:pt x="8773" y="1149538"/>
                </a:lnTo>
                <a:lnTo>
                  <a:pt x="13601" y="1084600"/>
                </a:lnTo>
                <a:lnTo>
                  <a:pt x="19433" y="1020804"/>
                </a:lnTo>
                <a:lnTo>
                  <a:pt x="26242" y="958224"/>
                </a:lnTo>
                <a:lnTo>
                  <a:pt x="34004" y="896934"/>
                </a:lnTo>
                <a:lnTo>
                  <a:pt x="42692" y="837010"/>
                </a:lnTo>
                <a:lnTo>
                  <a:pt x="52282" y="778526"/>
                </a:lnTo>
                <a:lnTo>
                  <a:pt x="62747" y="721555"/>
                </a:lnTo>
                <a:lnTo>
                  <a:pt x="74063" y="666172"/>
                </a:lnTo>
                <a:lnTo>
                  <a:pt x="86204" y="612451"/>
                </a:lnTo>
                <a:lnTo>
                  <a:pt x="99143" y="560467"/>
                </a:lnTo>
                <a:lnTo>
                  <a:pt x="112857" y="510295"/>
                </a:lnTo>
                <a:lnTo>
                  <a:pt x="127318" y="462007"/>
                </a:lnTo>
                <a:lnTo>
                  <a:pt x="142503" y="415680"/>
                </a:lnTo>
                <a:lnTo>
                  <a:pt x="158385" y="371387"/>
                </a:lnTo>
                <a:lnTo>
                  <a:pt x="174939" y="329202"/>
                </a:lnTo>
                <a:lnTo>
                  <a:pt x="192139" y="289200"/>
                </a:lnTo>
                <a:lnTo>
                  <a:pt x="209960" y="251455"/>
                </a:lnTo>
                <a:lnTo>
                  <a:pt x="228376" y="216042"/>
                </a:lnTo>
                <a:lnTo>
                  <a:pt x="266893" y="152507"/>
                </a:lnTo>
                <a:lnTo>
                  <a:pt x="307486" y="99190"/>
                </a:lnTo>
                <a:lnTo>
                  <a:pt x="349951" y="56686"/>
                </a:lnTo>
                <a:lnTo>
                  <a:pt x="394083" y="25590"/>
                </a:lnTo>
                <a:lnTo>
                  <a:pt x="439680" y="6496"/>
                </a:lnTo>
                <a:lnTo>
                  <a:pt x="486537" y="0"/>
                </a:lnTo>
                <a:lnTo>
                  <a:pt x="510110" y="1636"/>
                </a:lnTo>
                <a:lnTo>
                  <a:pt x="556362" y="14506"/>
                </a:lnTo>
                <a:lnTo>
                  <a:pt x="601252" y="39675"/>
                </a:lnTo>
                <a:lnTo>
                  <a:pt x="644576" y="76550"/>
                </a:lnTo>
                <a:lnTo>
                  <a:pt x="686130" y="124534"/>
                </a:lnTo>
                <a:lnTo>
                  <a:pt x="725710" y="183034"/>
                </a:lnTo>
                <a:lnTo>
                  <a:pt x="763113" y="251455"/>
                </a:lnTo>
                <a:lnTo>
                  <a:pt x="780934" y="289200"/>
                </a:lnTo>
                <a:lnTo>
                  <a:pt x="798134" y="329202"/>
                </a:lnTo>
                <a:lnTo>
                  <a:pt x="814688" y="371387"/>
                </a:lnTo>
                <a:lnTo>
                  <a:pt x="830570" y="415680"/>
                </a:lnTo>
                <a:lnTo>
                  <a:pt x="845755" y="462007"/>
                </a:lnTo>
                <a:lnTo>
                  <a:pt x="860216" y="510295"/>
                </a:lnTo>
                <a:lnTo>
                  <a:pt x="873930" y="560467"/>
                </a:lnTo>
                <a:lnTo>
                  <a:pt x="886869" y="612451"/>
                </a:lnTo>
                <a:lnTo>
                  <a:pt x="899010" y="666172"/>
                </a:lnTo>
                <a:lnTo>
                  <a:pt x="910326" y="721555"/>
                </a:lnTo>
                <a:lnTo>
                  <a:pt x="920791" y="778526"/>
                </a:lnTo>
                <a:lnTo>
                  <a:pt x="930381" y="837010"/>
                </a:lnTo>
                <a:lnTo>
                  <a:pt x="939069" y="896934"/>
                </a:lnTo>
                <a:lnTo>
                  <a:pt x="946831" y="958224"/>
                </a:lnTo>
                <a:lnTo>
                  <a:pt x="953640" y="1020804"/>
                </a:lnTo>
                <a:lnTo>
                  <a:pt x="959472" y="1084600"/>
                </a:lnTo>
                <a:lnTo>
                  <a:pt x="964300" y="1149538"/>
                </a:lnTo>
                <a:lnTo>
                  <a:pt x="968100" y="1215544"/>
                </a:lnTo>
                <a:lnTo>
                  <a:pt x="970846" y="1282543"/>
                </a:lnTo>
                <a:lnTo>
                  <a:pt x="972512" y="1350462"/>
                </a:lnTo>
                <a:lnTo>
                  <a:pt x="973074" y="1419225"/>
                </a:lnTo>
                <a:lnTo>
                  <a:pt x="972512" y="1487987"/>
                </a:lnTo>
                <a:lnTo>
                  <a:pt x="970846" y="1555906"/>
                </a:lnTo>
                <a:lnTo>
                  <a:pt x="968100" y="1622905"/>
                </a:lnTo>
                <a:lnTo>
                  <a:pt x="964300" y="1688911"/>
                </a:lnTo>
                <a:lnTo>
                  <a:pt x="959472" y="1753849"/>
                </a:lnTo>
                <a:lnTo>
                  <a:pt x="953640" y="1817645"/>
                </a:lnTo>
                <a:lnTo>
                  <a:pt x="946831" y="1880225"/>
                </a:lnTo>
                <a:lnTo>
                  <a:pt x="939069" y="1941515"/>
                </a:lnTo>
                <a:lnTo>
                  <a:pt x="930381" y="2001439"/>
                </a:lnTo>
                <a:lnTo>
                  <a:pt x="920791" y="2059923"/>
                </a:lnTo>
                <a:lnTo>
                  <a:pt x="910326" y="2116894"/>
                </a:lnTo>
                <a:lnTo>
                  <a:pt x="899010" y="2172277"/>
                </a:lnTo>
                <a:lnTo>
                  <a:pt x="886869" y="2225998"/>
                </a:lnTo>
                <a:lnTo>
                  <a:pt x="873930" y="2277982"/>
                </a:lnTo>
                <a:lnTo>
                  <a:pt x="860216" y="2328154"/>
                </a:lnTo>
                <a:lnTo>
                  <a:pt x="845755" y="2376442"/>
                </a:lnTo>
                <a:lnTo>
                  <a:pt x="830570" y="2422769"/>
                </a:lnTo>
                <a:lnTo>
                  <a:pt x="814688" y="2467062"/>
                </a:lnTo>
                <a:lnTo>
                  <a:pt x="798134" y="2509247"/>
                </a:lnTo>
                <a:lnTo>
                  <a:pt x="780934" y="2549249"/>
                </a:lnTo>
                <a:lnTo>
                  <a:pt x="763113" y="2586994"/>
                </a:lnTo>
                <a:lnTo>
                  <a:pt x="744697" y="2622407"/>
                </a:lnTo>
                <a:lnTo>
                  <a:pt x="706180" y="2685942"/>
                </a:lnTo>
                <a:lnTo>
                  <a:pt x="665587" y="2739259"/>
                </a:lnTo>
                <a:lnTo>
                  <a:pt x="623122" y="2781763"/>
                </a:lnTo>
                <a:lnTo>
                  <a:pt x="578990" y="2812859"/>
                </a:lnTo>
                <a:lnTo>
                  <a:pt x="533393" y="2831953"/>
                </a:lnTo>
                <a:lnTo>
                  <a:pt x="486537" y="2838450"/>
                </a:lnTo>
                <a:lnTo>
                  <a:pt x="462963" y="2836813"/>
                </a:lnTo>
                <a:lnTo>
                  <a:pt x="416711" y="2823943"/>
                </a:lnTo>
                <a:lnTo>
                  <a:pt x="371821" y="2798774"/>
                </a:lnTo>
                <a:lnTo>
                  <a:pt x="328497" y="2761899"/>
                </a:lnTo>
                <a:lnTo>
                  <a:pt x="286943" y="2713915"/>
                </a:lnTo>
                <a:lnTo>
                  <a:pt x="247363" y="2655415"/>
                </a:lnTo>
                <a:lnTo>
                  <a:pt x="209960" y="2586994"/>
                </a:lnTo>
                <a:lnTo>
                  <a:pt x="192139" y="2549249"/>
                </a:lnTo>
                <a:lnTo>
                  <a:pt x="174939" y="2509247"/>
                </a:lnTo>
                <a:lnTo>
                  <a:pt x="158385" y="2467062"/>
                </a:lnTo>
                <a:lnTo>
                  <a:pt x="142503" y="2422769"/>
                </a:lnTo>
                <a:lnTo>
                  <a:pt x="127318" y="2376442"/>
                </a:lnTo>
                <a:lnTo>
                  <a:pt x="112857" y="2328154"/>
                </a:lnTo>
                <a:lnTo>
                  <a:pt x="99143" y="2277982"/>
                </a:lnTo>
                <a:lnTo>
                  <a:pt x="86204" y="2225998"/>
                </a:lnTo>
                <a:lnTo>
                  <a:pt x="74063" y="2172277"/>
                </a:lnTo>
                <a:lnTo>
                  <a:pt x="62747" y="2116894"/>
                </a:lnTo>
                <a:lnTo>
                  <a:pt x="52282" y="2059923"/>
                </a:lnTo>
                <a:lnTo>
                  <a:pt x="42692" y="2001439"/>
                </a:lnTo>
                <a:lnTo>
                  <a:pt x="34004" y="1941515"/>
                </a:lnTo>
                <a:lnTo>
                  <a:pt x="26242" y="1880225"/>
                </a:lnTo>
                <a:lnTo>
                  <a:pt x="19433" y="1817645"/>
                </a:lnTo>
                <a:lnTo>
                  <a:pt x="13601" y="1753849"/>
                </a:lnTo>
                <a:lnTo>
                  <a:pt x="8773" y="1688911"/>
                </a:lnTo>
                <a:lnTo>
                  <a:pt x="4973" y="1622905"/>
                </a:lnTo>
                <a:lnTo>
                  <a:pt x="2227" y="1555906"/>
                </a:lnTo>
                <a:lnTo>
                  <a:pt x="561" y="1487987"/>
                </a:lnTo>
                <a:lnTo>
                  <a:pt x="0" y="1419225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816340" y="1497774"/>
            <a:ext cx="711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Noto Sans CJK JP Regular"/>
                <a:cs typeface="Noto Sans CJK JP Regular"/>
              </a:rPr>
              <a:t>意示圖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145154" y="1081658"/>
            <a:ext cx="4015104" cy="942975"/>
          </a:xfrm>
          <a:custGeom>
            <a:avLst/>
            <a:gdLst/>
            <a:ahLst/>
            <a:cxnLst/>
            <a:rect l="l" t="t" r="r" b="b"/>
            <a:pathLst>
              <a:path w="4015104" h="942975">
                <a:moveTo>
                  <a:pt x="0" y="157099"/>
                </a:moveTo>
                <a:lnTo>
                  <a:pt x="8008" y="107442"/>
                </a:lnTo>
                <a:lnTo>
                  <a:pt x="30310" y="64317"/>
                </a:lnTo>
                <a:lnTo>
                  <a:pt x="64317" y="30310"/>
                </a:lnTo>
                <a:lnTo>
                  <a:pt x="107442" y="8008"/>
                </a:lnTo>
                <a:lnTo>
                  <a:pt x="157099" y="0"/>
                </a:lnTo>
                <a:lnTo>
                  <a:pt x="3857879" y="0"/>
                </a:lnTo>
                <a:lnTo>
                  <a:pt x="3907535" y="8008"/>
                </a:lnTo>
                <a:lnTo>
                  <a:pt x="3950660" y="30310"/>
                </a:lnTo>
                <a:lnTo>
                  <a:pt x="3984667" y="64317"/>
                </a:lnTo>
                <a:lnTo>
                  <a:pt x="4006969" y="107442"/>
                </a:lnTo>
                <a:lnTo>
                  <a:pt x="4014978" y="157099"/>
                </a:lnTo>
                <a:lnTo>
                  <a:pt x="4014978" y="785495"/>
                </a:lnTo>
                <a:lnTo>
                  <a:pt x="4006969" y="835151"/>
                </a:lnTo>
                <a:lnTo>
                  <a:pt x="3984667" y="878276"/>
                </a:lnTo>
                <a:lnTo>
                  <a:pt x="3950660" y="912283"/>
                </a:lnTo>
                <a:lnTo>
                  <a:pt x="3907535" y="934585"/>
                </a:lnTo>
                <a:lnTo>
                  <a:pt x="3857879" y="942594"/>
                </a:lnTo>
                <a:lnTo>
                  <a:pt x="157099" y="942594"/>
                </a:lnTo>
                <a:lnTo>
                  <a:pt x="107442" y="934585"/>
                </a:lnTo>
                <a:lnTo>
                  <a:pt x="64317" y="912283"/>
                </a:lnTo>
                <a:lnTo>
                  <a:pt x="30310" y="878276"/>
                </a:lnTo>
                <a:lnTo>
                  <a:pt x="8008" y="835151"/>
                </a:lnTo>
                <a:lnTo>
                  <a:pt x="0" y="785495"/>
                </a:lnTo>
                <a:lnTo>
                  <a:pt x="0" y="157099"/>
                </a:lnTo>
                <a:close/>
              </a:path>
            </a:pathLst>
          </a:custGeom>
          <a:ln w="1295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898138" y="1405762"/>
            <a:ext cx="250825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Noto Sans CJK JP Regular"/>
                <a:cs typeface="Noto Sans CJK JP Regular"/>
              </a:rPr>
              <a:t>「</a:t>
            </a:r>
            <a:r>
              <a:rPr sz="1600" spc="-55" dirty="0">
                <a:latin typeface="Trebuchet MS"/>
                <a:cs typeface="Trebuchet MS"/>
              </a:rPr>
              <a:t>mBot</a:t>
            </a:r>
            <a:r>
              <a:rPr sz="1600" dirty="0">
                <a:latin typeface="Noto Sans CJK JP Regular"/>
                <a:cs typeface="Noto Sans CJK JP Regular"/>
              </a:rPr>
              <a:t>主程式」被連點兩下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57753" y="2469260"/>
            <a:ext cx="3644265" cy="693420"/>
          </a:xfrm>
          <a:prstGeom prst="rect">
            <a:avLst/>
          </a:prstGeom>
          <a:ln w="12953">
            <a:solidFill>
              <a:srgbClr val="FFC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spc="-75" dirty="0">
                <a:latin typeface="Trebuchet MS"/>
                <a:cs typeface="Trebuchet MS"/>
              </a:rPr>
              <a:t>LED</a:t>
            </a:r>
            <a:r>
              <a:rPr sz="1600" dirty="0">
                <a:latin typeface="Noto Sans CJK JP Regular"/>
                <a:cs typeface="Noto Sans CJK JP Regular"/>
              </a:rPr>
              <a:t>燈亮藍光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24830" y="2024252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673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80380" y="2379726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25081" y="3994784"/>
            <a:ext cx="1119505" cy="916305"/>
          </a:xfrm>
          <a:custGeom>
            <a:avLst/>
            <a:gdLst/>
            <a:ahLst/>
            <a:cxnLst/>
            <a:rect l="l" t="t" r="r" b="b"/>
            <a:pathLst>
              <a:path w="1119504" h="916304">
                <a:moveTo>
                  <a:pt x="661416" y="0"/>
                </a:moveTo>
                <a:lnTo>
                  <a:pt x="661416" y="228981"/>
                </a:lnTo>
                <a:lnTo>
                  <a:pt x="0" y="228981"/>
                </a:lnTo>
                <a:lnTo>
                  <a:pt x="0" y="686943"/>
                </a:lnTo>
                <a:lnTo>
                  <a:pt x="661416" y="686943"/>
                </a:lnTo>
                <a:lnTo>
                  <a:pt x="661416" y="915924"/>
                </a:lnTo>
                <a:lnTo>
                  <a:pt x="1119378" y="457962"/>
                </a:lnTo>
                <a:lnTo>
                  <a:pt x="66141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25081" y="3994784"/>
            <a:ext cx="1119505" cy="916305"/>
          </a:xfrm>
          <a:custGeom>
            <a:avLst/>
            <a:gdLst/>
            <a:ahLst/>
            <a:cxnLst/>
            <a:rect l="l" t="t" r="r" b="b"/>
            <a:pathLst>
              <a:path w="1119504" h="916304">
                <a:moveTo>
                  <a:pt x="0" y="228981"/>
                </a:moveTo>
                <a:lnTo>
                  <a:pt x="661416" y="228981"/>
                </a:lnTo>
                <a:lnTo>
                  <a:pt x="661416" y="0"/>
                </a:lnTo>
                <a:lnTo>
                  <a:pt x="1119378" y="457962"/>
                </a:lnTo>
                <a:lnTo>
                  <a:pt x="661416" y="915924"/>
                </a:lnTo>
                <a:lnTo>
                  <a:pt x="661416" y="686943"/>
                </a:lnTo>
                <a:lnTo>
                  <a:pt x="0" y="686943"/>
                </a:lnTo>
                <a:lnTo>
                  <a:pt x="0" y="228981"/>
                </a:lnTo>
                <a:close/>
              </a:path>
            </a:pathLst>
          </a:custGeom>
          <a:ln w="12954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080702" y="161734"/>
            <a:ext cx="28822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/>
              <a:t>範例</a:t>
            </a:r>
            <a:r>
              <a:rPr sz="3200" spc="-155" dirty="0"/>
              <a:t>:</a:t>
            </a:r>
            <a:r>
              <a:rPr sz="3200" spc="-20" dirty="0"/>
              <a:t>LED</a:t>
            </a:r>
            <a:r>
              <a:rPr sz="3200" spc="-5" dirty="0"/>
              <a:t>亮藍燈</a:t>
            </a:r>
            <a:endParaRPr sz="3200"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35" dirty="0"/>
              <a:t>10</a:t>
            </a:fld>
            <a:endParaRPr spc="3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9" y="2288285"/>
            <a:ext cx="4869929" cy="16588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21680" y="2040254"/>
            <a:ext cx="105410" cy="454659"/>
          </a:xfrm>
          <a:custGeom>
            <a:avLst/>
            <a:gdLst/>
            <a:ahLst/>
            <a:cxnLst/>
            <a:rect l="l" t="t" r="r" b="b"/>
            <a:pathLst>
              <a:path w="105410" h="454660">
                <a:moveTo>
                  <a:pt x="105054" y="0"/>
                </a:moveTo>
                <a:lnTo>
                  <a:pt x="0" y="454228"/>
                </a:lnTo>
              </a:path>
            </a:pathLst>
          </a:custGeom>
          <a:ln w="129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95531" y="2410231"/>
            <a:ext cx="86995" cy="84455"/>
          </a:xfrm>
          <a:custGeom>
            <a:avLst/>
            <a:gdLst/>
            <a:ahLst/>
            <a:cxnLst/>
            <a:rect l="l" t="t" r="r" b="b"/>
            <a:pathLst>
              <a:path w="86995" h="84455">
                <a:moveTo>
                  <a:pt x="0" y="0"/>
                </a:moveTo>
                <a:lnTo>
                  <a:pt x="26136" y="84251"/>
                </a:lnTo>
                <a:lnTo>
                  <a:pt x="86614" y="20027"/>
                </a:lnTo>
              </a:path>
            </a:pathLst>
          </a:custGeom>
          <a:ln w="129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77536" y="1532000"/>
            <a:ext cx="1793875" cy="508634"/>
          </a:xfrm>
          <a:prstGeom prst="rect">
            <a:avLst/>
          </a:prstGeom>
          <a:ln w="12953">
            <a:solidFill>
              <a:srgbClr val="FF0000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marL="210185">
              <a:lnSpc>
                <a:spcPct val="100000"/>
              </a:lnSpc>
              <a:spcBef>
                <a:spcPts val="810"/>
              </a:spcBef>
            </a:pPr>
            <a:r>
              <a:rPr sz="1800" dirty="0">
                <a:latin typeface="Noto Sans CJK JP Regular"/>
                <a:cs typeface="Noto Sans CJK JP Regular"/>
              </a:rPr>
              <a:t>不停重複執行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30236" y="3316414"/>
            <a:ext cx="86360" cy="869950"/>
          </a:xfrm>
          <a:custGeom>
            <a:avLst/>
            <a:gdLst/>
            <a:ahLst/>
            <a:cxnLst/>
            <a:rect l="l" t="t" r="r" b="b"/>
            <a:pathLst>
              <a:path w="86359" h="869950">
                <a:moveTo>
                  <a:pt x="0" y="869886"/>
                </a:moveTo>
                <a:lnTo>
                  <a:pt x="86055" y="0"/>
                </a:lnTo>
              </a:path>
            </a:pathLst>
          </a:custGeom>
          <a:ln w="129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64552" y="3316414"/>
            <a:ext cx="88900" cy="80645"/>
          </a:xfrm>
          <a:custGeom>
            <a:avLst/>
            <a:gdLst/>
            <a:ahLst/>
            <a:cxnLst/>
            <a:rect l="l" t="t" r="r" b="b"/>
            <a:pathLst>
              <a:path w="88900" h="80645">
                <a:moveTo>
                  <a:pt x="88468" y="80200"/>
                </a:moveTo>
                <a:lnTo>
                  <a:pt x="51727" y="0"/>
                </a:lnTo>
                <a:lnTo>
                  <a:pt x="0" y="71450"/>
                </a:lnTo>
              </a:path>
            </a:pathLst>
          </a:custGeom>
          <a:ln w="129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94907" y="4186809"/>
            <a:ext cx="1889125" cy="508000"/>
          </a:xfrm>
          <a:prstGeom prst="rect">
            <a:avLst/>
          </a:prstGeom>
          <a:ln w="12953">
            <a:solidFill>
              <a:srgbClr val="FF0000"/>
            </a:solidFill>
          </a:ln>
        </p:spPr>
        <p:txBody>
          <a:bodyPr vert="horz" wrap="square" lIns="0" tIns="102235" rIns="0" bIns="0" rtlCol="0">
            <a:spAutoFit/>
          </a:bodyPr>
          <a:lstStyle/>
          <a:p>
            <a:pPr marL="258445">
              <a:lnSpc>
                <a:spcPct val="100000"/>
              </a:lnSpc>
              <a:spcBef>
                <a:spcPts val="805"/>
              </a:spcBef>
            </a:pPr>
            <a:r>
              <a:rPr sz="1800" dirty="0">
                <a:latin typeface="Noto Sans CJK JP Regular"/>
                <a:cs typeface="Noto Sans CJK JP Regular"/>
              </a:rPr>
              <a:t>等待一段時間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35" dirty="0"/>
              <a:t>11</a:t>
            </a:fld>
            <a:endParaRPr spc="35" dirty="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126037" y="352678"/>
            <a:ext cx="1854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方塊說明</a:t>
            </a:r>
            <a:endParaRPr sz="3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5152" y="377634"/>
            <a:ext cx="32886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/>
              <a:t>練習</a:t>
            </a:r>
            <a:r>
              <a:rPr sz="3200" spc="-55" dirty="0"/>
              <a:t>:LED</a:t>
            </a:r>
            <a:r>
              <a:rPr sz="3200" spc="-5" dirty="0"/>
              <a:t>顏色調配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387726" y="2178176"/>
            <a:ext cx="2170430" cy="438150"/>
          </a:xfrm>
          <a:custGeom>
            <a:avLst/>
            <a:gdLst/>
            <a:ahLst/>
            <a:cxnLst/>
            <a:rect l="l" t="t" r="r" b="b"/>
            <a:pathLst>
              <a:path w="2170429" h="438150">
                <a:moveTo>
                  <a:pt x="0" y="73025"/>
                </a:moveTo>
                <a:lnTo>
                  <a:pt x="5738" y="44598"/>
                </a:lnTo>
                <a:lnTo>
                  <a:pt x="21386" y="21386"/>
                </a:lnTo>
                <a:lnTo>
                  <a:pt x="44598" y="5738"/>
                </a:lnTo>
                <a:lnTo>
                  <a:pt x="73025" y="0"/>
                </a:lnTo>
                <a:lnTo>
                  <a:pt x="2097151" y="0"/>
                </a:lnTo>
                <a:lnTo>
                  <a:pt x="2125577" y="5738"/>
                </a:lnTo>
                <a:lnTo>
                  <a:pt x="2148789" y="21386"/>
                </a:lnTo>
                <a:lnTo>
                  <a:pt x="2164437" y="44598"/>
                </a:lnTo>
                <a:lnTo>
                  <a:pt x="2170176" y="73025"/>
                </a:lnTo>
                <a:lnTo>
                  <a:pt x="2170176" y="365125"/>
                </a:lnTo>
                <a:lnTo>
                  <a:pt x="2164437" y="393551"/>
                </a:lnTo>
                <a:lnTo>
                  <a:pt x="2148789" y="416763"/>
                </a:lnTo>
                <a:lnTo>
                  <a:pt x="2125577" y="432411"/>
                </a:lnTo>
                <a:lnTo>
                  <a:pt x="2097151" y="438150"/>
                </a:lnTo>
                <a:lnTo>
                  <a:pt x="73025" y="438150"/>
                </a:lnTo>
                <a:lnTo>
                  <a:pt x="44598" y="432411"/>
                </a:lnTo>
                <a:lnTo>
                  <a:pt x="21386" y="416763"/>
                </a:lnTo>
                <a:lnTo>
                  <a:pt x="5738" y="393551"/>
                </a:lnTo>
                <a:lnTo>
                  <a:pt x="0" y="365125"/>
                </a:lnTo>
                <a:lnTo>
                  <a:pt x="0" y="73025"/>
                </a:lnTo>
                <a:close/>
              </a:path>
            </a:pathLst>
          </a:custGeom>
          <a:ln w="1295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48839" y="1115187"/>
            <a:ext cx="6824345" cy="1405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Noto Sans CJK JP Regular"/>
                <a:cs typeface="Noto Sans CJK JP Regular"/>
              </a:rPr>
              <a:t>試著調配出七彩顏色紅光，橙光，</a:t>
            </a:r>
            <a:r>
              <a:rPr sz="2000" dirty="0">
                <a:latin typeface="Noto Sans CJK JP Regular"/>
                <a:cs typeface="Noto Sans CJK JP Regular"/>
              </a:rPr>
              <a:t>黃光</a:t>
            </a:r>
            <a:r>
              <a:rPr sz="2000" spc="-450" dirty="0">
                <a:latin typeface="Noto Sans CJK JP Regular"/>
                <a:cs typeface="Noto Sans CJK JP Regular"/>
              </a:rPr>
              <a:t>…</a:t>
            </a:r>
            <a:r>
              <a:rPr sz="2000" dirty="0">
                <a:latin typeface="Noto Sans CJK JP Regular"/>
                <a:cs typeface="Noto Sans CJK JP Regular"/>
              </a:rPr>
              <a:t>等</a:t>
            </a:r>
            <a:r>
              <a:rPr sz="2000" spc="-5" dirty="0">
                <a:latin typeface="Noto Sans CJK JP Regular"/>
                <a:cs typeface="Noto Sans CJK JP Regular"/>
              </a:rPr>
              <a:t>等多</a:t>
            </a:r>
            <a:r>
              <a:rPr sz="2000" dirty="0">
                <a:latin typeface="Noto Sans CJK JP Regular"/>
                <a:cs typeface="Noto Sans CJK JP Regular"/>
              </a:rPr>
              <a:t>變</a:t>
            </a:r>
            <a:r>
              <a:rPr sz="2000" spc="-5" dirty="0">
                <a:latin typeface="Noto Sans CJK JP Regular"/>
                <a:cs typeface="Noto Sans CJK JP Regular"/>
              </a:rPr>
              <a:t>化的</a:t>
            </a:r>
            <a:r>
              <a:rPr sz="2000" dirty="0">
                <a:latin typeface="Noto Sans CJK JP Regular"/>
                <a:cs typeface="Noto Sans CJK JP Regular"/>
              </a:rPr>
              <a:t>顏</a:t>
            </a:r>
            <a:r>
              <a:rPr sz="2000" spc="-5" dirty="0">
                <a:latin typeface="Noto Sans CJK JP Regular"/>
                <a:cs typeface="Noto Sans CJK JP Regular"/>
              </a:rPr>
              <a:t>色。 也可搭配其他指令練習。</a:t>
            </a:r>
            <a:endParaRPr sz="20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600">
              <a:latin typeface="Times New Roman"/>
              <a:cs typeface="Times New Roman"/>
            </a:endParaRPr>
          </a:p>
          <a:p>
            <a:pPr marL="610870">
              <a:lnSpc>
                <a:spcPct val="100000"/>
              </a:lnSpc>
            </a:pPr>
            <a:r>
              <a:rPr sz="1600" dirty="0">
                <a:latin typeface="Noto Sans CJK JP Regular"/>
                <a:cs typeface="Noto Sans CJK JP Regular"/>
              </a:rPr>
              <a:t>當綠旗被點一下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72589" y="3030854"/>
            <a:ext cx="2614930" cy="536575"/>
          </a:xfrm>
          <a:prstGeom prst="rect">
            <a:avLst/>
          </a:prstGeom>
          <a:ln w="12953">
            <a:solidFill>
              <a:srgbClr val="FFC000"/>
            </a:solidFill>
          </a:ln>
        </p:spPr>
        <p:txBody>
          <a:bodyPr vert="horz" wrap="square" lIns="0" tIns="133985" rIns="0" bIns="0" rtlCol="0">
            <a:spAutoFit/>
          </a:bodyPr>
          <a:lstStyle/>
          <a:p>
            <a:pPr marL="290830">
              <a:lnSpc>
                <a:spcPct val="100000"/>
              </a:lnSpc>
              <a:spcBef>
                <a:spcPts val="1055"/>
              </a:spcBef>
            </a:pPr>
            <a:r>
              <a:rPr sz="1600" spc="-75" dirty="0">
                <a:latin typeface="Trebuchet MS"/>
                <a:cs typeface="Trebuchet MS"/>
              </a:rPr>
              <a:t>LED</a:t>
            </a:r>
            <a:r>
              <a:rPr sz="1600" dirty="0">
                <a:latin typeface="Noto Sans CJK JP Regular"/>
                <a:cs typeface="Noto Sans CJK JP Regular"/>
              </a:rPr>
              <a:t>燈亮紅光，持續</a:t>
            </a:r>
            <a:r>
              <a:rPr sz="1600" spc="-35" dirty="0">
                <a:latin typeface="Trebuchet MS"/>
                <a:cs typeface="Trebuchet MS"/>
              </a:rPr>
              <a:t>1</a:t>
            </a:r>
            <a:r>
              <a:rPr sz="1600" dirty="0">
                <a:latin typeface="Noto Sans CJK JP Regular"/>
                <a:cs typeface="Noto Sans CJK JP Regular"/>
              </a:rPr>
              <a:t>秒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43859" y="2616326"/>
            <a:ext cx="0" cy="401955"/>
          </a:xfrm>
          <a:custGeom>
            <a:avLst/>
            <a:gdLst/>
            <a:ahLst/>
            <a:cxnLst/>
            <a:rect l="l" t="t" r="r" b="b"/>
            <a:pathLst>
              <a:path h="401955">
                <a:moveTo>
                  <a:pt x="0" y="0"/>
                </a:moveTo>
                <a:lnTo>
                  <a:pt x="0" y="40151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99409" y="2941650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72589" y="4000880"/>
            <a:ext cx="2614930" cy="584835"/>
          </a:xfrm>
          <a:prstGeom prst="rect">
            <a:avLst/>
          </a:prstGeom>
          <a:ln w="12953">
            <a:solidFill>
              <a:srgbClr val="FFC000"/>
            </a:solidFill>
          </a:ln>
        </p:spPr>
        <p:txBody>
          <a:bodyPr vert="horz" wrap="square" lIns="0" tIns="157480" rIns="0" bIns="0" rtlCol="0">
            <a:spAutoFit/>
          </a:bodyPr>
          <a:lstStyle/>
          <a:p>
            <a:pPr marL="284480">
              <a:lnSpc>
                <a:spcPct val="100000"/>
              </a:lnSpc>
              <a:spcBef>
                <a:spcPts val="1240"/>
              </a:spcBef>
            </a:pPr>
            <a:r>
              <a:rPr sz="1600" spc="-75" dirty="0">
                <a:latin typeface="Trebuchet MS"/>
                <a:cs typeface="Trebuchet MS"/>
              </a:rPr>
              <a:t>LED</a:t>
            </a:r>
            <a:r>
              <a:rPr sz="1600" dirty="0">
                <a:latin typeface="Noto Sans CJK JP Regular"/>
                <a:cs typeface="Noto Sans CJK JP Regular"/>
              </a:rPr>
              <a:t>燈亮綠光，持續</a:t>
            </a:r>
            <a:r>
              <a:rPr sz="1600" spc="-35" dirty="0">
                <a:latin typeface="Trebuchet MS"/>
                <a:cs typeface="Trebuchet MS"/>
              </a:rPr>
              <a:t>1</a:t>
            </a:r>
            <a:r>
              <a:rPr sz="1600" dirty="0">
                <a:latin typeface="Noto Sans CJK JP Regular"/>
                <a:cs typeface="Noto Sans CJK JP Regular"/>
              </a:rPr>
              <a:t>秒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43859" y="3567303"/>
            <a:ext cx="0" cy="401955"/>
          </a:xfrm>
          <a:custGeom>
            <a:avLst/>
            <a:gdLst/>
            <a:ahLst/>
            <a:cxnLst/>
            <a:rect l="l" t="t" r="r" b="b"/>
            <a:pathLst>
              <a:path h="401954">
                <a:moveTo>
                  <a:pt x="0" y="0"/>
                </a:moveTo>
                <a:lnTo>
                  <a:pt x="0" y="40151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99409" y="3892613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172589" y="5007483"/>
            <a:ext cx="2614930" cy="558800"/>
          </a:xfrm>
          <a:prstGeom prst="rect">
            <a:avLst/>
          </a:prstGeom>
          <a:ln w="12953">
            <a:solidFill>
              <a:srgbClr val="FFC000"/>
            </a:solidFill>
          </a:ln>
        </p:spPr>
        <p:txBody>
          <a:bodyPr vert="horz" wrap="square" lIns="0" tIns="144780" rIns="0" bIns="0" rtlCol="0">
            <a:spAutoFit/>
          </a:bodyPr>
          <a:lstStyle/>
          <a:p>
            <a:pPr marL="284480">
              <a:lnSpc>
                <a:spcPct val="100000"/>
              </a:lnSpc>
              <a:spcBef>
                <a:spcPts val="1140"/>
              </a:spcBef>
            </a:pPr>
            <a:r>
              <a:rPr sz="1600" spc="-75" dirty="0">
                <a:latin typeface="Trebuchet MS"/>
                <a:cs typeface="Trebuchet MS"/>
              </a:rPr>
              <a:t>LED</a:t>
            </a:r>
            <a:r>
              <a:rPr sz="1600" dirty="0">
                <a:latin typeface="Noto Sans CJK JP Regular"/>
                <a:cs typeface="Noto Sans CJK JP Regular"/>
              </a:rPr>
              <a:t>燈亮藍光，持續</a:t>
            </a:r>
            <a:r>
              <a:rPr sz="1600" spc="-35" dirty="0">
                <a:latin typeface="Trebuchet MS"/>
                <a:cs typeface="Trebuchet MS"/>
              </a:rPr>
              <a:t>1</a:t>
            </a:r>
            <a:r>
              <a:rPr sz="1600" dirty="0">
                <a:latin typeface="Noto Sans CJK JP Regular"/>
                <a:cs typeface="Noto Sans CJK JP Regular"/>
              </a:rPr>
              <a:t>秒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43859" y="4585334"/>
            <a:ext cx="0" cy="401955"/>
          </a:xfrm>
          <a:custGeom>
            <a:avLst/>
            <a:gdLst/>
            <a:ahLst/>
            <a:cxnLst/>
            <a:rect l="l" t="t" r="r" b="b"/>
            <a:pathLst>
              <a:path h="401954">
                <a:moveTo>
                  <a:pt x="0" y="0"/>
                </a:moveTo>
                <a:lnTo>
                  <a:pt x="0" y="40151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99409" y="4910658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91100" y="1840242"/>
            <a:ext cx="5461254" cy="4069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24252" y="2784729"/>
            <a:ext cx="1392555" cy="0"/>
          </a:xfrm>
          <a:custGeom>
            <a:avLst/>
            <a:gdLst/>
            <a:ahLst/>
            <a:cxnLst/>
            <a:rect l="l" t="t" r="r" b="b"/>
            <a:pathLst>
              <a:path w="1392554">
                <a:moveTo>
                  <a:pt x="0" y="0"/>
                </a:moveTo>
                <a:lnTo>
                  <a:pt x="1392110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40163" y="2740279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0" y="0"/>
                </a:moveTo>
                <a:lnTo>
                  <a:pt x="76200" y="44450"/>
                </a:lnTo>
                <a:lnTo>
                  <a:pt x="0" y="8890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23872" y="2784348"/>
            <a:ext cx="0" cy="2501900"/>
          </a:xfrm>
          <a:custGeom>
            <a:avLst/>
            <a:gdLst/>
            <a:ahLst/>
            <a:cxnLst/>
            <a:rect l="l" t="t" r="r" b="b"/>
            <a:pathLst>
              <a:path h="2501900">
                <a:moveTo>
                  <a:pt x="0" y="0"/>
                </a:moveTo>
                <a:lnTo>
                  <a:pt x="0" y="250190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23872" y="5286755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605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723517" y="4034663"/>
            <a:ext cx="2540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Droid Sans Fallback"/>
                <a:cs typeface="Droid Sans Fallback"/>
              </a:rPr>
              <a:t>無 限 迴 圈</a:t>
            </a:r>
            <a:endParaRPr sz="1800">
              <a:latin typeface="Droid Sans Fallback"/>
              <a:cs typeface="Droid Sans Fallback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35" dirty="0"/>
              <a:t>12</a:t>
            </a:fld>
            <a:endParaRPr spc="3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51426" y="1722120"/>
            <a:ext cx="5346242" cy="3046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16552" y="2222754"/>
            <a:ext cx="1689735" cy="730250"/>
          </a:xfrm>
          <a:custGeom>
            <a:avLst/>
            <a:gdLst/>
            <a:ahLst/>
            <a:cxnLst/>
            <a:rect l="l" t="t" r="r" b="b"/>
            <a:pathLst>
              <a:path w="1689735" h="730250">
                <a:moveTo>
                  <a:pt x="0" y="364998"/>
                </a:moveTo>
                <a:lnTo>
                  <a:pt x="10040" y="308548"/>
                </a:lnTo>
                <a:lnTo>
                  <a:pt x="39159" y="254826"/>
                </a:lnTo>
                <a:lnTo>
                  <a:pt x="85854" y="204479"/>
                </a:lnTo>
                <a:lnTo>
                  <a:pt x="148624" y="158157"/>
                </a:lnTo>
                <a:lnTo>
                  <a:pt x="185567" y="136708"/>
                </a:lnTo>
                <a:lnTo>
                  <a:pt x="225966" y="116509"/>
                </a:lnTo>
                <a:lnTo>
                  <a:pt x="269631" y="97641"/>
                </a:lnTo>
                <a:lnTo>
                  <a:pt x="316377" y="80184"/>
                </a:lnTo>
                <a:lnTo>
                  <a:pt x="366014" y="64221"/>
                </a:lnTo>
                <a:lnTo>
                  <a:pt x="418354" y="49831"/>
                </a:lnTo>
                <a:lnTo>
                  <a:pt x="473211" y="37098"/>
                </a:lnTo>
                <a:lnTo>
                  <a:pt x="530397" y="26100"/>
                </a:lnTo>
                <a:lnTo>
                  <a:pt x="589723" y="16920"/>
                </a:lnTo>
                <a:lnTo>
                  <a:pt x="651002" y="9639"/>
                </a:lnTo>
                <a:lnTo>
                  <a:pt x="714045" y="4338"/>
                </a:lnTo>
                <a:lnTo>
                  <a:pt x="778666" y="1098"/>
                </a:lnTo>
                <a:lnTo>
                  <a:pt x="844677" y="0"/>
                </a:lnTo>
                <a:lnTo>
                  <a:pt x="910687" y="1098"/>
                </a:lnTo>
                <a:lnTo>
                  <a:pt x="975308" y="4338"/>
                </a:lnTo>
                <a:lnTo>
                  <a:pt x="1038351" y="9639"/>
                </a:lnTo>
                <a:lnTo>
                  <a:pt x="1099630" y="16920"/>
                </a:lnTo>
                <a:lnTo>
                  <a:pt x="1158956" y="26100"/>
                </a:lnTo>
                <a:lnTo>
                  <a:pt x="1216142" y="37098"/>
                </a:lnTo>
                <a:lnTo>
                  <a:pt x="1270999" y="49831"/>
                </a:lnTo>
                <a:lnTo>
                  <a:pt x="1323339" y="64221"/>
                </a:lnTo>
                <a:lnTo>
                  <a:pt x="1372976" y="80184"/>
                </a:lnTo>
                <a:lnTo>
                  <a:pt x="1419722" y="97641"/>
                </a:lnTo>
                <a:lnTo>
                  <a:pt x="1463387" y="116509"/>
                </a:lnTo>
                <a:lnTo>
                  <a:pt x="1503786" y="136708"/>
                </a:lnTo>
                <a:lnTo>
                  <a:pt x="1540729" y="158157"/>
                </a:lnTo>
                <a:lnTo>
                  <a:pt x="1574029" y="180774"/>
                </a:lnTo>
                <a:lnTo>
                  <a:pt x="1628950" y="229190"/>
                </a:lnTo>
                <a:lnTo>
                  <a:pt x="1667045" y="281305"/>
                </a:lnTo>
                <a:lnTo>
                  <a:pt x="1686812" y="336473"/>
                </a:lnTo>
                <a:lnTo>
                  <a:pt x="1689354" y="364998"/>
                </a:lnTo>
                <a:lnTo>
                  <a:pt x="1686812" y="393522"/>
                </a:lnTo>
                <a:lnTo>
                  <a:pt x="1667045" y="448690"/>
                </a:lnTo>
                <a:lnTo>
                  <a:pt x="1628950" y="500805"/>
                </a:lnTo>
                <a:lnTo>
                  <a:pt x="1574029" y="549221"/>
                </a:lnTo>
                <a:lnTo>
                  <a:pt x="1540729" y="571838"/>
                </a:lnTo>
                <a:lnTo>
                  <a:pt x="1503786" y="593287"/>
                </a:lnTo>
                <a:lnTo>
                  <a:pt x="1463387" y="613486"/>
                </a:lnTo>
                <a:lnTo>
                  <a:pt x="1419722" y="632354"/>
                </a:lnTo>
                <a:lnTo>
                  <a:pt x="1372976" y="649811"/>
                </a:lnTo>
                <a:lnTo>
                  <a:pt x="1323339" y="665774"/>
                </a:lnTo>
                <a:lnTo>
                  <a:pt x="1270999" y="680164"/>
                </a:lnTo>
                <a:lnTo>
                  <a:pt x="1216142" y="692897"/>
                </a:lnTo>
                <a:lnTo>
                  <a:pt x="1158956" y="703895"/>
                </a:lnTo>
                <a:lnTo>
                  <a:pt x="1099630" y="713075"/>
                </a:lnTo>
                <a:lnTo>
                  <a:pt x="1038351" y="720356"/>
                </a:lnTo>
                <a:lnTo>
                  <a:pt x="975308" y="725657"/>
                </a:lnTo>
                <a:lnTo>
                  <a:pt x="910687" y="728897"/>
                </a:lnTo>
                <a:lnTo>
                  <a:pt x="844677" y="729996"/>
                </a:lnTo>
                <a:lnTo>
                  <a:pt x="778666" y="728897"/>
                </a:lnTo>
                <a:lnTo>
                  <a:pt x="714045" y="725657"/>
                </a:lnTo>
                <a:lnTo>
                  <a:pt x="651002" y="720356"/>
                </a:lnTo>
                <a:lnTo>
                  <a:pt x="589723" y="713075"/>
                </a:lnTo>
                <a:lnTo>
                  <a:pt x="530397" y="703895"/>
                </a:lnTo>
                <a:lnTo>
                  <a:pt x="473211" y="692897"/>
                </a:lnTo>
                <a:lnTo>
                  <a:pt x="418354" y="680164"/>
                </a:lnTo>
                <a:lnTo>
                  <a:pt x="366014" y="665774"/>
                </a:lnTo>
                <a:lnTo>
                  <a:pt x="316377" y="649811"/>
                </a:lnTo>
                <a:lnTo>
                  <a:pt x="269631" y="632354"/>
                </a:lnTo>
                <a:lnTo>
                  <a:pt x="225966" y="613486"/>
                </a:lnTo>
                <a:lnTo>
                  <a:pt x="185567" y="593287"/>
                </a:lnTo>
                <a:lnTo>
                  <a:pt x="148624" y="571838"/>
                </a:lnTo>
                <a:lnTo>
                  <a:pt x="115324" y="549221"/>
                </a:lnTo>
                <a:lnTo>
                  <a:pt x="60403" y="500805"/>
                </a:lnTo>
                <a:lnTo>
                  <a:pt x="22308" y="448690"/>
                </a:lnTo>
                <a:lnTo>
                  <a:pt x="2541" y="393522"/>
                </a:lnTo>
                <a:lnTo>
                  <a:pt x="0" y="364998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15028" y="3357371"/>
            <a:ext cx="1689100" cy="730885"/>
          </a:xfrm>
          <a:custGeom>
            <a:avLst/>
            <a:gdLst/>
            <a:ahLst/>
            <a:cxnLst/>
            <a:rect l="l" t="t" r="r" b="b"/>
            <a:pathLst>
              <a:path w="1689100" h="730885">
                <a:moveTo>
                  <a:pt x="0" y="365378"/>
                </a:moveTo>
                <a:lnTo>
                  <a:pt x="10035" y="308872"/>
                </a:lnTo>
                <a:lnTo>
                  <a:pt x="39141" y="255094"/>
                </a:lnTo>
                <a:lnTo>
                  <a:pt x="85814" y="204695"/>
                </a:lnTo>
                <a:lnTo>
                  <a:pt x="148555" y="158325"/>
                </a:lnTo>
                <a:lnTo>
                  <a:pt x="185481" y="136854"/>
                </a:lnTo>
                <a:lnTo>
                  <a:pt x="225861" y="116633"/>
                </a:lnTo>
                <a:lnTo>
                  <a:pt x="269507" y="97745"/>
                </a:lnTo>
                <a:lnTo>
                  <a:pt x="316231" y="80270"/>
                </a:lnTo>
                <a:lnTo>
                  <a:pt x="365845" y="64290"/>
                </a:lnTo>
                <a:lnTo>
                  <a:pt x="418163" y="49885"/>
                </a:lnTo>
                <a:lnTo>
                  <a:pt x="472995" y="37138"/>
                </a:lnTo>
                <a:lnTo>
                  <a:pt x="530155" y="26128"/>
                </a:lnTo>
                <a:lnTo>
                  <a:pt x="589454" y="16939"/>
                </a:lnTo>
                <a:lnTo>
                  <a:pt x="650706" y="9650"/>
                </a:lnTo>
                <a:lnTo>
                  <a:pt x="713722" y="4343"/>
                </a:lnTo>
                <a:lnTo>
                  <a:pt x="778314" y="1099"/>
                </a:lnTo>
                <a:lnTo>
                  <a:pt x="844296" y="0"/>
                </a:lnTo>
                <a:lnTo>
                  <a:pt x="910277" y="1099"/>
                </a:lnTo>
                <a:lnTo>
                  <a:pt x="974869" y="4343"/>
                </a:lnTo>
                <a:lnTo>
                  <a:pt x="1037885" y="9650"/>
                </a:lnTo>
                <a:lnTo>
                  <a:pt x="1099137" y="16939"/>
                </a:lnTo>
                <a:lnTo>
                  <a:pt x="1158436" y="26128"/>
                </a:lnTo>
                <a:lnTo>
                  <a:pt x="1215596" y="37138"/>
                </a:lnTo>
                <a:lnTo>
                  <a:pt x="1270428" y="49885"/>
                </a:lnTo>
                <a:lnTo>
                  <a:pt x="1322746" y="64290"/>
                </a:lnTo>
                <a:lnTo>
                  <a:pt x="1372360" y="80270"/>
                </a:lnTo>
                <a:lnTo>
                  <a:pt x="1419084" y="97745"/>
                </a:lnTo>
                <a:lnTo>
                  <a:pt x="1462730" y="116633"/>
                </a:lnTo>
                <a:lnTo>
                  <a:pt x="1503110" y="136854"/>
                </a:lnTo>
                <a:lnTo>
                  <a:pt x="1540036" y="158325"/>
                </a:lnTo>
                <a:lnTo>
                  <a:pt x="1573321" y="180966"/>
                </a:lnTo>
                <a:lnTo>
                  <a:pt x="1628216" y="229432"/>
                </a:lnTo>
                <a:lnTo>
                  <a:pt x="1666293" y="281601"/>
                </a:lnTo>
                <a:lnTo>
                  <a:pt x="1686051" y="336825"/>
                </a:lnTo>
                <a:lnTo>
                  <a:pt x="1688592" y="365378"/>
                </a:lnTo>
                <a:lnTo>
                  <a:pt x="1686051" y="393932"/>
                </a:lnTo>
                <a:lnTo>
                  <a:pt x="1666293" y="449156"/>
                </a:lnTo>
                <a:lnTo>
                  <a:pt x="1628216" y="501325"/>
                </a:lnTo>
                <a:lnTo>
                  <a:pt x="1573321" y="549791"/>
                </a:lnTo>
                <a:lnTo>
                  <a:pt x="1540036" y="572432"/>
                </a:lnTo>
                <a:lnTo>
                  <a:pt x="1503110" y="593903"/>
                </a:lnTo>
                <a:lnTo>
                  <a:pt x="1462730" y="614124"/>
                </a:lnTo>
                <a:lnTo>
                  <a:pt x="1419084" y="633012"/>
                </a:lnTo>
                <a:lnTo>
                  <a:pt x="1372360" y="650487"/>
                </a:lnTo>
                <a:lnTo>
                  <a:pt x="1322746" y="666467"/>
                </a:lnTo>
                <a:lnTo>
                  <a:pt x="1270428" y="680872"/>
                </a:lnTo>
                <a:lnTo>
                  <a:pt x="1215596" y="693619"/>
                </a:lnTo>
                <a:lnTo>
                  <a:pt x="1158436" y="704629"/>
                </a:lnTo>
                <a:lnTo>
                  <a:pt x="1099137" y="713818"/>
                </a:lnTo>
                <a:lnTo>
                  <a:pt x="1037885" y="721107"/>
                </a:lnTo>
                <a:lnTo>
                  <a:pt x="974869" y="726414"/>
                </a:lnTo>
                <a:lnTo>
                  <a:pt x="910277" y="729658"/>
                </a:lnTo>
                <a:lnTo>
                  <a:pt x="844296" y="730757"/>
                </a:lnTo>
                <a:lnTo>
                  <a:pt x="778314" y="729658"/>
                </a:lnTo>
                <a:lnTo>
                  <a:pt x="713722" y="726414"/>
                </a:lnTo>
                <a:lnTo>
                  <a:pt x="650706" y="721107"/>
                </a:lnTo>
                <a:lnTo>
                  <a:pt x="589454" y="713818"/>
                </a:lnTo>
                <a:lnTo>
                  <a:pt x="530155" y="704629"/>
                </a:lnTo>
                <a:lnTo>
                  <a:pt x="472995" y="693619"/>
                </a:lnTo>
                <a:lnTo>
                  <a:pt x="418163" y="680872"/>
                </a:lnTo>
                <a:lnTo>
                  <a:pt x="365845" y="666467"/>
                </a:lnTo>
                <a:lnTo>
                  <a:pt x="316231" y="650487"/>
                </a:lnTo>
                <a:lnTo>
                  <a:pt x="269507" y="633012"/>
                </a:lnTo>
                <a:lnTo>
                  <a:pt x="225861" y="614124"/>
                </a:lnTo>
                <a:lnTo>
                  <a:pt x="185481" y="593903"/>
                </a:lnTo>
                <a:lnTo>
                  <a:pt x="148555" y="572432"/>
                </a:lnTo>
                <a:lnTo>
                  <a:pt x="115270" y="549791"/>
                </a:lnTo>
                <a:lnTo>
                  <a:pt x="60375" y="501325"/>
                </a:lnTo>
                <a:lnTo>
                  <a:pt x="22298" y="449156"/>
                </a:lnTo>
                <a:lnTo>
                  <a:pt x="2540" y="393932"/>
                </a:lnTo>
                <a:lnTo>
                  <a:pt x="0" y="365378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04551" y="1479689"/>
            <a:ext cx="1174115" cy="742950"/>
          </a:xfrm>
          <a:custGeom>
            <a:avLst/>
            <a:gdLst/>
            <a:ahLst/>
            <a:cxnLst/>
            <a:rect l="l" t="t" r="r" b="b"/>
            <a:pathLst>
              <a:path w="1174114" h="742950">
                <a:moveTo>
                  <a:pt x="1173645" y="74281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24071" y="1428750"/>
            <a:ext cx="127635" cy="109855"/>
          </a:xfrm>
          <a:custGeom>
            <a:avLst/>
            <a:gdLst/>
            <a:ahLst/>
            <a:cxnLst/>
            <a:rect l="l" t="t" r="r" b="b"/>
            <a:pathLst>
              <a:path w="127635" h="109855">
                <a:moveTo>
                  <a:pt x="0" y="0"/>
                </a:moveTo>
                <a:lnTo>
                  <a:pt x="66014" y="109423"/>
                </a:lnTo>
                <a:lnTo>
                  <a:pt x="127152" y="128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81450" y="4006596"/>
            <a:ext cx="1017905" cy="667385"/>
          </a:xfrm>
          <a:custGeom>
            <a:avLst/>
            <a:gdLst/>
            <a:ahLst/>
            <a:cxnLst/>
            <a:rect l="l" t="t" r="r" b="b"/>
            <a:pathLst>
              <a:path w="1017904" h="667385">
                <a:moveTo>
                  <a:pt x="1017308" y="0"/>
                </a:moveTo>
                <a:lnTo>
                  <a:pt x="0" y="666915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01796" y="4615269"/>
            <a:ext cx="127000" cy="110489"/>
          </a:xfrm>
          <a:custGeom>
            <a:avLst/>
            <a:gdLst/>
            <a:ahLst/>
            <a:cxnLst/>
            <a:rect l="l" t="t" r="r" b="b"/>
            <a:pathLst>
              <a:path w="127000" h="110489">
                <a:moveTo>
                  <a:pt x="64249" y="0"/>
                </a:moveTo>
                <a:lnTo>
                  <a:pt x="0" y="110464"/>
                </a:lnTo>
                <a:lnTo>
                  <a:pt x="126923" y="95592"/>
                </a:lnTo>
                <a:lnTo>
                  <a:pt x="6424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97904" y="1156716"/>
            <a:ext cx="1804670" cy="3750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Noto Sans CJK JP Regular"/>
                <a:cs typeface="Noto Sans CJK JP Regular"/>
              </a:rPr>
              <a:t>感測器</a:t>
            </a:r>
            <a:r>
              <a:rPr sz="2800" dirty="0"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800" dirty="0">
                <a:latin typeface="Noto Sans CJK JP Regular"/>
                <a:cs typeface="Noto Sans CJK JP Regular"/>
              </a:rPr>
              <a:t>感測到白線 時會亮藍光</a:t>
            </a:r>
            <a:endParaRPr sz="28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</a:pPr>
            <a:endParaRPr sz="3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050">
              <a:latin typeface="Times New Roman"/>
              <a:cs typeface="Times New Roman"/>
            </a:endParaRPr>
          </a:p>
          <a:p>
            <a:pPr marL="169545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Noto Sans CJK JP Regular"/>
                <a:cs typeface="Noto Sans CJK JP Regular"/>
              </a:rPr>
              <a:t>感測器</a:t>
            </a:r>
            <a:r>
              <a:rPr sz="2800" spc="70" dirty="0">
                <a:latin typeface="Noto Sans CJK JP Regular"/>
                <a:cs typeface="Noto Sans CJK JP Regular"/>
              </a:rPr>
              <a:t>2</a:t>
            </a:r>
            <a:endParaRPr sz="2800">
              <a:latin typeface="Noto Sans CJK JP Regular"/>
              <a:cs typeface="Noto Sans CJK JP Regular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892040" y="282828"/>
            <a:ext cx="2311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巡線感應器</a:t>
            </a:r>
            <a:endParaRPr sz="3600"/>
          </a:p>
        </p:txBody>
      </p:sp>
      <p:sp>
        <p:nvSpPr>
          <p:cNvPr id="11" name="object 11"/>
          <p:cNvSpPr/>
          <p:nvPr/>
        </p:nvSpPr>
        <p:spPr>
          <a:xfrm>
            <a:off x="7840980" y="381000"/>
            <a:ext cx="2503779" cy="157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35" dirty="0"/>
              <a:t>13</a:t>
            </a:fld>
            <a:endParaRPr spc="3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20252" y="1241933"/>
            <a:ext cx="8190230" cy="3522979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355600" marR="5080" indent="-342900">
              <a:lnSpc>
                <a:spcPct val="79500"/>
              </a:lnSpc>
              <a:spcBef>
                <a:spcPts val="790"/>
              </a:spcBef>
              <a:buFont typeface="Wingdings"/>
              <a:buChar char=""/>
              <a:tabLst>
                <a:tab pos="356235" algn="l"/>
              </a:tabLst>
            </a:pPr>
            <a:r>
              <a:rPr sz="2800" dirty="0">
                <a:latin typeface="Noto Sans CJK JP Regular"/>
                <a:cs typeface="Noto Sans CJK JP Regular"/>
              </a:rPr>
              <a:t>每</a:t>
            </a:r>
            <a:r>
              <a:rPr sz="2800" spc="-10" dirty="0">
                <a:latin typeface="Noto Sans CJK JP Regular"/>
                <a:cs typeface="Noto Sans CJK JP Regular"/>
              </a:rPr>
              <a:t>個</a:t>
            </a:r>
            <a:r>
              <a:rPr sz="2800" dirty="0">
                <a:latin typeface="Noto Sans CJK JP Regular"/>
                <a:cs typeface="Noto Sans CJK JP Regular"/>
              </a:rPr>
              <a:t>感</a:t>
            </a:r>
            <a:r>
              <a:rPr sz="2800" spc="-10" dirty="0">
                <a:latin typeface="Noto Sans CJK JP Regular"/>
                <a:cs typeface="Noto Sans CJK JP Regular"/>
              </a:rPr>
              <a:t>測</a:t>
            </a:r>
            <a:r>
              <a:rPr sz="2800" dirty="0">
                <a:latin typeface="Noto Sans CJK JP Regular"/>
                <a:cs typeface="Noto Sans CJK JP Regular"/>
              </a:rPr>
              <a:t>器</a:t>
            </a:r>
            <a:r>
              <a:rPr sz="2800" spc="-10" dirty="0">
                <a:latin typeface="Noto Sans CJK JP Regular"/>
                <a:cs typeface="Noto Sans CJK JP Regular"/>
              </a:rPr>
              <a:t>由</a:t>
            </a:r>
            <a:r>
              <a:rPr sz="2800" dirty="0">
                <a:latin typeface="Noto Sans CJK JP Regular"/>
                <a:cs typeface="Noto Sans CJK JP Regular"/>
              </a:rPr>
              <a:t>兩</a:t>
            </a:r>
            <a:r>
              <a:rPr sz="2800" spc="-10" dirty="0">
                <a:latin typeface="Noto Sans CJK JP Regular"/>
                <a:cs typeface="Noto Sans CJK JP Regular"/>
              </a:rPr>
              <a:t>個</a:t>
            </a:r>
            <a:r>
              <a:rPr sz="2800" dirty="0">
                <a:latin typeface="Noto Sans CJK JP Regular"/>
                <a:cs typeface="Noto Sans CJK JP Regular"/>
              </a:rPr>
              <a:t>元</a:t>
            </a:r>
            <a:r>
              <a:rPr sz="2800" spc="-10" dirty="0">
                <a:latin typeface="Noto Sans CJK JP Regular"/>
                <a:cs typeface="Noto Sans CJK JP Regular"/>
              </a:rPr>
              <a:t>件</a:t>
            </a:r>
            <a:r>
              <a:rPr sz="2800" dirty="0">
                <a:latin typeface="Noto Sans CJK JP Regular"/>
                <a:cs typeface="Noto Sans CJK JP Regular"/>
              </a:rPr>
              <a:t>組</a:t>
            </a:r>
            <a:r>
              <a:rPr sz="2800" spc="-10" dirty="0">
                <a:latin typeface="Noto Sans CJK JP Regular"/>
                <a:cs typeface="Noto Sans CJK JP Regular"/>
              </a:rPr>
              <a:t>成</a:t>
            </a:r>
            <a:r>
              <a:rPr sz="2800" dirty="0">
                <a:latin typeface="Noto Sans CJK JP Regular"/>
                <a:cs typeface="Noto Sans CJK JP Regular"/>
              </a:rPr>
              <a:t>，</a:t>
            </a:r>
            <a:r>
              <a:rPr sz="2800" spc="-10" dirty="0">
                <a:latin typeface="Noto Sans CJK JP Regular"/>
                <a:cs typeface="Noto Sans CJK JP Regular"/>
              </a:rPr>
              <a:t>一</a:t>
            </a:r>
            <a:r>
              <a:rPr sz="2800" dirty="0">
                <a:latin typeface="Noto Sans CJK JP Regular"/>
                <a:cs typeface="Noto Sans CJK JP Regular"/>
              </a:rPr>
              <a:t>個</a:t>
            </a:r>
            <a:r>
              <a:rPr sz="2800" spc="-10" dirty="0">
                <a:latin typeface="Noto Sans CJK JP Regular"/>
                <a:cs typeface="Noto Sans CJK JP Regular"/>
              </a:rPr>
              <a:t>是</a:t>
            </a:r>
            <a:r>
              <a:rPr sz="2800" dirty="0">
                <a:latin typeface="Noto Sans CJK JP Regular"/>
                <a:cs typeface="Noto Sans CJK JP Regular"/>
              </a:rPr>
              <a:t>紅</a:t>
            </a:r>
            <a:r>
              <a:rPr sz="2800" spc="-10" dirty="0">
                <a:latin typeface="Noto Sans CJK JP Regular"/>
                <a:cs typeface="Noto Sans CJK JP Regular"/>
              </a:rPr>
              <a:t>外</a:t>
            </a:r>
            <a:r>
              <a:rPr sz="2800" dirty="0">
                <a:latin typeface="Noto Sans CJK JP Regular"/>
                <a:cs typeface="Noto Sans CJK JP Regular"/>
              </a:rPr>
              <a:t>線</a:t>
            </a:r>
            <a:r>
              <a:rPr sz="2800" spc="-10" dirty="0">
                <a:latin typeface="Noto Sans CJK JP Regular"/>
                <a:cs typeface="Noto Sans CJK JP Regular"/>
              </a:rPr>
              <a:t>發</a:t>
            </a:r>
            <a:r>
              <a:rPr sz="2800" dirty="0">
                <a:latin typeface="Noto Sans CJK JP Regular"/>
                <a:cs typeface="Noto Sans CJK JP Regular"/>
              </a:rPr>
              <a:t>射， 一</a:t>
            </a:r>
            <a:r>
              <a:rPr sz="2800" spc="-10" dirty="0">
                <a:latin typeface="Noto Sans CJK JP Regular"/>
                <a:cs typeface="Noto Sans CJK JP Regular"/>
              </a:rPr>
              <a:t>個</a:t>
            </a:r>
            <a:r>
              <a:rPr sz="2800" dirty="0">
                <a:latin typeface="Noto Sans CJK JP Regular"/>
                <a:cs typeface="Noto Sans CJK JP Regular"/>
              </a:rPr>
              <a:t>是</a:t>
            </a:r>
            <a:r>
              <a:rPr sz="2800" spc="-10" dirty="0">
                <a:latin typeface="Noto Sans CJK JP Regular"/>
                <a:cs typeface="Noto Sans CJK JP Regular"/>
              </a:rPr>
              <a:t>接</a:t>
            </a:r>
            <a:r>
              <a:rPr sz="2800" dirty="0">
                <a:latin typeface="Noto Sans CJK JP Regular"/>
                <a:cs typeface="Noto Sans CJK JP Regular"/>
              </a:rPr>
              <a:t>收。</a:t>
            </a:r>
            <a:endParaRPr sz="28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3500">
              <a:latin typeface="Times New Roman"/>
              <a:cs typeface="Times New Roman"/>
            </a:endParaRPr>
          </a:p>
          <a:p>
            <a:pPr marL="355600" marR="360680" indent="-342900" algn="just">
              <a:lnSpc>
                <a:spcPct val="79500"/>
              </a:lnSpc>
              <a:buFont typeface="Wingdings"/>
              <a:buChar char=""/>
              <a:tabLst>
                <a:tab pos="356235" algn="l"/>
              </a:tabLst>
            </a:pPr>
            <a:r>
              <a:rPr sz="2800" dirty="0">
                <a:latin typeface="Noto Sans CJK JP Regular"/>
                <a:cs typeface="Noto Sans CJK JP Regular"/>
              </a:rPr>
              <a:t>當</a:t>
            </a:r>
            <a:r>
              <a:rPr sz="2800" spc="-10" dirty="0">
                <a:latin typeface="Noto Sans CJK JP Regular"/>
                <a:cs typeface="Noto Sans CJK JP Regular"/>
              </a:rPr>
              <a:t>紅</a:t>
            </a:r>
            <a:r>
              <a:rPr sz="2800" dirty="0">
                <a:latin typeface="Noto Sans CJK JP Regular"/>
                <a:cs typeface="Noto Sans CJK JP Regular"/>
              </a:rPr>
              <a:t>外</a:t>
            </a:r>
            <a:r>
              <a:rPr sz="2800" spc="-10" dirty="0">
                <a:latin typeface="Noto Sans CJK JP Regular"/>
                <a:cs typeface="Noto Sans CJK JP Regular"/>
              </a:rPr>
              <a:t>線</a:t>
            </a:r>
            <a:r>
              <a:rPr sz="2800" dirty="0">
                <a:latin typeface="Noto Sans CJK JP Regular"/>
                <a:cs typeface="Noto Sans CJK JP Regular"/>
              </a:rPr>
              <a:t>發</a:t>
            </a:r>
            <a:r>
              <a:rPr sz="2800" spc="-10" dirty="0">
                <a:latin typeface="Noto Sans CJK JP Regular"/>
                <a:cs typeface="Noto Sans CJK JP Regular"/>
              </a:rPr>
              <a:t>出</a:t>
            </a:r>
            <a:r>
              <a:rPr sz="2800" dirty="0">
                <a:latin typeface="Noto Sans CJK JP Regular"/>
                <a:cs typeface="Noto Sans CJK JP Regular"/>
              </a:rPr>
              <a:t>紅</a:t>
            </a:r>
            <a:r>
              <a:rPr sz="2800" spc="-10" dirty="0">
                <a:latin typeface="Noto Sans CJK JP Regular"/>
                <a:cs typeface="Noto Sans CJK JP Regular"/>
              </a:rPr>
              <a:t>外</a:t>
            </a:r>
            <a:r>
              <a:rPr sz="2800" dirty="0">
                <a:latin typeface="Noto Sans CJK JP Regular"/>
                <a:cs typeface="Noto Sans CJK JP Regular"/>
              </a:rPr>
              <a:t>光</a:t>
            </a:r>
            <a:r>
              <a:rPr sz="2800" spc="-10" dirty="0">
                <a:latin typeface="Noto Sans CJK JP Regular"/>
                <a:cs typeface="Noto Sans CJK JP Regular"/>
              </a:rPr>
              <a:t>，</a:t>
            </a:r>
            <a:r>
              <a:rPr sz="2800" dirty="0">
                <a:latin typeface="Noto Sans CJK JP Regular"/>
                <a:cs typeface="Noto Sans CJK JP Regular"/>
              </a:rPr>
              <a:t>遇</a:t>
            </a:r>
            <a:r>
              <a:rPr sz="2800" spc="-10" dirty="0">
                <a:latin typeface="Noto Sans CJK JP Regular"/>
                <a:cs typeface="Noto Sans CJK JP Regular"/>
              </a:rPr>
              <a:t>到</a:t>
            </a:r>
            <a:r>
              <a:rPr sz="2800" dirty="0">
                <a:latin typeface="Noto Sans CJK JP Regular"/>
                <a:cs typeface="Noto Sans CJK JP Regular"/>
              </a:rPr>
              <a:t>白</a:t>
            </a:r>
            <a:r>
              <a:rPr sz="2800" spc="-10" dirty="0">
                <a:latin typeface="Noto Sans CJK JP Regular"/>
                <a:cs typeface="Noto Sans CJK JP Regular"/>
              </a:rPr>
              <a:t>色</a:t>
            </a:r>
            <a:r>
              <a:rPr sz="2800" dirty="0">
                <a:latin typeface="Noto Sans CJK JP Regular"/>
                <a:cs typeface="Noto Sans CJK JP Regular"/>
              </a:rPr>
              <a:t>時</a:t>
            </a:r>
            <a:r>
              <a:rPr sz="2800" spc="-10" dirty="0">
                <a:latin typeface="Noto Sans CJK JP Regular"/>
                <a:cs typeface="Noto Sans CJK JP Regular"/>
              </a:rPr>
              <a:t>，</a:t>
            </a:r>
            <a:r>
              <a:rPr sz="2800" spc="-5" dirty="0">
                <a:latin typeface="Noto Sans CJK JP Regular"/>
                <a:cs typeface="Noto Sans CJK JP Regular"/>
              </a:rPr>
              <a:t>白</a:t>
            </a:r>
            <a:r>
              <a:rPr sz="2800" spc="-10" dirty="0">
                <a:latin typeface="Noto Sans CJK JP Regular"/>
                <a:cs typeface="Noto Sans CJK JP Regular"/>
              </a:rPr>
              <a:t>色</a:t>
            </a:r>
            <a:r>
              <a:rPr sz="2800" dirty="0">
                <a:latin typeface="Noto Sans CJK JP Regular"/>
                <a:cs typeface="Noto Sans CJK JP Regular"/>
              </a:rPr>
              <a:t>會</a:t>
            </a:r>
            <a:r>
              <a:rPr sz="2800" spc="-10" dirty="0">
                <a:latin typeface="Noto Sans CJK JP Regular"/>
                <a:cs typeface="Noto Sans CJK JP Regular"/>
              </a:rPr>
              <a:t>反射 </a:t>
            </a:r>
            <a:r>
              <a:rPr sz="2800" dirty="0">
                <a:latin typeface="Noto Sans CJK JP Regular"/>
                <a:cs typeface="Noto Sans CJK JP Regular"/>
              </a:rPr>
              <a:t>所</a:t>
            </a:r>
            <a:r>
              <a:rPr sz="2800" spc="-10" dirty="0">
                <a:latin typeface="Noto Sans CJK JP Regular"/>
                <a:cs typeface="Noto Sans CJK JP Regular"/>
              </a:rPr>
              <a:t>有</a:t>
            </a:r>
            <a:r>
              <a:rPr sz="2800" dirty="0">
                <a:latin typeface="Noto Sans CJK JP Regular"/>
                <a:cs typeface="Noto Sans CJK JP Regular"/>
              </a:rPr>
              <a:t>的</a:t>
            </a:r>
            <a:r>
              <a:rPr sz="2800" spc="-10" dirty="0">
                <a:latin typeface="Noto Sans CJK JP Regular"/>
                <a:cs typeface="Noto Sans CJK JP Regular"/>
              </a:rPr>
              <a:t>光</a:t>
            </a:r>
            <a:r>
              <a:rPr sz="2800" dirty="0">
                <a:latin typeface="Noto Sans CJK JP Regular"/>
                <a:cs typeface="Noto Sans CJK JP Regular"/>
              </a:rPr>
              <a:t>，</a:t>
            </a:r>
            <a:r>
              <a:rPr sz="2800" spc="-10" dirty="0">
                <a:latin typeface="Noto Sans CJK JP Regular"/>
                <a:cs typeface="Noto Sans CJK JP Regular"/>
              </a:rPr>
              <a:t>所</a:t>
            </a:r>
            <a:r>
              <a:rPr sz="2800" dirty="0">
                <a:latin typeface="Noto Sans CJK JP Regular"/>
                <a:cs typeface="Noto Sans CJK JP Regular"/>
              </a:rPr>
              <a:t>以</a:t>
            </a:r>
            <a:r>
              <a:rPr sz="2800" spc="-10" dirty="0">
                <a:latin typeface="Noto Sans CJK JP Regular"/>
                <a:cs typeface="Noto Sans CJK JP Regular"/>
              </a:rPr>
              <a:t>我</a:t>
            </a:r>
            <a:r>
              <a:rPr sz="2800" dirty="0">
                <a:latin typeface="Noto Sans CJK JP Regular"/>
                <a:cs typeface="Noto Sans CJK JP Regular"/>
              </a:rPr>
              <a:t>們</a:t>
            </a:r>
            <a:r>
              <a:rPr sz="2800" spc="-10" dirty="0">
                <a:latin typeface="Noto Sans CJK JP Regular"/>
                <a:cs typeface="Noto Sans CJK JP Regular"/>
              </a:rPr>
              <a:t>會</a:t>
            </a:r>
            <a:r>
              <a:rPr sz="2800" dirty="0">
                <a:latin typeface="Noto Sans CJK JP Regular"/>
                <a:cs typeface="Noto Sans CJK JP Regular"/>
              </a:rPr>
              <a:t>看</a:t>
            </a:r>
            <a:r>
              <a:rPr sz="2800" spc="-10" dirty="0">
                <a:latin typeface="Noto Sans CJK JP Regular"/>
                <a:cs typeface="Noto Sans CJK JP Regular"/>
              </a:rPr>
              <a:t>到</a:t>
            </a:r>
            <a:r>
              <a:rPr sz="2800" dirty="0">
                <a:latin typeface="Noto Sans CJK JP Regular"/>
                <a:cs typeface="Noto Sans CJK JP Regular"/>
              </a:rPr>
              <a:t>白</a:t>
            </a:r>
            <a:r>
              <a:rPr sz="2800" spc="-10" dirty="0">
                <a:latin typeface="Noto Sans CJK JP Regular"/>
                <a:cs typeface="Noto Sans CJK JP Regular"/>
              </a:rPr>
              <a:t>色。</a:t>
            </a:r>
            <a:endParaRPr sz="28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3500">
              <a:latin typeface="Times New Roman"/>
              <a:cs typeface="Times New Roman"/>
            </a:endParaRPr>
          </a:p>
          <a:p>
            <a:pPr marL="355600" marR="360680" indent="-342900" algn="just">
              <a:lnSpc>
                <a:spcPct val="79700"/>
              </a:lnSpc>
              <a:buFont typeface="Wingdings"/>
              <a:buChar char=""/>
              <a:tabLst>
                <a:tab pos="356235" algn="l"/>
              </a:tabLst>
            </a:pPr>
            <a:r>
              <a:rPr sz="2800" dirty="0">
                <a:latin typeface="Noto Sans CJK JP Regular"/>
                <a:cs typeface="Noto Sans CJK JP Regular"/>
              </a:rPr>
              <a:t>當</a:t>
            </a:r>
            <a:r>
              <a:rPr sz="2800" spc="-10" dirty="0">
                <a:latin typeface="Noto Sans CJK JP Regular"/>
                <a:cs typeface="Noto Sans CJK JP Regular"/>
              </a:rPr>
              <a:t>遇</a:t>
            </a:r>
            <a:r>
              <a:rPr sz="2800" dirty="0">
                <a:latin typeface="Noto Sans CJK JP Regular"/>
                <a:cs typeface="Noto Sans CJK JP Regular"/>
              </a:rPr>
              <a:t>到</a:t>
            </a:r>
            <a:r>
              <a:rPr sz="2800" spc="-10" dirty="0">
                <a:latin typeface="Noto Sans CJK JP Regular"/>
                <a:cs typeface="Noto Sans CJK JP Regular"/>
              </a:rPr>
              <a:t>黑</a:t>
            </a:r>
            <a:r>
              <a:rPr sz="2800" dirty="0">
                <a:latin typeface="Noto Sans CJK JP Regular"/>
                <a:cs typeface="Noto Sans CJK JP Regular"/>
              </a:rPr>
              <a:t>色</a:t>
            </a:r>
            <a:r>
              <a:rPr sz="2800" spc="-10" dirty="0">
                <a:latin typeface="Noto Sans CJK JP Regular"/>
                <a:cs typeface="Noto Sans CJK JP Regular"/>
              </a:rPr>
              <a:t>或</a:t>
            </a:r>
            <a:r>
              <a:rPr sz="2800" dirty="0">
                <a:latin typeface="Noto Sans CJK JP Regular"/>
                <a:cs typeface="Noto Sans CJK JP Regular"/>
              </a:rPr>
              <a:t>是</a:t>
            </a:r>
            <a:r>
              <a:rPr sz="2800" spc="-10" dirty="0">
                <a:latin typeface="Noto Sans CJK JP Regular"/>
                <a:cs typeface="Noto Sans CJK JP Regular"/>
              </a:rPr>
              <a:t>根</a:t>
            </a:r>
            <a:r>
              <a:rPr sz="2800" dirty="0">
                <a:latin typeface="Noto Sans CJK JP Regular"/>
                <a:cs typeface="Noto Sans CJK JP Regular"/>
              </a:rPr>
              <a:t>本</a:t>
            </a:r>
            <a:r>
              <a:rPr sz="2800" spc="-10" dirty="0">
                <a:latin typeface="Noto Sans CJK JP Regular"/>
                <a:cs typeface="Noto Sans CJK JP Regular"/>
              </a:rPr>
              <a:t>沒</a:t>
            </a:r>
            <a:r>
              <a:rPr sz="2800" dirty="0">
                <a:latin typeface="Noto Sans CJK JP Regular"/>
                <a:cs typeface="Noto Sans CJK JP Regular"/>
              </a:rPr>
              <a:t>有</a:t>
            </a:r>
            <a:r>
              <a:rPr sz="2800" spc="-10" dirty="0">
                <a:latin typeface="Noto Sans CJK JP Regular"/>
                <a:cs typeface="Noto Sans CJK JP Regular"/>
              </a:rPr>
              <a:t>任</a:t>
            </a:r>
            <a:r>
              <a:rPr sz="2800" dirty="0">
                <a:latin typeface="Noto Sans CJK JP Regular"/>
                <a:cs typeface="Noto Sans CJK JP Regular"/>
              </a:rPr>
              <a:t>何</a:t>
            </a:r>
            <a:r>
              <a:rPr sz="2800" spc="-10" dirty="0">
                <a:latin typeface="Noto Sans CJK JP Regular"/>
                <a:cs typeface="Noto Sans CJK JP Regular"/>
              </a:rPr>
              <a:t>反</a:t>
            </a:r>
            <a:r>
              <a:rPr sz="2800" dirty="0">
                <a:latin typeface="Noto Sans CJK JP Regular"/>
                <a:cs typeface="Noto Sans CJK JP Regular"/>
              </a:rPr>
              <a:t>射</a:t>
            </a:r>
            <a:r>
              <a:rPr sz="2800" spc="-10" dirty="0">
                <a:latin typeface="Noto Sans CJK JP Regular"/>
                <a:cs typeface="Noto Sans CJK JP Regular"/>
              </a:rPr>
              <a:t>面</a:t>
            </a:r>
            <a:r>
              <a:rPr sz="2800" spc="-5" dirty="0">
                <a:latin typeface="Noto Sans CJK JP Regular"/>
                <a:cs typeface="Noto Sans CJK JP Regular"/>
              </a:rPr>
              <a:t>時</a:t>
            </a:r>
            <a:r>
              <a:rPr sz="2800" spc="-10" dirty="0">
                <a:latin typeface="Noto Sans CJK JP Regular"/>
                <a:cs typeface="Noto Sans CJK JP Regular"/>
              </a:rPr>
              <a:t>，</a:t>
            </a:r>
            <a:r>
              <a:rPr sz="2800" dirty="0">
                <a:latin typeface="Noto Sans CJK JP Regular"/>
                <a:cs typeface="Noto Sans CJK JP Regular"/>
              </a:rPr>
              <a:t>紅</a:t>
            </a:r>
            <a:r>
              <a:rPr sz="2800" spc="-10" dirty="0">
                <a:latin typeface="Noto Sans CJK JP Regular"/>
                <a:cs typeface="Noto Sans CJK JP Regular"/>
              </a:rPr>
              <a:t>外線 </a:t>
            </a:r>
            <a:r>
              <a:rPr sz="2800" dirty="0">
                <a:latin typeface="Noto Sans CJK JP Regular"/>
                <a:cs typeface="Noto Sans CJK JP Regular"/>
              </a:rPr>
              <a:t>不</a:t>
            </a:r>
            <a:r>
              <a:rPr sz="2800" spc="-10" dirty="0">
                <a:latin typeface="Noto Sans CJK JP Regular"/>
                <a:cs typeface="Noto Sans CJK JP Regular"/>
              </a:rPr>
              <a:t>會</a:t>
            </a:r>
            <a:r>
              <a:rPr sz="2800" dirty="0">
                <a:latin typeface="Noto Sans CJK JP Regular"/>
                <a:cs typeface="Noto Sans CJK JP Regular"/>
              </a:rPr>
              <a:t>被</a:t>
            </a:r>
            <a:r>
              <a:rPr sz="2800" spc="-10" dirty="0">
                <a:latin typeface="Noto Sans CJK JP Regular"/>
                <a:cs typeface="Noto Sans CJK JP Regular"/>
              </a:rPr>
              <a:t>反</a:t>
            </a:r>
            <a:r>
              <a:rPr sz="2800" dirty="0">
                <a:latin typeface="Noto Sans CJK JP Regular"/>
                <a:cs typeface="Noto Sans CJK JP Regular"/>
              </a:rPr>
              <a:t>射</a:t>
            </a:r>
            <a:r>
              <a:rPr sz="2800" spc="-10" dirty="0">
                <a:latin typeface="Noto Sans CJK JP Regular"/>
                <a:cs typeface="Noto Sans CJK JP Regular"/>
              </a:rPr>
              <a:t>，</a:t>
            </a:r>
            <a:r>
              <a:rPr sz="2800" dirty="0">
                <a:latin typeface="Noto Sans CJK JP Regular"/>
                <a:cs typeface="Noto Sans CJK JP Regular"/>
              </a:rPr>
              <a:t>光</a:t>
            </a:r>
            <a:r>
              <a:rPr sz="2800" spc="-10" dirty="0">
                <a:latin typeface="Noto Sans CJK JP Regular"/>
                <a:cs typeface="Noto Sans CJK JP Regular"/>
              </a:rPr>
              <a:t>敏</a:t>
            </a:r>
            <a:r>
              <a:rPr sz="2800" dirty="0">
                <a:latin typeface="Noto Sans CJK JP Regular"/>
                <a:cs typeface="Noto Sans CJK JP Regular"/>
              </a:rPr>
              <a:t>二</a:t>
            </a:r>
            <a:r>
              <a:rPr sz="2800" spc="-10" dirty="0">
                <a:latin typeface="Noto Sans CJK JP Regular"/>
                <a:cs typeface="Noto Sans CJK JP Regular"/>
              </a:rPr>
              <a:t>極</a:t>
            </a:r>
            <a:r>
              <a:rPr sz="2800" dirty="0">
                <a:latin typeface="Noto Sans CJK JP Regular"/>
                <a:cs typeface="Noto Sans CJK JP Regular"/>
              </a:rPr>
              <a:t>體</a:t>
            </a:r>
            <a:r>
              <a:rPr sz="2800" spc="-10" dirty="0">
                <a:latin typeface="Noto Sans CJK JP Regular"/>
                <a:cs typeface="Noto Sans CJK JP Regular"/>
              </a:rPr>
              <a:t>就</a:t>
            </a:r>
            <a:r>
              <a:rPr sz="2800" dirty="0">
                <a:latin typeface="Noto Sans CJK JP Regular"/>
                <a:cs typeface="Noto Sans CJK JP Regular"/>
              </a:rPr>
              <a:t>接</a:t>
            </a:r>
            <a:r>
              <a:rPr sz="2800" spc="-10" dirty="0">
                <a:latin typeface="Noto Sans CJK JP Regular"/>
                <a:cs typeface="Noto Sans CJK JP Regular"/>
              </a:rPr>
              <a:t>收</a:t>
            </a:r>
            <a:r>
              <a:rPr sz="2800" dirty="0">
                <a:latin typeface="Noto Sans CJK JP Regular"/>
                <a:cs typeface="Noto Sans CJK JP Regular"/>
              </a:rPr>
              <a:t>不</a:t>
            </a:r>
            <a:r>
              <a:rPr sz="2800" spc="-10" dirty="0">
                <a:latin typeface="Noto Sans CJK JP Regular"/>
                <a:cs typeface="Noto Sans CJK JP Regular"/>
              </a:rPr>
              <a:t>到</a:t>
            </a:r>
            <a:r>
              <a:rPr sz="2800" spc="-5" dirty="0">
                <a:latin typeface="Noto Sans CJK JP Regular"/>
                <a:cs typeface="Noto Sans CJK JP Regular"/>
              </a:rPr>
              <a:t>反</a:t>
            </a:r>
            <a:r>
              <a:rPr sz="2800" spc="-10" dirty="0">
                <a:latin typeface="Noto Sans CJK JP Regular"/>
                <a:cs typeface="Noto Sans CJK JP Regular"/>
              </a:rPr>
              <a:t>射</a:t>
            </a:r>
            <a:r>
              <a:rPr sz="2800" dirty="0">
                <a:latin typeface="Noto Sans CJK JP Regular"/>
                <a:cs typeface="Noto Sans CJK JP Regular"/>
              </a:rPr>
              <a:t>光</a:t>
            </a:r>
            <a:r>
              <a:rPr sz="2800" spc="-10" dirty="0">
                <a:latin typeface="Noto Sans CJK JP Regular"/>
                <a:cs typeface="Noto Sans CJK JP Regular"/>
              </a:rPr>
              <a:t>了。 </a:t>
            </a:r>
            <a:r>
              <a:rPr sz="2800" dirty="0">
                <a:latin typeface="Noto Sans CJK JP Regular"/>
                <a:cs typeface="Noto Sans CJK JP Regular"/>
              </a:rPr>
              <a:t>藉</a:t>
            </a:r>
            <a:r>
              <a:rPr sz="2800" spc="-10" dirty="0">
                <a:latin typeface="Noto Sans CJK JP Regular"/>
                <a:cs typeface="Noto Sans CJK JP Regular"/>
              </a:rPr>
              <a:t>此</a:t>
            </a:r>
            <a:r>
              <a:rPr sz="2800" dirty="0">
                <a:latin typeface="Noto Sans CJK JP Regular"/>
                <a:cs typeface="Noto Sans CJK JP Regular"/>
              </a:rPr>
              <a:t>，</a:t>
            </a:r>
            <a:r>
              <a:rPr sz="2800" spc="-10" dirty="0">
                <a:latin typeface="Noto Sans CJK JP Regular"/>
                <a:cs typeface="Noto Sans CJK JP Regular"/>
              </a:rPr>
              <a:t>感</a:t>
            </a:r>
            <a:r>
              <a:rPr sz="2800" dirty="0">
                <a:latin typeface="Noto Sans CJK JP Regular"/>
                <a:cs typeface="Noto Sans CJK JP Regular"/>
              </a:rPr>
              <a:t>測</a:t>
            </a:r>
            <a:r>
              <a:rPr sz="2800" spc="-10" dirty="0">
                <a:latin typeface="Noto Sans CJK JP Regular"/>
                <a:cs typeface="Noto Sans CJK JP Regular"/>
              </a:rPr>
              <a:t>器</a:t>
            </a:r>
            <a:r>
              <a:rPr sz="2800" dirty="0">
                <a:latin typeface="Noto Sans CJK JP Regular"/>
                <a:cs typeface="Noto Sans CJK JP Regular"/>
              </a:rPr>
              <a:t>就</a:t>
            </a:r>
            <a:r>
              <a:rPr sz="2800" spc="-10" dirty="0">
                <a:latin typeface="Noto Sans CJK JP Regular"/>
                <a:cs typeface="Noto Sans CJK JP Regular"/>
              </a:rPr>
              <a:t>能</a:t>
            </a:r>
            <a:r>
              <a:rPr sz="2800" dirty="0">
                <a:latin typeface="Noto Sans CJK JP Regular"/>
                <a:cs typeface="Noto Sans CJK JP Regular"/>
              </a:rPr>
              <a:t>輕</a:t>
            </a:r>
            <a:r>
              <a:rPr sz="2800" spc="-10" dirty="0">
                <a:latin typeface="Noto Sans CJK JP Regular"/>
                <a:cs typeface="Noto Sans CJK JP Regular"/>
              </a:rPr>
              <a:t>鬆</a:t>
            </a:r>
            <a:r>
              <a:rPr sz="2800" dirty="0">
                <a:latin typeface="Noto Sans CJK JP Regular"/>
                <a:cs typeface="Noto Sans CJK JP Regular"/>
              </a:rPr>
              <a:t>辨</a:t>
            </a:r>
            <a:r>
              <a:rPr sz="2800" spc="-10" dirty="0">
                <a:latin typeface="Noto Sans CJK JP Regular"/>
                <a:cs typeface="Noto Sans CJK JP Regular"/>
              </a:rPr>
              <a:t>識</a:t>
            </a:r>
            <a:r>
              <a:rPr sz="2800" dirty="0">
                <a:latin typeface="Noto Sans CJK JP Regular"/>
                <a:cs typeface="Noto Sans CJK JP Regular"/>
              </a:rPr>
              <a:t>黑</a:t>
            </a:r>
            <a:r>
              <a:rPr sz="2800" spc="-10" dirty="0">
                <a:latin typeface="Noto Sans CJK JP Regular"/>
                <a:cs typeface="Noto Sans CJK JP Regular"/>
              </a:rPr>
              <a:t>色</a:t>
            </a:r>
            <a:r>
              <a:rPr sz="2800" dirty="0">
                <a:latin typeface="Noto Sans CJK JP Regular"/>
                <a:cs typeface="Noto Sans CJK JP Regular"/>
              </a:rPr>
              <a:t>與</a:t>
            </a:r>
            <a:r>
              <a:rPr sz="2800" spc="-10" dirty="0">
                <a:latin typeface="Noto Sans CJK JP Regular"/>
                <a:cs typeface="Noto Sans CJK JP Regular"/>
              </a:rPr>
              <a:t>白</a:t>
            </a:r>
            <a:r>
              <a:rPr sz="2800" dirty="0">
                <a:latin typeface="Noto Sans CJK JP Regular"/>
                <a:cs typeface="Noto Sans CJK JP Regular"/>
              </a:rPr>
              <a:t>色。</a:t>
            </a:r>
            <a:endParaRPr sz="28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35" dirty="0"/>
              <a:t>14</a:t>
            </a:fld>
            <a:endParaRPr spc="3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84040" y="270128"/>
            <a:ext cx="3683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巡線感應器的原理</a:t>
            </a:r>
            <a:endParaRPr sz="3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92181" y="390181"/>
            <a:ext cx="4140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巡線感測器數值說明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811273" y="1131569"/>
            <a:ext cx="7021830" cy="47708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48750" y="1953005"/>
            <a:ext cx="1369390" cy="7806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7602" y="2958848"/>
            <a:ext cx="1451203" cy="7880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0076" y="3896108"/>
            <a:ext cx="1439621" cy="8069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75597" y="4851653"/>
            <a:ext cx="1456486" cy="7917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35" dirty="0"/>
              <a:t>15</a:t>
            </a:fld>
            <a:endParaRPr spc="3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67021" y="1217675"/>
            <a:ext cx="3179826" cy="4565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0" y="6122670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29" h="108585">
                <a:moveTo>
                  <a:pt x="0" y="108203"/>
                </a:moveTo>
                <a:lnTo>
                  <a:pt x="2957322" y="108203"/>
                </a:lnTo>
                <a:lnTo>
                  <a:pt x="2957322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81321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39406" y="6122670"/>
            <a:ext cx="3240405" cy="108585"/>
          </a:xfrm>
          <a:custGeom>
            <a:avLst/>
            <a:gdLst/>
            <a:ahLst/>
            <a:cxnLst/>
            <a:rect l="l" t="t" r="r" b="b"/>
            <a:pathLst>
              <a:path w="3240404" h="108585">
                <a:moveTo>
                  <a:pt x="0" y="0"/>
                </a:moveTo>
                <a:lnTo>
                  <a:pt x="3240024" y="0"/>
                </a:lnTo>
                <a:lnTo>
                  <a:pt x="3240024" y="108203"/>
                </a:lnTo>
                <a:lnTo>
                  <a:pt x="0" y="108203"/>
                </a:lnTo>
                <a:lnTo>
                  <a:pt x="0" y="0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52304" y="6348221"/>
            <a:ext cx="364998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33104" y="6356603"/>
            <a:ext cx="363474" cy="3634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25056" y="5391150"/>
            <a:ext cx="1202690" cy="0"/>
          </a:xfrm>
          <a:custGeom>
            <a:avLst/>
            <a:gdLst/>
            <a:ahLst/>
            <a:cxnLst/>
            <a:rect l="l" t="t" r="r" b="b"/>
            <a:pathLst>
              <a:path w="1202690">
                <a:moveTo>
                  <a:pt x="0" y="0"/>
                </a:moveTo>
                <a:lnTo>
                  <a:pt x="1202118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12874" y="5324462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0" y="0"/>
                </a:moveTo>
                <a:lnTo>
                  <a:pt x="114300" y="66674"/>
                </a:lnTo>
                <a:lnTo>
                  <a:pt x="0" y="133349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161401" y="5175884"/>
            <a:ext cx="2194560" cy="431800"/>
          </a:xfrm>
          <a:prstGeom prst="rect">
            <a:avLst/>
          </a:prstGeom>
          <a:ln w="12953">
            <a:solidFill>
              <a:srgbClr val="FFC000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525145">
              <a:lnSpc>
                <a:spcPct val="100000"/>
              </a:lnSpc>
              <a:spcBef>
                <a:spcPts val="505"/>
              </a:spcBef>
            </a:pPr>
            <a:r>
              <a:rPr sz="1800" dirty="0">
                <a:latin typeface="Noto Sans CJK JP Regular"/>
                <a:cs typeface="Noto Sans CJK JP Regular"/>
              </a:rPr>
              <a:t>循線感測器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24450" y="1547622"/>
            <a:ext cx="2997835" cy="0"/>
          </a:xfrm>
          <a:custGeom>
            <a:avLst/>
            <a:gdLst/>
            <a:ahLst/>
            <a:cxnLst/>
            <a:rect l="l" t="t" r="r" b="b"/>
            <a:pathLst>
              <a:path w="2997834">
                <a:moveTo>
                  <a:pt x="0" y="0"/>
                </a:moveTo>
                <a:lnTo>
                  <a:pt x="299758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07731" y="1480947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0" y="0"/>
                </a:moveTo>
                <a:lnTo>
                  <a:pt x="114300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159877" y="1332357"/>
            <a:ext cx="2194560" cy="432434"/>
          </a:xfrm>
          <a:prstGeom prst="rect">
            <a:avLst/>
          </a:prstGeom>
          <a:ln w="12953">
            <a:solidFill>
              <a:srgbClr val="FFC000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525145">
              <a:lnSpc>
                <a:spcPct val="100000"/>
              </a:lnSpc>
              <a:spcBef>
                <a:spcPts val="505"/>
              </a:spcBef>
            </a:pPr>
            <a:r>
              <a:rPr sz="1800" dirty="0">
                <a:latin typeface="Noto Sans CJK JP Regular"/>
                <a:cs typeface="Noto Sans CJK JP Regular"/>
              </a:rPr>
              <a:t>做好的變數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44636" y="3934586"/>
            <a:ext cx="2193925" cy="647700"/>
          </a:xfrm>
          <a:prstGeom prst="rect">
            <a:avLst/>
          </a:prstGeom>
          <a:ln w="12953">
            <a:solidFill>
              <a:srgbClr val="FFC000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638810" marR="175260" indent="-457200">
              <a:lnSpc>
                <a:spcPts val="2120"/>
              </a:lnSpc>
              <a:spcBef>
                <a:spcPts val="415"/>
              </a:spcBef>
            </a:pPr>
            <a:r>
              <a:rPr sz="1800" dirty="0">
                <a:latin typeface="Noto Sans CJK JP Regular"/>
                <a:cs typeface="Noto Sans CJK JP Regular"/>
              </a:rPr>
              <a:t>由積木來控制變數 顯示與否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44636" y="2815208"/>
            <a:ext cx="2193925" cy="685800"/>
          </a:xfrm>
          <a:prstGeom prst="rect">
            <a:avLst/>
          </a:prstGeom>
          <a:ln w="12953">
            <a:solidFill>
              <a:srgbClr val="FFC000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sz="1800" dirty="0">
                <a:latin typeface="Noto Sans CJK JP Regular"/>
                <a:cs typeface="Noto Sans CJK JP Regular"/>
              </a:rPr>
              <a:t>改變變數值</a:t>
            </a:r>
            <a:endParaRPr sz="1800">
              <a:latin typeface="Noto Sans CJK JP Regular"/>
              <a:cs typeface="Noto Sans CJK JP Regular"/>
            </a:endParaRPr>
          </a:p>
          <a:p>
            <a:pPr algn="ctr">
              <a:lnSpc>
                <a:spcPct val="100000"/>
              </a:lnSpc>
            </a:pPr>
            <a:r>
              <a:rPr sz="1800" spc="-125" dirty="0">
                <a:latin typeface="Trebuchet MS"/>
                <a:cs typeface="Trebuchet MS"/>
              </a:rPr>
              <a:t>(</a:t>
            </a:r>
            <a:r>
              <a:rPr sz="1800" dirty="0">
                <a:latin typeface="Noto Sans CJK JP Regular"/>
                <a:cs typeface="Noto Sans CJK JP Regular"/>
              </a:rPr>
              <a:t>正為加，負為減</a:t>
            </a:r>
            <a:r>
              <a:rPr sz="1800" spc="-120" dirty="0">
                <a:latin typeface="Trebuchet MS"/>
                <a:cs typeface="Trebuchet MS"/>
              </a:rPr>
              <a:t>)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61401" y="2016632"/>
            <a:ext cx="2194560" cy="432434"/>
          </a:xfrm>
          <a:prstGeom prst="rect">
            <a:avLst/>
          </a:prstGeom>
          <a:ln w="12953">
            <a:solidFill>
              <a:srgbClr val="FFC000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525145">
              <a:lnSpc>
                <a:spcPct val="100000"/>
              </a:lnSpc>
              <a:spcBef>
                <a:spcPts val="505"/>
              </a:spcBef>
            </a:pPr>
            <a:r>
              <a:rPr sz="1800" dirty="0">
                <a:latin typeface="Noto Sans CJK JP Regular"/>
                <a:cs typeface="Noto Sans CJK JP Regular"/>
              </a:rPr>
              <a:t>設定變數值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882901" y="2448305"/>
            <a:ext cx="1553718" cy="17998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91255" y="2708148"/>
            <a:ext cx="1162685" cy="0"/>
          </a:xfrm>
          <a:custGeom>
            <a:avLst/>
            <a:gdLst/>
            <a:ahLst/>
            <a:cxnLst/>
            <a:rect l="l" t="t" r="r" b="b"/>
            <a:pathLst>
              <a:path w="1162685">
                <a:moveTo>
                  <a:pt x="0" y="0"/>
                </a:moveTo>
                <a:lnTo>
                  <a:pt x="116243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39374" y="2641473"/>
            <a:ext cx="114935" cy="133350"/>
          </a:xfrm>
          <a:custGeom>
            <a:avLst/>
            <a:gdLst/>
            <a:ahLst/>
            <a:cxnLst/>
            <a:rect l="l" t="t" r="r" b="b"/>
            <a:pathLst>
              <a:path w="114935" h="133350">
                <a:moveTo>
                  <a:pt x="12" y="0"/>
                </a:moveTo>
                <a:lnTo>
                  <a:pt x="114312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871852" y="1719452"/>
            <a:ext cx="1823085" cy="540385"/>
          </a:xfrm>
          <a:prstGeom prst="rect">
            <a:avLst/>
          </a:prstGeom>
          <a:ln w="12953">
            <a:solidFill>
              <a:srgbClr val="FFC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035"/>
              </a:lnSpc>
            </a:pPr>
            <a:r>
              <a:rPr sz="1800" dirty="0">
                <a:latin typeface="Noto Sans CJK JP Regular"/>
                <a:cs typeface="Noto Sans CJK JP Regular"/>
              </a:rPr>
              <a:t>做一個能暫存數</a:t>
            </a:r>
            <a:endParaRPr sz="1800">
              <a:latin typeface="Noto Sans CJK JP Regular"/>
              <a:cs typeface="Noto Sans CJK JP Regular"/>
            </a:endParaRPr>
          </a:p>
          <a:p>
            <a:pPr algn="ctr">
              <a:lnSpc>
                <a:spcPts val="2140"/>
              </a:lnSpc>
            </a:pPr>
            <a:r>
              <a:rPr sz="1800" dirty="0">
                <a:latin typeface="Noto Sans CJK JP Regular"/>
                <a:cs typeface="Noto Sans CJK JP Regular"/>
              </a:rPr>
              <a:t>值的變數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308597" y="3845052"/>
            <a:ext cx="1798320" cy="299085"/>
          </a:xfrm>
          <a:custGeom>
            <a:avLst/>
            <a:gdLst/>
            <a:ahLst/>
            <a:cxnLst/>
            <a:rect l="l" t="t" r="r" b="b"/>
            <a:pathLst>
              <a:path w="1798320" h="299085">
                <a:moveTo>
                  <a:pt x="0" y="0"/>
                </a:moveTo>
                <a:lnTo>
                  <a:pt x="1797939" y="298615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82851" y="4059161"/>
            <a:ext cx="123825" cy="132080"/>
          </a:xfrm>
          <a:custGeom>
            <a:avLst/>
            <a:gdLst/>
            <a:ahLst/>
            <a:cxnLst/>
            <a:rect l="l" t="t" r="r" b="b"/>
            <a:pathLst>
              <a:path w="123825" h="132079">
                <a:moveTo>
                  <a:pt x="21856" y="0"/>
                </a:moveTo>
                <a:lnTo>
                  <a:pt x="123685" y="84505"/>
                </a:lnTo>
                <a:lnTo>
                  <a:pt x="0" y="131546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48221" y="4264748"/>
            <a:ext cx="1758950" cy="317500"/>
          </a:xfrm>
          <a:custGeom>
            <a:avLst/>
            <a:gdLst/>
            <a:ahLst/>
            <a:cxnLst/>
            <a:rect l="l" t="t" r="r" b="b"/>
            <a:pathLst>
              <a:path w="1758950" h="317500">
                <a:moveTo>
                  <a:pt x="0" y="317157"/>
                </a:moveTo>
                <a:lnTo>
                  <a:pt x="175834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82242" y="4219435"/>
            <a:ext cx="124460" cy="131445"/>
          </a:xfrm>
          <a:custGeom>
            <a:avLst/>
            <a:gdLst/>
            <a:ahLst/>
            <a:cxnLst/>
            <a:rect l="l" t="t" r="r" b="b"/>
            <a:pathLst>
              <a:path w="124459" h="131445">
                <a:moveTo>
                  <a:pt x="23672" y="131229"/>
                </a:moveTo>
                <a:lnTo>
                  <a:pt x="124320" y="45313"/>
                </a:ln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39406" y="2231898"/>
            <a:ext cx="685165" cy="0"/>
          </a:xfrm>
          <a:custGeom>
            <a:avLst/>
            <a:gdLst/>
            <a:ahLst/>
            <a:cxnLst/>
            <a:rect l="l" t="t" r="r" b="b"/>
            <a:pathLst>
              <a:path w="685165">
                <a:moveTo>
                  <a:pt x="0" y="0"/>
                </a:moveTo>
                <a:lnTo>
                  <a:pt x="684593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09699" y="2165223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0" y="0"/>
                </a:moveTo>
                <a:lnTo>
                  <a:pt x="114300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39406" y="3031998"/>
            <a:ext cx="667385" cy="0"/>
          </a:xfrm>
          <a:custGeom>
            <a:avLst/>
            <a:gdLst/>
            <a:ahLst/>
            <a:cxnLst/>
            <a:rect l="l" t="t" r="r" b="b"/>
            <a:pathLst>
              <a:path w="667384">
                <a:moveTo>
                  <a:pt x="0" y="0"/>
                </a:moveTo>
                <a:lnTo>
                  <a:pt x="667131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92236" y="2965323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0" y="0"/>
                </a:moveTo>
                <a:lnTo>
                  <a:pt x="114300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5126037" y="352678"/>
            <a:ext cx="1854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方塊說明</a:t>
            </a:r>
            <a:endParaRPr sz="3600"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35" dirty="0"/>
              <a:t>16</a:t>
            </a:fld>
            <a:endParaRPr spc="3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8252" y="269684"/>
            <a:ext cx="37750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/>
              <a:t>範例</a:t>
            </a:r>
            <a:r>
              <a:rPr sz="3200" spc="-155" dirty="0"/>
              <a:t>:</a:t>
            </a:r>
            <a:r>
              <a:rPr sz="3200" spc="-5" dirty="0"/>
              <a:t>巡線感測器數值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054732" y="2135504"/>
            <a:ext cx="3054350" cy="684530"/>
          </a:xfrm>
          <a:custGeom>
            <a:avLst/>
            <a:gdLst/>
            <a:ahLst/>
            <a:cxnLst/>
            <a:rect l="l" t="t" r="r" b="b"/>
            <a:pathLst>
              <a:path w="3054350" h="684530">
                <a:moveTo>
                  <a:pt x="0" y="114046"/>
                </a:moveTo>
                <a:lnTo>
                  <a:pt x="8963" y="69651"/>
                </a:lnTo>
                <a:lnTo>
                  <a:pt x="33405" y="33401"/>
                </a:lnTo>
                <a:lnTo>
                  <a:pt x="69656" y="8961"/>
                </a:lnTo>
                <a:lnTo>
                  <a:pt x="114046" y="0"/>
                </a:lnTo>
                <a:lnTo>
                  <a:pt x="2940050" y="0"/>
                </a:lnTo>
                <a:lnTo>
                  <a:pt x="2984444" y="8961"/>
                </a:lnTo>
                <a:lnTo>
                  <a:pt x="3020695" y="33401"/>
                </a:lnTo>
                <a:lnTo>
                  <a:pt x="3045134" y="69651"/>
                </a:lnTo>
                <a:lnTo>
                  <a:pt x="3054096" y="114046"/>
                </a:lnTo>
                <a:lnTo>
                  <a:pt x="3054096" y="570230"/>
                </a:lnTo>
                <a:lnTo>
                  <a:pt x="3045132" y="614624"/>
                </a:lnTo>
                <a:lnTo>
                  <a:pt x="3020690" y="650875"/>
                </a:lnTo>
                <a:lnTo>
                  <a:pt x="2984439" y="675314"/>
                </a:lnTo>
                <a:lnTo>
                  <a:pt x="2940050" y="684276"/>
                </a:lnTo>
                <a:lnTo>
                  <a:pt x="114046" y="684276"/>
                </a:lnTo>
                <a:lnTo>
                  <a:pt x="69656" y="675312"/>
                </a:lnTo>
                <a:lnTo>
                  <a:pt x="33405" y="650870"/>
                </a:lnTo>
                <a:lnTo>
                  <a:pt x="8963" y="614619"/>
                </a:lnTo>
                <a:lnTo>
                  <a:pt x="0" y="570230"/>
                </a:lnTo>
                <a:lnTo>
                  <a:pt x="0" y="114046"/>
                </a:lnTo>
                <a:close/>
              </a:path>
            </a:pathLst>
          </a:custGeom>
          <a:ln w="12953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56547" y="2330488"/>
            <a:ext cx="144970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Noto Sans CJK JP Regular"/>
                <a:cs typeface="Noto Sans CJK JP Regular"/>
              </a:rPr>
              <a:t>當綠旗被點一下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6276" y="3972686"/>
            <a:ext cx="2772410" cy="502920"/>
          </a:xfrm>
          <a:prstGeom prst="rect">
            <a:avLst/>
          </a:prstGeom>
          <a:ln w="12953">
            <a:solidFill>
              <a:srgbClr val="FFC000"/>
            </a:solidFill>
          </a:ln>
        </p:spPr>
        <p:txBody>
          <a:bodyPr vert="horz" wrap="square" lIns="0" tIns="116839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919"/>
              </a:spcBef>
            </a:pPr>
            <a:r>
              <a:rPr sz="1600" dirty="0">
                <a:latin typeface="Noto Sans CJK JP Regular"/>
                <a:cs typeface="Noto Sans CJK JP Regular"/>
              </a:rPr>
              <a:t>顏色</a:t>
            </a:r>
            <a:r>
              <a:rPr sz="1600" spc="-50" dirty="0">
                <a:latin typeface="Trebuchet MS"/>
                <a:cs typeface="Trebuchet MS"/>
              </a:rPr>
              <a:t>=</a:t>
            </a:r>
            <a:r>
              <a:rPr sz="1600" dirty="0">
                <a:latin typeface="Noto Sans CJK JP Regular"/>
                <a:cs typeface="Noto Sans CJK JP Regular"/>
              </a:rPr>
              <a:t>循線感應器回傳值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16276" y="3143630"/>
            <a:ext cx="2772410" cy="505459"/>
          </a:xfrm>
          <a:prstGeom prst="rect">
            <a:avLst/>
          </a:prstGeom>
          <a:ln w="12953">
            <a:solidFill>
              <a:srgbClr val="FFC000"/>
            </a:solidFill>
          </a:ln>
        </p:spPr>
        <p:txBody>
          <a:bodyPr vert="horz" wrap="square" lIns="0" tIns="118110" rIns="0" bIns="0" rtlCol="0">
            <a:spAutoFit/>
          </a:bodyPr>
          <a:lstStyle/>
          <a:p>
            <a:pPr marL="876300">
              <a:lnSpc>
                <a:spcPct val="100000"/>
              </a:lnSpc>
              <a:spcBef>
                <a:spcPts val="930"/>
              </a:spcBef>
            </a:pPr>
            <a:r>
              <a:rPr sz="1600" dirty="0">
                <a:latin typeface="Noto Sans CJK JP Regular"/>
                <a:cs typeface="Noto Sans CJK JP Regular"/>
              </a:rPr>
              <a:t>設定顏色</a:t>
            </a:r>
            <a:r>
              <a:rPr sz="1600" spc="-40" dirty="0">
                <a:latin typeface="Trebuchet MS"/>
                <a:cs typeface="Trebuchet MS"/>
              </a:rPr>
              <a:t>=0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61207" y="2819780"/>
            <a:ext cx="0" cy="311150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0"/>
                </a:moveTo>
                <a:lnTo>
                  <a:pt x="0" y="311023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16757" y="3054604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81780" y="3648836"/>
            <a:ext cx="0" cy="311150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0"/>
                </a:moveTo>
                <a:lnTo>
                  <a:pt x="0" y="311023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37330" y="3883659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40096" y="2023872"/>
            <a:ext cx="5210556" cy="2800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75909" y="2024646"/>
            <a:ext cx="2268474" cy="7807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35" dirty="0"/>
              <a:t>17</a:t>
            </a:fld>
            <a:endParaRPr spc="3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61128" y="1071752"/>
            <a:ext cx="3054985" cy="683260"/>
          </a:xfrm>
          <a:custGeom>
            <a:avLst/>
            <a:gdLst/>
            <a:ahLst/>
            <a:cxnLst/>
            <a:rect l="l" t="t" r="r" b="b"/>
            <a:pathLst>
              <a:path w="3054984" h="683260">
                <a:moveTo>
                  <a:pt x="0" y="113791"/>
                </a:moveTo>
                <a:lnTo>
                  <a:pt x="8943" y="69496"/>
                </a:lnTo>
                <a:lnTo>
                  <a:pt x="33331" y="33326"/>
                </a:lnTo>
                <a:lnTo>
                  <a:pt x="69501" y="8941"/>
                </a:lnTo>
                <a:lnTo>
                  <a:pt x="113792" y="0"/>
                </a:lnTo>
                <a:lnTo>
                  <a:pt x="2941066" y="0"/>
                </a:lnTo>
                <a:lnTo>
                  <a:pt x="2985361" y="8941"/>
                </a:lnTo>
                <a:lnTo>
                  <a:pt x="3021531" y="33326"/>
                </a:lnTo>
                <a:lnTo>
                  <a:pt x="3045916" y="69496"/>
                </a:lnTo>
                <a:lnTo>
                  <a:pt x="3054858" y="113791"/>
                </a:lnTo>
                <a:lnTo>
                  <a:pt x="3054858" y="568959"/>
                </a:lnTo>
                <a:lnTo>
                  <a:pt x="3045916" y="613250"/>
                </a:lnTo>
                <a:lnTo>
                  <a:pt x="3021531" y="649420"/>
                </a:lnTo>
                <a:lnTo>
                  <a:pt x="2985361" y="673808"/>
                </a:lnTo>
                <a:lnTo>
                  <a:pt x="2941066" y="682751"/>
                </a:lnTo>
                <a:lnTo>
                  <a:pt x="113792" y="682751"/>
                </a:lnTo>
                <a:lnTo>
                  <a:pt x="69501" y="673808"/>
                </a:lnTo>
                <a:lnTo>
                  <a:pt x="33331" y="649420"/>
                </a:lnTo>
                <a:lnTo>
                  <a:pt x="8943" y="613250"/>
                </a:lnTo>
                <a:lnTo>
                  <a:pt x="0" y="568959"/>
                </a:lnTo>
                <a:lnTo>
                  <a:pt x="0" y="113791"/>
                </a:lnTo>
                <a:close/>
              </a:path>
            </a:pathLst>
          </a:custGeom>
          <a:ln w="1295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63197" y="1266062"/>
            <a:ext cx="144970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Noto Sans CJK JP Regular"/>
                <a:cs typeface="Noto Sans CJK JP Regular"/>
              </a:rPr>
              <a:t>當綠旗被點一下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23434" y="2907410"/>
            <a:ext cx="2771775" cy="504825"/>
          </a:xfrm>
          <a:prstGeom prst="rect">
            <a:avLst/>
          </a:prstGeom>
          <a:ln w="12953">
            <a:solidFill>
              <a:srgbClr val="FFC000"/>
            </a:solidFill>
          </a:ln>
        </p:spPr>
        <p:txBody>
          <a:bodyPr vert="horz" wrap="square" lIns="0" tIns="117475" rIns="0" bIns="0" rtlCol="0">
            <a:spAutoFit/>
          </a:bodyPr>
          <a:lstStyle/>
          <a:p>
            <a:pPr marL="316865">
              <a:lnSpc>
                <a:spcPct val="100000"/>
              </a:lnSpc>
              <a:spcBef>
                <a:spcPts val="925"/>
              </a:spcBef>
            </a:pPr>
            <a:r>
              <a:rPr sz="1600" dirty="0">
                <a:latin typeface="Noto Sans CJK JP Regular"/>
                <a:cs typeface="Noto Sans CJK JP Regular"/>
              </a:rPr>
              <a:t>顏色</a:t>
            </a:r>
            <a:r>
              <a:rPr sz="1600" spc="-50" dirty="0">
                <a:latin typeface="Trebuchet MS"/>
                <a:cs typeface="Trebuchet MS"/>
              </a:rPr>
              <a:t>=</a:t>
            </a:r>
            <a:r>
              <a:rPr sz="1600" dirty="0">
                <a:latin typeface="Noto Sans CJK JP Regular"/>
                <a:cs typeface="Noto Sans CJK JP Regular"/>
              </a:rPr>
              <a:t>循線感應器回傳值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11777" y="3824859"/>
            <a:ext cx="3389629" cy="721360"/>
          </a:xfrm>
          <a:custGeom>
            <a:avLst/>
            <a:gdLst/>
            <a:ahLst/>
            <a:cxnLst/>
            <a:rect l="l" t="t" r="r" b="b"/>
            <a:pathLst>
              <a:path w="3389629" h="721360">
                <a:moveTo>
                  <a:pt x="0" y="360425"/>
                </a:moveTo>
                <a:lnTo>
                  <a:pt x="1694688" y="0"/>
                </a:lnTo>
                <a:lnTo>
                  <a:pt x="3389376" y="360425"/>
                </a:lnTo>
                <a:lnTo>
                  <a:pt x="1694688" y="720851"/>
                </a:lnTo>
                <a:lnTo>
                  <a:pt x="0" y="360425"/>
                </a:lnTo>
                <a:close/>
              </a:path>
            </a:pathLst>
          </a:custGeom>
          <a:ln w="1295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87567" y="4037838"/>
            <a:ext cx="63690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Noto Sans CJK JP Regular"/>
                <a:cs typeface="Noto Sans CJK JP Regular"/>
              </a:rPr>
              <a:t>顏色</a:t>
            </a:r>
            <a:r>
              <a:rPr sz="1600" spc="-40" dirty="0">
                <a:latin typeface="Trebuchet MS"/>
                <a:cs typeface="Trebuchet MS"/>
              </a:rPr>
              <a:t>=0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23434" y="2079879"/>
            <a:ext cx="2771775" cy="504190"/>
          </a:xfrm>
          <a:prstGeom prst="rect">
            <a:avLst/>
          </a:prstGeom>
          <a:ln w="12953">
            <a:solidFill>
              <a:srgbClr val="FFC000"/>
            </a:solidFill>
          </a:ln>
        </p:spPr>
        <p:txBody>
          <a:bodyPr vert="horz" wrap="square" lIns="0" tIns="117475" rIns="0" bIns="0" rtlCol="0">
            <a:spAutoFit/>
          </a:bodyPr>
          <a:lstStyle/>
          <a:p>
            <a:pPr marL="876300">
              <a:lnSpc>
                <a:spcPct val="100000"/>
              </a:lnSpc>
              <a:spcBef>
                <a:spcPts val="925"/>
              </a:spcBef>
            </a:pPr>
            <a:r>
              <a:rPr sz="1600" dirty="0">
                <a:latin typeface="Noto Sans CJK JP Regular"/>
                <a:cs typeface="Noto Sans CJK JP Regular"/>
              </a:rPr>
              <a:t>設定顏色</a:t>
            </a:r>
            <a:r>
              <a:rPr sz="1600" spc="-40" dirty="0">
                <a:latin typeface="Trebuchet MS"/>
                <a:cs typeface="Trebuchet MS"/>
              </a:rPr>
              <a:t>=0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29530" y="5158359"/>
            <a:ext cx="2772410" cy="504825"/>
          </a:xfrm>
          <a:prstGeom prst="rect">
            <a:avLst/>
          </a:prstGeom>
          <a:ln w="12953">
            <a:solidFill>
              <a:srgbClr val="FFC000"/>
            </a:solidFill>
          </a:ln>
        </p:spPr>
        <p:txBody>
          <a:bodyPr vert="horz" wrap="square" lIns="0" tIns="117475" rIns="0" bIns="0" rtlCol="0">
            <a:spAutoFit/>
          </a:bodyPr>
          <a:lstStyle/>
          <a:p>
            <a:pPr marL="620395">
              <a:lnSpc>
                <a:spcPct val="100000"/>
              </a:lnSpc>
              <a:spcBef>
                <a:spcPts val="925"/>
              </a:spcBef>
            </a:pPr>
            <a:r>
              <a:rPr sz="1600" dirty="0">
                <a:latin typeface="Noto Sans CJK JP Regular"/>
                <a:cs typeface="Noto Sans CJK JP Regular"/>
              </a:rPr>
              <a:t>三色</a:t>
            </a:r>
            <a:r>
              <a:rPr sz="1600" spc="-75" dirty="0">
                <a:latin typeface="Trebuchet MS"/>
                <a:cs typeface="Trebuchet MS"/>
              </a:rPr>
              <a:t>LED</a:t>
            </a:r>
            <a:r>
              <a:rPr sz="1600" dirty="0">
                <a:latin typeface="Noto Sans CJK JP Regular"/>
                <a:cs typeface="Noto Sans CJK JP Regular"/>
              </a:rPr>
              <a:t>燈亮藍光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67603" y="1754504"/>
            <a:ext cx="0" cy="313055"/>
          </a:xfrm>
          <a:custGeom>
            <a:avLst/>
            <a:gdLst/>
            <a:ahLst/>
            <a:cxnLst/>
            <a:rect l="l" t="t" r="r" b="b"/>
            <a:pathLst>
              <a:path h="313055">
                <a:moveTo>
                  <a:pt x="0" y="0"/>
                </a:moveTo>
                <a:lnTo>
                  <a:pt x="0" y="31261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23153" y="1990915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88177" y="2583560"/>
            <a:ext cx="0" cy="311150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0"/>
                </a:moveTo>
                <a:lnTo>
                  <a:pt x="0" y="311023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43727" y="2818383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05804" y="3411854"/>
            <a:ext cx="3175" cy="400050"/>
          </a:xfrm>
          <a:custGeom>
            <a:avLst/>
            <a:gdLst/>
            <a:ahLst/>
            <a:cxnLst/>
            <a:rect l="l" t="t" r="r" b="b"/>
            <a:pathLst>
              <a:path w="3175" h="400050">
                <a:moveTo>
                  <a:pt x="3073" y="0"/>
                </a:moveTo>
                <a:lnTo>
                  <a:pt x="0" y="399923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61938" y="3735247"/>
            <a:ext cx="88900" cy="76835"/>
          </a:xfrm>
          <a:custGeom>
            <a:avLst/>
            <a:gdLst/>
            <a:ahLst/>
            <a:cxnLst/>
            <a:rect l="l" t="t" r="r" b="b"/>
            <a:pathLst>
              <a:path w="88900" h="76835">
                <a:moveTo>
                  <a:pt x="0" y="0"/>
                </a:moveTo>
                <a:lnTo>
                  <a:pt x="43865" y="76542"/>
                </a:lnTo>
                <a:lnTo>
                  <a:pt x="88900" y="685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98083" y="4560951"/>
            <a:ext cx="9525" cy="584200"/>
          </a:xfrm>
          <a:custGeom>
            <a:avLst/>
            <a:gdLst/>
            <a:ahLst/>
            <a:cxnLst/>
            <a:rect l="l" t="t" r="r" b="b"/>
            <a:pathLst>
              <a:path w="9525" h="584200">
                <a:moveTo>
                  <a:pt x="0" y="0"/>
                </a:moveTo>
                <a:lnTo>
                  <a:pt x="9321" y="584073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61748" y="5068125"/>
            <a:ext cx="88900" cy="77470"/>
          </a:xfrm>
          <a:custGeom>
            <a:avLst/>
            <a:gdLst/>
            <a:ahLst/>
            <a:cxnLst/>
            <a:rect l="l" t="t" r="r" b="b"/>
            <a:pathLst>
              <a:path w="88900" h="77470">
                <a:moveTo>
                  <a:pt x="88887" y="0"/>
                </a:moveTo>
                <a:lnTo>
                  <a:pt x="45656" y="76898"/>
                </a:lnTo>
                <a:lnTo>
                  <a:pt x="0" y="1409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761489" y="189865"/>
            <a:ext cx="8281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範例</a:t>
            </a:r>
            <a:r>
              <a:rPr sz="3600" spc="-180" dirty="0"/>
              <a:t>:</a:t>
            </a:r>
            <a:r>
              <a:rPr sz="3600" dirty="0"/>
              <a:t>當感測器回傳值等於</a:t>
            </a:r>
            <a:r>
              <a:rPr sz="3600" spc="85" dirty="0"/>
              <a:t>0</a:t>
            </a:r>
            <a:r>
              <a:rPr sz="3600" dirty="0"/>
              <a:t>亮藍</a:t>
            </a:r>
            <a:r>
              <a:rPr sz="3600" spc="890" dirty="0"/>
              <a:t>光</a:t>
            </a:r>
            <a:r>
              <a:rPr sz="3600" dirty="0"/>
              <a:t>流程圖</a:t>
            </a:r>
            <a:endParaRPr sz="3600"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35" dirty="0"/>
              <a:t>18</a:t>
            </a:fld>
            <a:endParaRPr spc="3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6202" y="332740"/>
            <a:ext cx="67970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範例</a:t>
            </a:r>
            <a:r>
              <a:rPr sz="3600" spc="-180" dirty="0"/>
              <a:t>:</a:t>
            </a:r>
            <a:r>
              <a:rPr sz="3600" dirty="0"/>
              <a:t>當感測器回傳值等於</a:t>
            </a:r>
            <a:r>
              <a:rPr sz="3600" spc="85" dirty="0"/>
              <a:t>0</a:t>
            </a:r>
            <a:r>
              <a:rPr sz="3600" dirty="0"/>
              <a:t>亮藍光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3185922" y="1463802"/>
            <a:ext cx="6073902" cy="3640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15639" y="1463802"/>
            <a:ext cx="2326386" cy="687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35" dirty="0"/>
              <a:t>19</a:t>
            </a:fld>
            <a:endParaRPr spc="3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9310" y="627126"/>
            <a:ext cx="7993380" cy="4966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35" dirty="0"/>
              <a:t>2</a:t>
            </a:fld>
            <a:endParaRPr spc="3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67100" y="1664970"/>
            <a:ext cx="4988052" cy="3327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31652" y="424116"/>
            <a:ext cx="3225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馬達教學與操作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35" dirty="0"/>
              <a:t>20</a:t>
            </a:fld>
            <a:endParaRPr spc="3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87315" y="161734"/>
            <a:ext cx="165036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/>
              <a:t>程式介紹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557778" y="1290827"/>
            <a:ext cx="2488679" cy="17823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21729" y="1301496"/>
            <a:ext cx="2279142" cy="18341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9405" y="4419600"/>
            <a:ext cx="4622292" cy="1428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2380" y="1362455"/>
            <a:ext cx="715645" cy="1773555"/>
          </a:xfrm>
          <a:custGeom>
            <a:avLst/>
            <a:gdLst/>
            <a:ahLst/>
            <a:cxnLst/>
            <a:rect l="l" t="t" r="r" b="b"/>
            <a:pathLst>
              <a:path w="715645" h="1773555">
                <a:moveTo>
                  <a:pt x="0" y="886587"/>
                </a:moveTo>
                <a:lnTo>
                  <a:pt x="981" y="820419"/>
                </a:lnTo>
                <a:lnTo>
                  <a:pt x="3878" y="755573"/>
                </a:lnTo>
                <a:lnTo>
                  <a:pt x="8623" y="692219"/>
                </a:lnTo>
                <a:lnTo>
                  <a:pt x="15147" y="630528"/>
                </a:lnTo>
                <a:lnTo>
                  <a:pt x="23379" y="570673"/>
                </a:lnTo>
                <a:lnTo>
                  <a:pt x="33250" y="512824"/>
                </a:lnTo>
                <a:lnTo>
                  <a:pt x="44693" y="457153"/>
                </a:lnTo>
                <a:lnTo>
                  <a:pt x="57636" y="403831"/>
                </a:lnTo>
                <a:lnTo>
                  <a:pt x="72012" y="353029"/>
                </a:lnTo>
                <a:lnTo>
                  <a:pt x="87751" y="304920"/>
                </a:lnTo>
                <a:lnTo>
                  <a:pt x="104784" y="259675"/>
                </a:lnTo>
                <a:lnTo>
                  <a:pt x="123042" y="217464"/>
                </a:lnTo>
                <a:lnTo>
                  <a:pt x="142455" y="178460"/>
                </a:lnTo>
                <a:lnTo>
                  <a:pt x="162954" y="142834"/>
                </a:lnTo>
                <a:lnTo>
                  <a:pt x="184471" y="110757"/>
                </a:lnTo>
                <a:lnTo>
                  <a:pt x="230279" y="57937"/>
                </a:lnTo>
                <a:lnTo>
                  <a:pt x="279326" y="21371"/>
                </a:lnTo>
                <a:lnTo>
                  <a:pt x="331058" y="2431"/>
                </a:lnTo>
                <a:lnTo>
                  <a:pt x="357759" y="0"/>
                </a:lnTo>
                <a:lnTo>
                  <a:pt x="384459" y="2431"/>
                </a:lnTo>
                <a:lnTo>
                  <a:pt x="436191" y="21371"/>
                </a:lnTo>
                <a:lnTo>
                  <a:pt x="485238" y="57937"/>
                </a:lnTo>
                <a:lnTo>
                  <a:pt x="531046" y="110757"/>
                </a:lnTo>
                <a:lnTo>
                  <a:pt x="552563" y="142834"/>
                </a:lnTo>
                <a:lnTo>
                  <a:pt x="573062" y="178460"/>
                </a:lnTo>
                <a:lnTo>
                  <a:pt x="592475" y="217464"/>
                </a:lnTo>
                <a:lnTo>
                  <a:pt x="610733" y="259675"/>
                </a:lnTo>
                <a:lnTo>
                  <a:pt x="627766" y="304920"/>
                </a:lnTo>
                <a:lnTo>
                  <a:pt x="643505" y="353029"/>
                </a:lnTo>
                <a:lnTo>
                  <a:pt x="657881" y="403831"/>
                </a:lnTo>
                <a:lnTo>
                  <a:pt x="670824" y="457153"/>
                </a:lnTo>
                <a:lnTo>
                  <a:pt x="682267" y="512824"/>
                </a:lnTo>
                <a:lnTo>
                  <a:pt x="692138" y="570673"/>
                </a:lnTo>
                <a:lnTo>
                  <a:pt x="700370" y="630528"/>
                </a:lnTo>
                <a:lnTo>
                  <a:pt x="706894" y="692219"/>
                </a:lnTo>
                <a:lnTo>
                  <a:pt x="711639" y="755573"/>
                </a:lnTo>
                <a:lnTo>
                  <a:pt x="714536" y="820419"/>
                </a:lnTo>
                <a:lnTo>
                  <a:pt x="715518" y="886587"/>
                </a:lnTo>
                <a:lnTo>
                  <a:pt x="714536" y="952754"/>
                </a:lnTo>
                <a:lnTo>
                  <a:pt x="711639" y="1017600"/>
                </a:lnTo>
                <a:lnTo>
                  <a:pt x="706894" y="1080954"/>
                </a:lnTo>
                <a:lnTo>
                  <a:pt x="700370" y="1142645"/>
                </a:lnTo>
                <a:lnTo>
                  <a:pt x="692138" y="1202500"/>
                </a:lnTo>
                <a:lnTo>
                  <a:pt x="682267" y="1260349"/>
                </a:lnTo>
                <a:lnTo>
                  <a:pt x="670824" y="1316020"/>
                </a:lnTo>
                <a:lnTo>
                  <a:pt x="657881" y="1369342"/>
                </a:lnTo>
                <a:lnTo>
                  <a:pt x="643505" y="1420144"/>
                </a:lnTo>
                <a:lnTo>
                  <a:pt x="627766" y="1468253"/>
                </a:lnTo>
                <a:lnTo>
                  <a:pt x="610733" y="1513498"/>
                </a:lnTo>
                <a:lnTo>
                  <a:pt x="592475" y="1555709"/>
                </a:lnTo>
                <a:lnTo>
                  <a:pt x="573062" y="1594713"/>
                </a:lnTo>
                <a:lnTo>
                  <a:pt x="552563" y="1630339"/>
                </a:lnTo>
                <a:lnTo>
                  <a:pt x="531046" y="1662416"/>
                </a:lnTo>
                <a:lnTo>
                  <a:pt x="485238" y="1715236"/>
                </a:lnTo>
                <a:lnTo>
                  <a:pt x="436191" y="1751802"/>
                </a:lnTo>
                <a:lnTo>
                  <a:pt x="384459" y="1770742"/>
                </a:lnTo>
                <a:lnTo>
                  <a:pt x="357759" y="1773174"/>
                </a:lnTo>
                <a:lnTo>
                  <a:pt x="331058" y="1770742"/>
                </a:lnTo>
                <a:lnTo>
                  <a:pt x="279326" y="1751802"/>
                </a:lnTo>
                <a:lnTo>
                  <a:pt x="230279" y="1715236"/>
                </a:lnTo>
                <a:lnTo>
                  <a:pt x="184471" y="1662416"/>
                </a:lnTo>
                <a:lnTo>
                  <a:pt x="162954" y="1630339"/>
                </a:lnTo>
                <a:lnTo>
                  <a:pt x="142455" y="1594713"/>
                </a:lnTo>
                <a:lnTo>
                  <a:pt x="123042" y="1555709"/>
                </a:lnTo>
                <a:lnTo>
                  <a:pt x="104784" y="1513498"/>
                </a:lnTo>
                <a:lnTo>
                  <a:pt x="87751" y="1468253"/>
                </a:lnTo>
                <a:lnTo>
                  <a:pt x="72012" y="1420144"/>
                </a:lnTo>
                <a:lnTo>
                  <a:pt x="57636" y="1369342"/>
                </a:lnTo>
                <a:lnTo>
                  <a:pt x="44693" y="1316020"/>
                </a:lnTo>
                <a:lnTo>
                  <a:pt x="33250" y="1260349"/>
                </a:lnTo>
                <a:lnTo>
                  <a:pt x="23379" y="1202500"/>
                </a:lnTo>
                <a:lnTo>
                  <a:pt x="15147" y="1142645"/>
                </a:lnTo>
                <a:lnTo>
                  <a:pt x="8623" y="1080954"/>
                </a:lnTo>
                <a:lnTo>
                  <a:pt x="3878" y="1017600"/>
                </a:lnTo>
                <a:lnTo>
                  <a:pt x="981" y="952754"/>
                </a:lnTo>
                <a:lnTo>
                  <a:pt x="0" y="886587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77021" y="1592580"/>
            <a:ext cx="702310" cy="0"/>
          </a:xfrm>
          <a:custGeom>
            <a:avLst/>
            <a:gdLst/>
            <a:ahLst/>
            <a:cxnLst/>
            <a:rect l="l" t="t" r="r" b="b"/>
            <a:pathLst>
              <a:path w="702309">
                <a:moveTo>
                  <a:pt x="0" y="0"/>
                </a:moveTo>
                <a:lnTo>
                  <a:pt x="702310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64854" y="1549146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5" h="86994">
                <a:moveTo>
                  <a:pt x="0" y="0"/>
                </a:moveTo>
                <a:lnTo>
                  <a:pt x="0" y="86868"/>
                </a:lnTo>
                <a:lnTo>
                  <a:pt x="86868" y="4343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962390" y="1315275"/>
            <a:ext cx="145034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solidFill>
                  <a:srgbClr val="2F5597"/>
                </a:solidFill>
                <a:latin typeface="Noto Sans CJK JP Regular"/>
                <a:cs typeface="Noto Sans CJK JP Regular"/>
              </a:rPr>
              <a:t>這個</a:t>
            </a:r>
            <a:r>
              <a:rPr sz="1600" dirty="0">
                <a:solidFill>
                  <a:srgbClr val="2F5597"/>
                </a:solidFill>
                <a:latin typeface="Noto Sans CJK JP Regular"/>
                <a:cs typeface="Noto Sans CJK JP Regular"/>
              </a:rPr>
              <a:t>數值</a:t>
            </a:r>
            <a:r>
              <a:rPr sz="1600" spc="-10" dirty="0">
                <a:solidFill>
                  <a:srgbClr val="2F5597"/>
                </a:solidFill>
                <a:latin typeface="Noto Sans CJK JP Regular"/>
                <a:cs typeface="Noto Sans CJK JP Regular"/>
              </a:rPr>
              <a:t>是</a:t>
            </a:r>
            <a:r>
              <a:rPr sz="1600" dirty="0">
                <a:solidFill>
                  <a:srgbClr val="2F5597"/>
                </a:solidFill>
                <a:latin typeface="Noto Sans CJK JP Regular"/>
                <a:cs typeface="Noto Sans CJK JP Regular"/>
              </a:rPr>
              <a:t>代表 </a:t>
            </a:r>
            <a:r>
              <a:rPr sz="1600" spc="5" dirty="0">
                <a:solidFill>
                  <a:srgbClr val="2F5597"/>
                </a:solidFill>
                <a:latin typeface="Noto Sans CJK JP Regular"/>
                <a:cs typeface="Noto Sans CJK JP Regular"/>
              </a:rPr>
              <a:t>馬達</a:t>
            </a:r>
            <a:r>
              <a:rPr sz="1600" dirty="0">
                <a:solidFill>
                  <a:srgbClr val="2F5597"/>
                </a:solidFill>
                <a:latin typeface="Noto Sans CJK JP Regular"/>
                <a:cs typeface="Noto Sans CJK JP Regular"/>
              </a:rPr>
              <a:t>的速</a:t>
            </a:r>
            <a:r>
              <a:rPr sz="1600" spc="-10" dirty="0">
                <a:solidFill>
                  <a:srgbClr val="2F5597"/>
                </a:solidFill>
                <a:latin typeface="Noto Sans CJK JP Regular"/>
                <a:cs typeface="Noto Sans CJK JP Regular"/>
              </a:rPr>
              <a:t>度</a:t>
            </a:r>
            <a:r>
              <a:rPr sz="1600" dirty="0">
                <a:solidFill>
                  <a:srgbClr val="2F5597"/>
                </a:solidFill>
                <a:latin typeface="Noto Sans CJK JP Regular"/>
                <a:cs typeface="Noto Sans CJK JP Regular"/>
              </a:rPr>
              <a:t>，正 </a:t>
            </a:r>
            <a:r>
              <a:rPr sz="1600" spc="5" dirty="0">
                <a:solidFill>
                  <a:srgbClr val="2F5597"/>
                </a:solidFill>
                <a:latin typeface="Noto Sans CJK JP Regular"/>
                <a:cs typeface="Noto Sans CJK JP Regular"/>
              </a:rPr>
              <a:t>值是</a:t>
            </a:r>
            <a:r>
              <a:rPr sz="1600" dirty="0">
                <a:solidFill>
                  <a:srgbClr val="2F5597"/>
                </a:solidFill>
                <a:latin typeface="Noto Sans CJK JP Regular"/>
                <a:cs typeface="Noto Sans CJK JP Regular"/>
              </a:rPr>
              <a:t>正轉</a:t>
            </a:r>
            <a:r>
              <a:rPr sz="1600" spc="-10" dirty="0">
                <a:solidFill>
                  <a:srgbClr val="2F5597"/>
                </a:solidFill>
                <a:latin typeface="Noto Sans CJK JP Regular"/>
                <a:cs typeface="Noto Sans CJK JP Regular"/>
              </a:rPr>
              <a:t>，</a:t>
            </a:r>
            <a:r>
              <a:rPr sz="1600" dirty="0">
                <a:solidFill>
                  <a:srgbClr val="2F5597"/>
                </a:solidFill>
                <a:latin typeface="Noto Sans CJK JP Regular"/>
                <a:cs typeface="Noto Sans CJK JP Regular"/>
              </a:rPr>
              <a:t>負值 </a:t>
            </a:r>
            <a:r>
              <a:rPr sz="1600" spc="5" dirty="0">
                <a:solidFill>
                  <a:srgbClr val="2F5597"/>
                </a:solidFill>
                <a:latin typeface="Noto Sans CJK JP Regular"/>
                <a:cs typeface="Noto Sans CJK JP Regular"/>
              </a:rPr>
              <a:t>是反</a:t>
            </a:r>
            <a:r>
              <a:rPr sz="1600" dirty="0">
                <a:solidFill>
                  <a:srgbClr val="2F5597"/>
                </a:solidFill>
                <a:latin typeface="Noto Sans CJK JP Regular"/>
                <a:cs typeface="Noto Sans CJK JP Regular"/>
              </a:rPr>
              <a:t>轉。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81628" y="1178052"/>
            <a:ext cx="807720" cy="1933575"/>
          </a:xfrm>
          <a:custGeom>
            <a:avLst/>
            <a:gdLst/>
            <a:ahLst/>
            <a:cxnLst/>
            <a:rect l="l" t="t" r="r" b="b"/>
            <a:pathLst>
              <a:path w="807720" h="1933575">
                <a:moveTo>
                  <a:pt x="0" y="966597"/>
                </a:moveTo>
                <a:lnTo>
                  <a:pt x="931" y="900418"/>
                </a:lnTo>
                <a:lnTo>
                  <a:pt x="3686" y="835436"/>
                </a:lnTo>
                <a:lnTo>
                  <a:pt x="8204" y="771795"/>
                </a:lnTo>
                <a:lnTo>
                  <a:pt x="14425" y="709638"/>
                </a:lnTo>
                <a:lnTo>
                  <a:pt x="22289" y="649111"/>
                </a:lnTo>
                <a:lnTo>
                  <a:pt x="31736" y="590355"/>
                </a:lnTo>
                <a:lnTo>
                  <a:pt x="42706" y="533517"/>
                </a:lnTo>
                <a:lnTo>
                  <a:pt x="55137" y="478739"/>
                </a:lnTo>
                <a:lnTo>
                  <a:pt x="68971" y="426165"/>
                </a:lnTo>
                <a:lnTo>
                  <a:pt x="84147" y="375940"/>
                </a:lnTo>
                <a:lnTo>
                  <a:pt x="100606" y="328207"/>
                </a:lnTo>
                <a:lnTo>
                  <a:pt x="118286" y="283111"/>
                </a:lnTo>
                <a:lnTo>
                  <a:pt x="137127" y="240795"/>
                </a:lnTo>
                <a:lnTo>
                  <a:pt x="157071" y="201404"/>
                </a:lnTo>
                <a:lnTo>
                  <a:pt x="178056" y="165080"/>
                </a:lnTo>
                <a:lnTo>
                  <a:pt x="200022" y="131969"/>
                </a:lnTo>
                <a:lnTo>
                  <a:pt x="246657" y="75960"/>
                </a:lnTo>
                <a:lnTo>
                  <a:pt x="296496" y="34528"/>
                </a:lnTo>
                <a:lnTo>
                  <a:pt x="349057" y="8823"/>
                </a:lnTo>
                <a:lnTo>
                  <a:pt x="403860" y="0"/>
                </a:lnTo>
                <a:lnTo>
                  <a:pt x="431511" y="2229"/>
                </a:lnTo>
                <a:lnTo>
                  <a:pt x="485253" y="19638"/>
                </a:lnTo>
                <a:lnTo>
                  <a:pt x="536513" y="53350"/>
                </a:lnTo>
                <a:lnTo>
                  <a:pt x="584810" y="102215"/>
                </a:lnTo>
                <a:lnTo>
                  <a:pt x="629663" y="165080"/>
                </a:lnTo>
                <a:lnTo>
                  <a:pt x="650648" y="201404"/>
                </a:lnTo>
                <a:lnTo>
                  <a:pt x="670592" y="240795"/>
                </a:lnTo>
                <a:lnTo>
                  <a:pt x="689433" y="283111"/>
                </a:lnTo>
                <a:lnTo>
                  <a:pt x="707113" y="328207"/>
                </a:lnTo>
                <a:lnTo>
                  <a:pt x="723572" y="375940"/>
                </a:lnTo>
                <a:lnTo>
                  <a:pt x="738748" y="426165"/>
                </a:lnTo>
                <a:lnTo>
                  <a:pt x="752582" y="478739"/>
                </a:lnTo>
                <a:lnTo>
                  <a:pt x="765013" y="533517"/>
                </a:lnTo>
                <a:lnTo>
                  <a:pt x="775983" y="590355"/>
                </a:lnTo>
                <a:lnTo>
                  <a:pt x="785430" y="649111"/>
                </a:lnTo>
                <a:lnTo>
                  <a:pt x="793294" y="709638"/>
                </a:lnTo>
                <a:lnTo>
                  <a:pt x="799515" y="771795"/>
                </a:lnTo>
                <a:lnTo>
                  <a:pt x="804033" y="835436"/>
                </a:lnTo>
                <a:lnTo>
                  <a:pt x="806788" y="900418"/>
                </a:lnTo>
                <a:lnTo>
                  <a:pt x="807720" y="966597"/>
                </a:lnTo>
                <a:lnTo>
                  <a:pt x="806788" y="1032775"/>
                </a:lnTo>
                <a:lnTo>
                  <a:pt x="804033" y="1097757"/>
                </a:lnTo>
                <a:lnTo>
                  <a:pt x="799515" y="1161398"/>
                </a:lnTo>
                <a:lnTo>
                  <a:pt x="793294" y="1223555"/>
                </a:lnTo>
                <a:lnTo>
                  <a:pt x="785430" y="1284082"/>
                </a:lnTo>
                <a:lnTo>
                  <a:pt x="775983" y="1342838"/>
                </a:lnTo>
                <a:lnTo>
                  <a:pt x="765013" y="1399676"/>
                </a:lnTo>
                <a:lnTo>
                  <a:pt x="752582" y="1454454"/>
                </a:lnTo>
                <a:lnTo>
                  <a:pt x="738748" y="1507028"/>
                </a:lnTo>
                <a:lnTo>
                  <a:pt x="723572" y="1557253"/>
                </a:lnTo>
                <a:lnTo>
                  <a:pt x="707113" y="1604986"/>
                </a:lnTo>
                <a:lnTo>
                  <a:pt x="689433" y="1650082"/>
                </a:lnTo>
                <a:lnTo>
                  <a:pt x="670592" y="1692398"/>
                </a:lnTo>
                <a:lnTo>
                  <a:pt x="650648" y="1731789"/>
                </a:lnTo>
                <a:lnTo>
                  <a:pt x="629663" y="1768113"/>
                </a:lnTo>
                <a:lnTo>
                  <a:pt x="607697" y="1801224"/>
                </a:lnTo>
                <a:lnTo>
                  <a:pt x="561062" y="1857233"/>
                </a:lnTo>
                <a:lnTo>
                  <a:pt x="511223" y="1898665"/>
                </a:lnTo>
                <a:lnTo>
                  <a:pt x="458662" y="1924370"/>
                </a:lnTo>
                <a:lnTo>
                  <a:pt x="403860" y="1933194"/>
                </a:lnTo>
                <a:lnTo>
                  <a:pt x="376208" y="1930964"/>
                </a:lnTo>
                <a:lnTo>
                  <a:pt x="322466" y="1913555"/>
                </a:lnTo>
                <a:lnTo>
                  <a:pt x="271206" y="1879843"/>
                </a:lnTo>
                <a:lnTo>
                  <a:pt x="222909" y="1830978"/>
                </a:lnTo>
                <a:lnTo>
                  <a:pt x="178056" y="1768113"/>
                </a:lnTo>
                <a:lnTo>
                  <a:pt x="157071" y="1731789"/>
                </a:lnTo>
                <a:lnTo>
                  <a:pt x="137127" y="1692398"/>
                </a:lnTo>
                <a:lnTo>
                  <a:pt x="118286" y="1650082"/>
                </a:lnTo>
                <a:lnTo>
                  <a:pt x="100606" y="1604986"/>
                </a:lnTo>
                <a:lnTo>
                  <a:pt x="84147" y="1557253"/>
                </a:lnTo>
                <a:lnTo>
                  <a:pt x="68971" y="1507028"/>
                </a:lnTo>
                <a:lnTo>
                  <a:pt x="55137" y="1454454"/>
                </a:lnTo>
                <a:lnTo>
                  <a:pt x="42706" y="1399676"/>
                </a:lnTo>
                <a:lnTo>
                  <a:pt x="31736" y="1342838"/>
                </a:lnTo>
                <a:lnTo>
                  <a:pt x="22289" y="1284082"/>
                </a:lnTo>
                <a:lnTo>
                  <a:pt x="14425" y="1223555"/>
                </a:lnTo>
                <a:lnTo>
                  <a:pt x="8204" y="1161398"/>
                </a:lnTo>
                <a:lnTo>
                  <a:pt x="3686" y="1097757"/>
                </a:lnTo>
                <a:lnTo>
                  <a:pt x="931" y="1032775"/>
                </a:lnTo>
                <a:lnTo>
                  <a:pt x="0" y="966597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69741" y="1460753"/>
            <a:ext cx="730885" cy="0"/>
          </a:xfrm>
          <a:custGeom>
            <a:avLst/>
            <a:gdLst/>
            <a:ahLst/>
            <a:cxnLst/>
            <a:rect l="l" t="t" r="r" b="b"/>
            <a:pathLst>
              <a:path w="730885">
                <a:moveTo>
                  <a:pt x="730885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97351" y="1417319"/>
            <a:ext cx="86995" cy="86995"/>
          </a:xfrm>
          <a:custGeom>
            <a:avLst/>
            <a:gdLst/>
            <a:ahLst/>
            <a:cxnLst/>
            <a:rect l="l" t="t" r="r" b="b"/>
            <a:pathLst>
              <a:path w="86995" h="86994">
                <a:moveTo>
                  <a:pt x="86868" y="0"/>
                </a:moveTo>
                <a:lnTo>
                  <a:pt x="0" y="43434"/>
                </a:lnTo>
                <a:lnTo>
                  <a:pt x="86868" y="86868"/>
                </a:lnTo>
                <a:lnTo>
                  <a:pt x="8686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53552" y="1121600"/>
            <a:ext cx="1651635" cy="51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solidFill>
                  <a:srgbClr val="2F5597"/>
                </a:solidFill>
                <a:latin typeface="Noto Sans CJK JP Regular"/>
                <a:cs typeface="Noto Sans CJK JP Regular"/>
              </a:rPr>
              <a:t>該選</a:t>
            </a:r>
            <a:r>
              <a:rPr sz="1600" dirty="0">
                <a:solidFill>
                  <a:srgbClr val="2F5597"/>
                </a:solidFill>
                <a:latin typeface="Noto Sans CJK JP Regular"/>
                <a:cs typeface="Noto Sans CJK JP Regular"/>
              </a:rPr>
              <a:t>項敘</a:t>
            </a:r>
            <a:r>
              <a:rPr sz="1600" spc="-10" dirty="0">
                <a:solidFill>
                  <a:srgbClr val="2F5597"/>
                </a:solidFill>
                <a:latin typeface="Noto Sans CJK JP Regular"/>
                <a:cs typeface="Noto Sans CJK JP Regular"/>
              </a:rPr>
              <a:t>述</a:t>
            </a:r>
            <a:r>
              <a:rPr sz="1600" dirty="0">
                <a:solidFill>
                  <a:srgbClr val="2F5597"/>
                </a:solidFill>
                <a:latin typeface="Noto Sans CJK JP Regular"/>
                <a:cs typeface="Noto Sans CJK JP Regular"/>
              </a:rPr>
              <a:t>是決 定馬</a:t>
            </a:r>
            <a:r>
              <a:rPr sz="1600" spc="-10" dirty="0">
                <a:solidFill>
                  <a:srgbClr val="2F5597"/>
                </a:solidFill>
                <a:latin typeface="Noto Sans CJK JP Regular"/>
                <a:cs typeface="Noto Sans CJK JP Regular"/>
              </a:rPr>
              <a:t>達</a:t>
            </a:r>
            <a:r>
              <a:rPr sz="1600" dirty="0">
                <a:solidFill>
                  <a:srgbClr val="2F5597"/>
                </a:solidFill>
                <a:latin typeface="Noto Sans CJK JP Regular"/>
                <a:cs typeface="Noto Sans CJK JP Regular"/>
              </a:rPr>
              <a:t>轉動</a:t>
            </a:r>
            <a:r>
              <a:rPr sz="1600" spc="-10" dirty="0">
                <a:solidFill>
                  <a:srgbClr val="2F5597"/>
                </a:solidFill>
                <a:latin typeface="Noto Sans CJK JP Regular"/>
                <a:cs typeface="Noto Sans CJK JP Regular"/>
              </a:rPr>
              <a:t>方</a:t>
            </a:r>
            <a:r>
              <a:rPr sz="1600" dirty="0">
                <a:solidFill>
                  <a:srgbClr val="2F5597"/>
                </a:solidFill>
                <a:latin typeface="Noto Sans CJK JP Regular"/>
                <a:cs typeface="Noto Sans CJK JP Regular"/>
              </a:rPr>
              <a:t>向。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73346" y="4610100"/>
            <a:ext cx="2232660" cy="479425"/>
          </a:xfrm>
          <a:custGeom>
            <a:avLst/>
            <a:gdLst/>
            <a:ahLst/>
            <a:cxnLst/>
            <a:rect l="l" t="t" r="r" b="b"/>
            <a:pathLst>
              <a:path w="2232659" h="479425">
                <a:moveTo>
                  <a:pt x="0" y="239649"/>
                </a:moveTo>
                <a:lnTo>
                  <a:pt x="20929" y="193224"/>
                </a:lnTo>
                <a:lnTo>
                  <a:pt x="56911" y="163899"/>
                </a:lnTo>
                <a:lnTo>
                  <a:pt x="109143" y="136168"/>
                </a:lnTo>
                <a:lnTo>
                  <a:pt x="176448" y="110284"/>
                </a:lnTo>
                <a:lnTo>
                  <a:pt x="215386" y="98113"/>
                </a:lnTo>
                <a:lnTo>
                  <a:pt x="257651" y="86498"/>
                </a:lnTo>
                <a:lnTo>
                  <a:pt x="303095" y="75472"/>
                </a:lnTo>
                <a:lnTo>
                  <a:pt x="351573" y="65065"/>
                </a:lnTo>
                <a:lnTo>
                  <a:pt x="402936" y="55309"/>
                </a:lnTo>
                <a:lnTo>
                  <a:pt x="457039" y="46236"/>
                </a:lnTo>
                <a:lnTo>
                  <a:pt x="513732" y="37878"/>
                </a:lnTo>
                <a:lnTo>
                  <a:pt x="572871" y="30265"/>
                </a:lnTo>
                <a:lnTo>
                  <a:pt x="634307" y="23429"/>
                </a:lnTo>
                <a:lnTo>
                  <a:pt x="697893" y="17403"/>
                </a:lnTo>
                <a:lnTo>
                  <a:pt x="763482" y="12216"/>
                </a:lnTo>
                <a:lnTo>
                  <a:pt x="830928" y="7903"/>
                </a:lnTo>
                <a:lnTo>
                  <a:pt x="900082" y="4492"/>
                </a:lnTo>
                <a:lnTo>
                  <a:pt x="970799" y="2017"/>
                </a:lnTo>
                <a:lnTo>
                  <a:pt x="1042930" y="509"/>
                </a:lnTo>
                <a:lnTo>
                  <a:pt x="1116330" y="0"/>
                </a:lnTo>
                <a:lnTo>
                  <a:pt x="1189729" y="509"/>
                </a:lnTo>
                <a:lnTo>
                  <a:pt x="1261860" y="2017"/>
                </a:lnTo>
                <a:lnTo>
                  <a:pt x="1332577" y="4492"/>
                </a:lnTo>
                <a:lnTo>
                  <a:pt x="1401731" y="7903"/>
                </a:lnTo>
                <a:lnTo>
                  <a:pt x="1469177" y="12216"/>
                </a:lnTo>
                <a:lnTo>
                  <a:pt x="1534766" y="17403"/>
                </a:lnTo>
                <a:lnTo>
                  <a:pt x="1598352" y="23429"/>
                </a:lnTo>
                <a:lnTo>
                  <a:pt x="1659788" y="30265"/>
                </a:lnTo>
                <a:lnTo>
                  <a:pt x="1718927" y="37878"/>
                </a:lnTo>
                <a:lnTo>
                  <a:pt x="1775620" y="46236"/>
                </a:lnTo>
                <a:lnTo>
                  <a:pt x="1829723" y="55309"/>
                </a:lnTo>
                <a:lnTo>
                  <a:pt x="1881086" y="65065"/>
                </a:lnTo>
                <a:lnTo>
                  <a:pt x="1929564" y="75472"/>
                </a:lnTo>
                <a:lnTo>
                  <a:pt x="1975008" y="86498"/>
                </a:lnTo>
                <a:lnTo>
                  <a:pt x="2017273" y="98113"/>
                </a:lnTo>
                <a:lnTo>
                  <a:pt x="2056211" y="110284"/>
                </a:lnTo>
                <a:lnTo>
                  <a:pt x="2123516" y="136168"/>
                </a:lnTo>
                <a:lnTo>
                  <a:pt x="2175748" y="163899"/>
                </a:lnTo>
                <a:lnTo>
                  <a:pt x="2211730" y="193224"/>
                </a:lnTo>
                <a:lnTo>
                  <a:pt x="2232660" y="239649"/>
                </a:lnTo>
                <a:lnTo>
                  <a:pt x="2230285" y="255406"/>
                </a:lnTo>
                <a:lnTo>
                  <a:pt x="2195844" y="300919"/>
                </a:lnTo>
                <a:lnTo>
                  <a:pt x="2151590" y="329479"/>
                </a:lnTo>
                <a:lnTo>
                  <a:pt x="2091674" y="356318"/>
                </a:lnTo>
                <a:lnTo>
                  <a:pt x="2017273" y="381184"/>
                </a:lnTo>
                <a:lnTo>
                  <a:pt x="1975008" y="392799"/>
                </a:lnTo>
                <a:lnTo>
                  <a:pt x="1929564" y="403825"/>
                </a:lnTo>
                <a:lnTo>
                  <a:pt x="1881086" y="414232"/>
                </a:lnTo>
                <a:lnTo>
                  <a:pt x="1829723" y="423988"/>
                </a:lnTo>
                <a:lnTo>
                  <a:pt x="1775620" y="433061"/>
                </a:lnTo>
                <a:lnTo>
                  <a:pt x="1718927" y="441419"/>
                </a:lnTo>
                <a:lnTo>
                  <a:pt x="1659788" y="449032"/>
                </a:lnTo>
                <a:lnTo>
                  <a:pt x="1598352" y="455868"/>
                </a:lnTo>
                <a:lnTo>
                  <a:pt x="1534766" y="461894"/>
                </a:lnTo>
                <a:lnTo>
                  <a:pt x="1469177" y="467081"/>
                </a:lnTo>
                <a:lnTo>
                  <a:pt x="1401731" y="471394"/>
                </a:lnTo>
                <a:lnTo>
                  <a:pt x="1332577" y="474805"/>
                </a:lnTo>
                <a:lnTo>
                  <a:pt x="1261860" y="477280"/>
                </a:lnTo>
                <a:lnTo>
                  <a:pt x="1189729" y="478788"/>
                </a:lnTo>
                <a:lnTo>
                  <a:pt x="1116330" y="479298"/>
                </a:lnTo>
                <a:lnTo>
                  <a:pt x="1042930" y="478788"/>
                </a:lnTo>
                <a:lnTo>
                  <a:pt x="970799" y="477280"/>
                </a:lnTo>
                <a:lnTo>
                  <a:pt x="900082" y="474805"/>
                </a:lnTo>
                <a:lnTo>
                  <a:pt x="830928" y="471394"/>
                </a:lnTo>
                <a:lnTo>
                  <a:pt x="763482" y="467081"/>
                </a:lnTo>
                <a:lnTo>
                  <a:pt x="697893" y="461894"/>
                </a:lnTo>
                <a:lnTo>
                  <a:pt x="634307" y="455868"/>
                </a:lnTo>
                <a:lnTo>
                  <a:pt x="572871" y="449032"/>
                </a:lnTo>
                <a:lnTo>
                  <a:pt x="513732" y="441419"/>
                </a:lnTo>
                <a:lnTo>
                  <a:pt x="457039" y="433061"/>
                </a:lnTo>
                <a:lnTo>
                  <a:pt x="402936" y="423988"/>
                </a:lnTo>
                <a:lnTo>
                  <a:pt x="351573" y="414232"/>
                </a:lnTo>
                <a:lnTo>
                  <a:pt x="303095" y="403825"/>
                </a:lnTo>
                <a:lnTo>
                  <a:pt x="257651" y="392799"/>
                </a:lnTo>
                <a:lnTo>
                  <a:pt x="215386" y="381184"/>
                </a:lnTo>
                <a:lnTo>
                  <a:pt x="176448" y="369013"/>
                </a:lnTo>
                <a:lnTo>
                  <a:pt x="109143" y="343129"/>
                </a:lnTo>
                <a:lnTo>
                  <a:pt x="56911" y="315398"/>
                </a:lnTo>
                <a:lnTo>
                  <a:pt x="20929" y="286073"/>
                </a:lnTo>
                <a:lnTo>
                  <a:pt x="0" y="23964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73346" y="5167121"/>
            <a:ext cx="2232660" cy="478155"/>
          </a:xfrm>
          <a:custGeom>
            <a:avLst/>
            <a:gdLst/>
            <a:ahLst/>
            <a:cxnLst/>
            <a:rect l="l" t="t" r="r" b="b"/>
            <a:pathLst>
              <a:path w="2232659" h="478154">
                <a:moveTo>
                  <a:pt x="0" y="238886"/>
                </a:moveTo>
                <a:lnTo>
                  <a:pt x="20929" y="192613"/>
                </a:lnTo>
                <a:lnTo>
                  <a:pt x="56911" y="163382"/>
                </a:lnTo>
                <a:lnTo>
                  <a:pt x="109143" y="135740"/>
                </a:lnTo>
                <a:lnTo>
                  <a:pt x="176448" y="109938"/>
                </a:lnTo>
                <a:lnTo>
                  <a:pt x="215386" y="97806"/>
                </a:lnTo>
                <a:lnTo>
                  <a:pt x="257651" y="86228"/>
                </a:lnTo>
                <a:lnTo>
                  <a:pt x="303095" y="75236"/>
                </a:lnTo>
                <a:lnTo>
                  <a:pt x="351573" y="64862"/>
                </a:lnTo>
                <a:lnTo>
                  <a:pt x="402936" y="55137"/>
                </a:lnTo>
                <a:lnTo>
                  <a:pt x="457039" y="46093"/>
                </a:lnTo>
                <a:lnTo>
                  <a:pt x="513732" y="37760"/>
                </a:lnTo>
                <a:lnTo>
                  <a:pt x="572871" y="30171"/>
                </a:lnTo>
                <a:lnTo>
                  <a:pt x="634307" y="23356"/>
                </a:lnTo>
                <a:lnTo>
                  <a:pt x="697893" y="17349"/>
                </a:lnTo>
                <a:lnTo>
                  <a:pt x="763482" y="12179"/>
                </a:lnTo>
                <a:lnTo>
                  <a:pt x="830928" y="7878"/>
                </a:lnTo>
                <a:lnTo>
                  <a:pt x="900082" y="4478"/>
                </a:lnTo>
                <a:lnTo>
                  <a:pt x="970799" y="2011"/>
                </a:lnTo>
                <a:lnTo>
                  <a:pt x="1042930" y="508"/>
                </a:lnTo>
                <a:lnTo>
                  <a:pt x="1116330" y="0"/>
                </a:lnTo>
                <a:lnTo>
                  <a:pt x="1189729" y="508"/>
                </a:lnTo>
                <a:lnTo>
                  <a:pt x="1261860" y="2011"/>
                </a:lnTo>
                <a:lnTo>
                  <a:pt x="1332577" y="4478"/>
                </a:lnTo>
                <a:lnTo>
                  <a:pt x="1401731" y="7878"/>
                </a:lnTo>
                <a:lnTo>
                  <a:pt x="1469177" y="12179"/>
                </a:lnTo>
                <a:lnTo>
                  <a:pt x="1534766" y="17349"/>
                </a:lnTo>
                <a:lnTo>
                  <a:pt x="1598352" y="23356"/>
                </a:lnTo>
                <a:lnTo>
                  <a:pt x="1659788" y="30171"/>
                </a:lnTo>
                <a:lnTo>
                  <a:pt x="1718927" y="37760"/>
                </a:lnTo>
                <a:lnTo>
                  <a:pt x="1775620" y="46093"/>
                </a:lnTo>
                <a:lnTo>
                  <a:pt x="1829723" y="55137"/>
                </a:lnTo>
                <a:lnTo>
                  <a:pt x="1881086" y="64862"/>
                </a:lnTo>
                <a:lnTo>
                  <a:pt x="1929564" y="75236"/>
                </a:lnTo>
                <a:lnTo>
                  <a:pt x="1975008" y="86228"/>
                </a:lnTo>
                <a:lnTo>
                  <a:pt x="2017273" y="97806"/>
                </a:lnTo>
                <a:lnTo>
                  <a:pt x="2056211" y="109938"/>
                </a:lnTo>
                <a:lnTo>
                  <a:pt x="2123516" y="135740"/>
                </a:lnTo>
                <a:lnTo>
                  <a:pt x="2175748" y="163382"/>
                </a:lnTo>
                <a:lnTo>
                  <a:pt x="2211730" y="192613"/>
                </a:lnTo>
                <a:lnTo>
                  <a:pt x="2232660" y="238886"/>
                </a:lnTo>
                <a:lnTo>
                  <a:pt x="2230285" y="254593"/>
                </a:lnTo>
                <a:lnTo>
                  <a:pt x="2195844" y="299958"/>
                </a:lnTo>
                <a:lnTo>
                  <a:pt x="2151590" y="328426"/>
                </a:lnTo>
                <a:lnTo>
                  <a:pt x="2091674" y="355180"/>
                </a:lnTo>
                <a:lnTo>
                  <a:pt x="2017273" y="379967"/>
                </a:lnTo>
                <a:lnTo>
                  <a:pt x="1975008" y="391545"/>
                </a:lnTo>
                <a:lnTo>
                  <a:pt x="1929564" y="402537"/>
                </a:lnTo>
                <a:lnTo>
                  <a:pt x="1881086" y="412911"/>
                </a:lnTo>
                <a:lnTo>
                  <a:pt x="1829723" y="422636"/>
                </a:lnTo>
                <a:lnTo>
                  <a:pt x="1775620" y="431680"/>
                </a:lnTo>
                <a:lnTo>
                  <a:pt x="1718927" y="440013"/>
                </a:lnTo>
                <a:lnTo>
                  <a:pt x="1659788" y="447602"/>
                </a:lnTo>
                <a:lnTo>
                  <a:pt x="1598352" y="454417"/>
                </a:lnTo>
                <a:lnTo>
                  <a:pt x="1534766" y="460424"/>
                </a:lnTo>
                <a:lnTo>
                  <a:pt x="1469177" y="465594"/>
                </a:lnTo>
                <a:lnTo>
                  <a:pt x="1401731" y="469895"/>
                </a:lnTo>
                <a:lnTo>
                  <a:pt x="1332577" y="473295"/>
                </a:lnTo>
                <a:lnTo>
                  <a:pt x="1261860" y="475762"/>
                </a:lnTo>
                <a:lnTo>
                  <a:pt x="1189729" y="477265"/>
                </a:lnTo>
                <a:lnTo>
                  <a:pt x="1116330" y="477773"/>
                </a:lnTo>
                <a:lnTo>
                  <a:pt x="1042930" y="477265"/>
                </a:lnTo>
                <a:lnTo>
                  <a:pt x="970799" y="475762"/>
                </a:lnTo>
                <a:lnTo>
                  <a:pt x="900082" y="473295"/>
                </a:lnTo>
                <a:lnTo>
                  <a:pt x="830928" y="469895"/>
                </a:lnTo>
                <a:lnTo>
                  <a:pt x="763482" y="465594"/>
                </a:lnTo>
                <a:lnTo>
                  <a:pt x="697893" y="460424"/>
                </a:lnTo>
                <a:lnTo>
                  <a:pt x="634307" y="454417"/>
                </a:lnTo>
                <a:lnTo>
                  <a:pt x="572871" y="447602"/>
                </a:lnTo>
                <a:lnTo>
                  <a:pt x="513732" y="440013"/>
                </a:lnTo>
                <a:lnTo>
                  <a:pt x="457039" y="431680"/>
                </a:lnTo>
                <a:lnTo>
                  <a:pt x="402936" y="422636"/>
                </a:lnTo>
                <a:lnTo>
                  <a:pt x="351573" y="412911"/>
                </a:lnTo>
                <a:lnTo>
                  <a:pt x="303095" y="402537"/>
                </a:lnTo>
                <a:lnTo>
                  <a:pt x="257651" y="391545"/>
                </a:lnTo>
                <a:lnTo>
                  <a:pt x="215386" y="379967"/>
                </a:lnTo>
                <a:lnTo>
                  <a:pt x="176448" y="367835"/>
                </a:lnTo>
                <a:lnTo>
                  <a:pt x="109143" y="342033"/>
                </a:lnTo>
                <a:lnTo>
                  <a:pt x="56911" y="314391"/>
                </a:lnTo>
                <a:lnTo>
                  <a:pt x="20929" y="285160"/>
                </a:lnTo>
                <a:lnTo>
                  <a:pt x="0" y="238886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09821" y="3982973"/>
            <a:ext cx="1879600" cy="627380"/>
          </a:xfrm>
          <a:custGeom>
            <a:avLst/>
            <a:gdLst/>
            <a:ahLst/>
            <a:cxnLst/>
            <a:rect l="l" t="t" r="r" b="b"/>
            <a:pathLst>
              <a:path w="1879600" h="627379">
                <a:moveTo>
                  <a:pt x="1879600" y="627062"/>
                </a:moveTo>
                <a:lnTo>
                  <a:pt x="1879600" y="0"/>
                </a:ln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14571" y="3925823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734502" y="3559175"/>
            <a:ext cx="2059939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5" dirty="0">
                <a:solidFill>
                  <a:srgbClr val="2F5597"/>
                </a:solidFill>
                <a:latin typeface="Noto Sans CJK JP Regular"/>
                <a:cs typeface="Noto Sans CJK JP Regular"/>
              </a:rPr>
              <a:t>馬達</a:t>
            </a:r>
            <a:r>
              <a:rPr sz="1600" b="1" spc="-5" dirty="0">
                <a:solidFill>
                  <a:srgbClr val="2F5597"/>
                </a:solidFill>
                <a:latin typeface="Arial"/>
                <a:cs typeface="Arial"/>
              </a:rPr>
              <a:t>1</a:t>
            </a:r>
            <a:r>
              <a:rPr sz="1600" dirty="0">
                <a:solidFill>
                  <a:srgbClr val="2F5597"/>
                </a:solidFill>
                <a:latin typeface="Noto Sans CJK JP Regular"/>
                <a:cs typeface="Noto Sans CJK JP Regular"/>
              </a:rPr>
              <a:t>是車</a:t>
            </a:r>
            <a:r>
              <a:rPr sz="1600" spc="-10" dirty="0">
                <a:solidFill>
                  <a:srgbClr val="2F5597"/>
                </a:solidFill>
                <a:latin typeface="Noto Sans CJK JP Regular"/>
                <a:cs typeface="Noto Sans CJK JP Regular"/>
              </a:rPr>
              <a:t>子</a:t>
            </a:r>
            <a:r>
              <a:rPr sz="1600" dirty="0">
                <a:solidFill>
                  <a:srgbClr val="2F5597"/>
                </a:solidFill>
                <a:latin typeface="Noto Sans CJK JP Regular"/>
                <a:cs typeface="Noto Sans CJK JP Regular"/>
              </a:rPr>
              <a:t>左邊</a:t>
            </a:r>
            <a:r>
              <a:rPr sz="1600" spc="-10" dirty="0">
                <a:solidFill>
                  <a:srgbClr val="2F5597"/>
                </a:solidFill>
                <a:latin typeface="Noto Sans CJK JP Regular"/>
                <a:cs typeface="Noto Sans CJK JP Regular"/>
              </a:rPr>
              <a:t>馬</a:t>
            </a:r>
            <a:r>
              <a:rPr sz="1600" dirty="0">
                <a:solidFill>
                  <a:srgbClr val="2F5597"/>
                </a:solidFill>
                <a:latin typeface="Noto Sans CJK JP Regular"/>
                <a:cs typeface="Noto Sans CJK JP Regular"/>
              </a:rPr>
              <a:t>達 </a:t>
            </a:r>
            <a:r>
              <a:rPr sz="1600" spc="5" dirty="0">
                <a:solidFill>
                  <a:srgbClr val="2F5597"/>
                </a:solidFill>
                <a:latin typeface="Noto Sans CJK JP Regular"/>
                <a:cs typeface="Noto Sans CJK JP Regular"/>
              </a:rPr>
              <a:t>馬達</a:t>
            </a:r>
            <a:r>
              <a:rPr sz="1600" b="1" spc="-5" dirty="0">
                <a:solidFill>
                  <a:srgbClr val="2F5597"/>
                </a:solidFill>
                <a:latin typeface="Arial"/>
                <a:cs typeface="Arial"/>
              </a:rPr>
              <a:t>2</a:t>
            </a:r>
            <a:r>
              <a:rPr sz="1600" dirty="0">
                <a:solidFill>
                  <a:srgbClr val="2F5597"/>
                </a:solidFill>
                <a:latin typeface="Noto Sans CJK JP Regular"/>
                <a:cs typeface="Noto Sans CJK JP Regular"/>
              </a:rPr>
              <a:t>是車</a:t>
            </a:r>
            <a:r>
              <a:rPr sz="1600" spc="-10" dirty="0">
                <a:solidFill>
                  <a:srgbClr val="2F5597"/>
                </a:solidFill>
                <a:latin typeface="Noto Sans CJK JP Regular"/>
                <a:cs typeface="Noto Sans CJK JP Regular"/>
              </a:rPr>
              <a:t>子</a:t>
            </a:r>
            <a:r>
              <a:rPr sz="1600" dirty="0">
                <a:solidFill>
                  <a:srgbClr val="2F5597"/>
                </a:solidFill>
                <a:latin typeface="Noto Sans CJK JP Regular"/>
                <a:cs typeface="Noto Sans CJK JP Regular"/>
              </a:rPr>
              <a:t>右邊</a:t>
            </a:r>
            <a:r>
              <a:rPr sz="1600" spc="-10" dirty="0">
                <a:solidFill>
                  <a:srgbClr val="2F5597"/>
                </a:solidFill>
                <a:latin typeface="Noto Sans CJK JP Regular"/>
                <a:cs typeface="Noto Sans CJK JP Regular"/>
              </a:rPr>
              <a:t>馬</a:t>
            </a:r>
            <a:r>
              <a:rPr sz="1600" dirty="0">
                <a:solidFill>
                  <a:srgbClr val="2F5597"/>
                </a:solidFill>
                <a:latin typeface="Noto Sans CJK JP Regular"/>
                <a:cs typeface="Noto Sans CJK JP Regular"/>
              </a:rPr>
              <a:t>達 </a:t>
            </a:r>
            <a:r>
              <a:rPr sz="1600" spc="5" dirty="0">
                <a:solidFill>
                  <a:srgbClr val="2F5597"/>
                </a:solidFill>
                <a:latin typeface="Noto Sans CJK JP Regular"/>
                <a:cs typeface="Noto Sans CJK JP Regular"/>
              </a:rPr>
              <a:t>可個</a:t>
            </a:r>
            <a:r>
              <a:rPr sz="1600" dirty="0">
                <a:solidFill>
                  <a:srgbClr val="2F5597"/>
                </a:solidFill>
                <a:latin typeface="Noto Sans CJK JP Regular"/>
                <a:cs typeface="Noto Sans CJK JP Regular"/>
              </a:rPr>
              <a:t>別獨</a:t>
            </a:r>
            <a:r>
              <a:rPr sz="1600" spc="-10" dirty="0">
                <a:solidFill>
                  <a:srgbClr val="2F5597"/>
                </a:solidFill>
                <a:latin typeface="Noto Sans CJK JP Regular"/>
                <a:cs typeface="Noto Sans CJK JP Regular"/>
              </a:rPr>
              <a:t>立</a:t>
            </a:r>
            <a:r>
              <a:rPr sz="1600" dirty="0">
                <a:solidFill>
                  <a:srgbClr val="2F5597"/>
                </a:solidFill>
                <a:latin typeface="Noto Sans CJK JP Regular"/>
                <a:cs typeface="Noto Sans CJK JP Regular"/>
              </a:rPr>
              <a:t>控制</a:t>
            </a:r>
            <a:r>
              <a:rPr sz="1600" spc="-10" dirty="0">
                <a:solidFill>
                  <a:srgbClr val="2F5597"/>
                </a:solidFill>
                <a:latin typeface="Noto Sans CJK JP Regular"/>
                <a:cs typeface="Noto Sans CJK JP Regular"/>
              </a:rPr>
              <a:t>馬</a:t>
            </a:r>
            <a:r>
              <a:rPr sz="1600" dirty="0">
                <a:solidFill>
                  <a:srgbClr val="2F5597"/>
                </a:solidFill>
                <a:latin typeface="Noto Sans CJK JP Regular"/>
                <a:cs typeface="Noto Sans CJK JP Regular"/>
              </a:rPr>
              <a:t>達方 </a:t>
            </a:r>
            <a:r>
              <a:rPr sz="1600" spc="5" dirty="0">
                <a:solidFill>
                  <a:srgbClr val="2F5597"/>
                </a:solidFill>
                <a:latin typeface="Noto Sans CJK JP Regular"/>
                <a:cs typeface="Noto Sans CJK JP Regular"/>
              </a:rPr>
              <a:t>向跟</a:t>
            </a:r>
            <a:r>
              <a:rPr sz="1600" dirty="0">
                <a:solidFill>
                  <a:srgbClr val="2F5597"/>
                </a:solidFill>
                <a:latin typeface="Noto Sans CJK JP Regular"/>
                <a:cs typeface="Noto Sans CJK JP Regular"/>
              </a:rPr>
              <a:t>轉速。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35" dirty="0"/>
              <a:t>21</a:t>
            </a:fld>
            <a:endParaRPr spc="3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49696" y="1863851"/>
            <a:ext cx="2977133" cy="40256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64402" y="1892807"/>
            <a:ext cx="1986533" cy="704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0" y="6122670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29" h="108585">
                <a:moveTo>
                  <a:pt x="0" y="108203"/>
                </a:moveTo>
                <a:lnTo>
                  <a:pt x="2957322" y="108203"/>
                </a:lnTo>
                <a:lnTo>
                  <a:pt x="2957322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81321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39406" y="6122670"/>
            <a:ext cx="3240405" cy="108585"/>
          </a:xfrm>
          <a:custGeom>
            <a:avLst/>
            <a:gdLst/>
            <a:ahLst/>
            <a:cxnLst/>
            <a:rect l="l" t="t" r="r" b="b"/>
            <a:pathLst>
              <a:path w="3240404" h="108585">
                <a:moveTo>
                  <a:pt x="0" y="0"/>
                </a:moveTo>
                <a:lnTo>
                  <a:pt x="3240024" y="0"/>
                </a:lnTo>
                <a:lnTo>
                  <a:pt x="3240024" y="108203"/>
                </a:lnTo>
                <a:lnTo>
                  <a:pt x="0" y="108203"/>
                </a:lnTo>
                <a:lnTo>
                  <a:pt x="0" y="0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52304" y="6348221"/>
            <a:ext cx="364998" cy="3634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33104" y="6356603"/>
            <a:ext cx="363474" cy="363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647314" y="297815"/>
            <a:ext cx="688340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dirty="0"/>
              <a:t>馬達簡單測試再加上指令使用，來 控制車子馬達速度跟方向。</a:t>
            </a:r>
            <a:endParaRPr sz="3600"/>
          </a:p>
        </p:txBody>
      </p:sp>
      <p:sp>
        <p:nvSpPr>
          <p:cNvPr id="11" name="object 11"/>
          <p:cNvSpPr txBox="1"/>
          <p:nvPr/>
        </p:nvSpPr>
        <p:spPr>
          <a:xfrm>
            <a:off x="8927210" y="2894457"/>
            <a:ext cx="1600200" cy="432434"/>
          </a:xfrm>
          <a:prstGeom prst="rect">
            <a:avLst/>
          </a:prstGeom>
          <a:ln w="12953">
            <a:solidFill>
              <a:srgbClr val="FF0000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505"/>
              </a:spcBef>
            </a:pPr>
            <a:r>
              <a:rPr sz="1800" dirty="0">
                <a:latin typeface="Noto Sans CJK JP Regular"/>
                <a:cs typeface="Noto Sans CJK JP Regular"/>
              </a:rPr>
              <a:t>等待一段時間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08569" y="3109722"/>
            <a:ext cx="1280160" cy="0"/>
          </a:xfrm>
          <a:custGeom>
            <a:avLst/>
            <a:gdLst/>
            <a:ahLst/>
            <a:cxnLst/>
            <a:rect l="l" t="t" r="r" b="b"/>
            <a:pathLst>
              <a:path w="1280159">
                <a:moveTo>
                  <a:pt x="0" y="0"/>
                </a:moveTo>
                <a:lnTo>
                  <a:pt x="1279906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74176" y="3043047"/>
            <a:ext cx="114300" cy="133350"/>
          </a:xfrm>
          <a:custGeom>
            <a:avLst/>
            <a:gdLst/>
            <a:ahLst/>
            <a:cxnLst/>
            <a:rect l="l" t="t" r="r" b="b"/>
            <a:pathLst>
              <a:path w="114300" h="133350">
                <a:moveTo>
                  <a:pt x="0" y="0"/>
                </a:moveTo>
                <a:lnTo>
                  <a:pt x="114300" y="66675"/>
                </a:lnTo>
                <a:lnTo>
                  <a:pt x="0" y="13335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95550" y="2667000"/>
            <a:ext cx="2600705" cy="13174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35" dirty="0"/>
              <a:t>22</a:t>
            </a:fld>
            <a:endParaRPr spc="3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38065" y="440690"/>
            <a:ext cx="12052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測試</a:t>
            </a:r>
            <a:r>
              <a:rPr sz="3600" spc="85" dirty="0"/>
              <a:t>1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710308" y="476630"/>
            <a:ext cx="3054350" cy="695960"/>
          </a:xfrm>
          <a:custGeom>
            <a:avLst/>
            <a:gdLst/>
            <a:ahLst/>
            <a:cxnLst/>
            <a:rect l="l" t="t" r="r" b="b"/>
            <a:pathLst>
              <a:path w="3054350" h="695960">
                <a:moveTo>
                  <a:pt x="0" y="115950"/>
                </a:moveTo>
                <a:lnTo>
                  <a:pt x="9112" y="70819"/>
                </a:lnTo>
                <a:lnTo>
                  <a:pt x="33962" y="33962"/>
                </a:lnTo>
                <a:lnTo>
                  <a:pt x="70819" y="9112"/>
                </a:lnTo>
                <a:lnTo>
                  <a:pt x="115951" y="0"/>
                </a:lnTo>
                <a:lnTo>
                  <a:pt x="2938145" y="0"/>
                </a:lnTo>
                <a:lnTo>
                  <a:pt x="2983276" y="9112"/>
                </a:lnTo>
                <a:lnTo>
                  <a:pt x="3020133" y="33962"/>
                </a:lnTo>
                <a:lnTo>
                  <a:pt x="3044983" y="70819"/>
                </a:lnTo>
                <a:lnTo>
                  <a:pt x="3054096" y="115950"/>
                </a:lnTo>
                <a:lnTo>
                  <a:pt x="3054096" y="579755"/>
                </a:lnTo>
                <a:lnTo>
                  <a:pt x="3044983" y="624886"/>
                </a:lnTo>
                <a:lnTo>
                  <a:pt x="3020133" y="661743"/>
                </a:lnTo>
                <a:lnTo>
                  <a:pt x="2983276" y="686593"/>
                </a:lnTo>
                <a:lnTo>
                  <a:pt x="2938145" y="695705"/>
                </a:lnTo>
                <a:lnTo>
                  <a:pt x="115951" y="695705"/>
                </a:lnTo>
                <a:lnTo>
                  <a:pt x="70819" y="686593"/>
                </a:lnTo>
                <a:lnTo>
                  <a:pt x="33962" y="661743"/>
                </a:lnTo>
                <a:lnTo>
                  <a:pt x="9112" y="624886"/>
                </a:lnTo>
                <a:lnTo>
                  <a:pt x="0" y="579755"/>
                </a:lnTo>
                <a:lnTo>
                  <a:pt x="0" y="115950"/>
                </a:lnTo>
                <a:close/>
              </a:path>
            </a:pathLst>
          </a:custGeom>
          <a:ln w="1295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12060" y="677100"/>
            <a:ext cx="144970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Noto Sans CJK JP Regular"/>
                <a:cs typeface="Noto Sans CJK JP Regular"/>
              </a:rPr>
              <a:t>當綠旗被點一下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21229" y="2482976"/>
            <a:ext cx="1475740" cy="395605"/>
          </a:xfrm>
          <a:prstGeom prst="rect">
            <a:avLst/>
          </a:prstGeom>
          <a:ln w="12953">
            <a:solidFill>
              <a:srgbClr val="FFC000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R="17145" algn="ctr">
              <a:lnSpc>
                <a:spcPct val="100000"/>
              </a:lnSpc>
              <a:spcBef>
                <a:spcPts val="500"/>
              </a:spcBef>
            </a:pPr>
            <a:r>
              <a:rPr sz="1600" dirty="0">
                <a:latin typeface="Noto Sans CJK JP Regular"/>
                <a:cs typeface="Noto Sans CJK JP Regular"/>
              </a:rPr>
              <a:t>前進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16782" y="1172336"/>
            <a:ext cx="0" cy="313055"/>
          </a:xfrm>
          <a:custGeom>
            <a:avLst/>
            <a:gdLst/>
            <a:ahLst/>
            <a:cxnLst/>
            <a:rect l="l" t="t" r="r" b="b"/>
            <a:pathLst>
              <a:path h="313055">
                <a:moveTo>
                  <a:pt x="0" y="0"/>
                </a:moveTo>
                <a:lnTo>
                  <a:pt x="0" y="31261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72332" y="1408747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46501" y="2878454"/>
            <a:ext cx="0" cy="328930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485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02051" y="3130740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41907" y="1465707"/>
            <a:ext cx="3390900" cy="721360"/>
          </a:xfrm>
          <a:custGeom>
            <a:avLst/>
            <a:gdLst/>
            <a:ahLst/>
            <a:cxnLst/>
            <a:rect l="l" t="t" r="r" b="b"/>
            <a:pathLst>
              <a:path w="3390900" h="721360">
                <a:moveTo>
                  <a:pt x="1695450" y="0"/>
                </a:moveTo>
                <a:lnTo>
                  <a:pt x="0" y="360425"/>
                </a:lnTo>
                <a:lnTo>
                  <a:pt x="1695450" y="720851"/>
                </a:lnTo>
                <a:lnTo>
                  <a:pt x="3390900" y="360425"/>
                </a:lnTo>
                <a:lnTo>
                  <a:pt x="1695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41907" y="1465707"/>
            <a:ext cx="3390900" cy="721360"/>
          </a:xfrm>
          <a:custGeom>
            <a:avLst/>
            <a:gdLst/>
            <a:ahLst/>
            <a:cxnLst/>
            <a:rect l="l" t="t" r="r" b="b"/>
            <a:pathLst>
              <a:path w="3390900" h="721360">
                <a:moveTo>
                  <a:pt x="0" y="360425"/>
                </a:moveTo>
                <a:lnTo>
                  <a:pt x="1695450" y="0"/>
                </a:lnTo>
                <a:lnTo>
                  <a:pt x="3390900" y="360425"/>
                </a:lnTo>
                <a:lnTo>
                  <a:pt x="1695450" y="720851"/>
                </a:lnTo>
                <a:lnTo>
                  <a:pt x="0" y="360425"/>
                </a:lnTo>
                <a:close/>
              </a:path>
            </a:pathLst>
          </a:custGeom>
          <a:ln w="1295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11996" y="1678812"/>
            <a:ext cx="144970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Noto Sans CJK JP Regular"/>
                <a:cs typeface="Noto Sans CJK JP Regular"/>
              </a:rPr>
              <a:t>等待按鈕被按下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35832" y="2162936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0"/>
                </a:moveTo>
                <a:lnTo>
                  <a:pt x="0" y="291973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91382" y="2378710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521229" y="3213735"/>
            <a:ext cx="1475740" cy="394970"/>
          </a:xfrm>
          <a:prstGeom prst="rect">
            <a:avLst/>
          </a:prstGeom>
          <a:ln w="12953">
            <a:solidFill>
              <a:srgbClr val="FFC000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321945">
              <a:lnSpc>
                <a:spcPct val="100000"/>
              </a:lnSpc>
              <a:spcBef>
                <a:spcPts val="495"/>
              </a:spcBef>
            </a:pPr>
            <a:r>
              <a:rPr sz="1600" dirty="0">
                <a:latin typeface="Noto Sans CJK JP Regular"/>
                <a:cs typeface="Noto Sans CJK JP Regular"/>
              </a:rPr>
              <a:t>等待一秒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250310" y="3608451"/>
            <a:ext cx="0" cy="328930"/>
          </a:xfrm>
          <a:custGeom>
            <a:avLst/>
            <a:gdLst/>
            <a:ahLst/>
            <a:cxnLst/>
            <a:rect l="l" t="t" r="r" b="b"/>
            <a:pathLst>
              <a:path h="328929">
                <a:moveTo>
                  <a:pt x="0" y="0"/>
                </a:moveTo>
                <a:lnTo>
                  <a:pt x="0" y="328485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05860" y="3860736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521229" y="3942207"/>
            <a:ext cx="1475740" cy="394335"/>
          </a:xfrm>
          <a:prstGeom prst="rect">
            <a:avLst/>
          </a:prstGeom>
          <a:ln w="12953">
            <a:solidFill>
              <a:srgbClr val="FFC000"/>
            </a:solidFill>
          </a:ln>
        </p:spPr>
        <p:txBody>
          <a:bodyPr vert="horz" wrap="square" lIns="0" tIns="62230" rIns="0" bIns="0" rtlCol="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490"/>
              </a:spcBef>
            </a:pPr>
            <a:r>
              <a:rPr sz="1600" dirty="0">
                <a:latin typeface="Noto Sans CJK JP Regular"/>
                <a:cs typeface="Noto Sans CJK JP Regular"/>
              </a:rPr>
              <a:t>後退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64027" y="4336160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0"/>
                </a:moveTo>
                <a:lnTo>
                  <a:pt x="0" y="330073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19576" y="4590034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521229" y="4679060"/>
            <a:ext cx="1475740" cy="393700"/>
          </a:xfrm>
          <a:prstGeom prst="rect">
            <a:avLst/>
          </a:prstGeom>
          <a:ln w="12953">
            <a:solidFill>
              <a:srgbClr val="FFC000"/>
            </a:solidFill>
          </a:ln>
        </p:spPr>
        <p:txBody>
          <a:bodyPr vert="horz" wrap="square" lIns="0" tIns="62230" rIns="0" bIns="0" rtlCol="0">
            <a:spAutoFit/>
          </a:bodyPr>
          <a:lstStyle/>
          <a:p>
            <a:pPr marL="340360">
              <a:lnSpc>
                <a:spcPct val="100000"/>
              </a:lnSpc>
              <a:spcBef>
                <a:spcPts val="490"/>
              </a:spcBef>
            </a:pPr>
            <a:r>
              <a:rPr sz="1600" dirty="0">
                <a:latin typeface="Noto Sans CJK JP Regular"/>
                <a:cs typeface="Noto Sans CJK JP Regular"/>
              </a:rPr>
              <a:t>等待一秒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250310" y="5060060"/>
            <a:ext cx="0" cy="328930"/>
          </a:xfrm>
          <a:custGeom>
            <a:avLst/>
            <a:gdLst/>
            <a:ahLst/>
            <a:cxnLst/>
            <a:rect l="l" t="t" r="r" b="b"/>
            <a:pathLst>
              <a:path h="328929">
                <a:moveTo>
                  <a:pt x="0" y="0"/>
                </a:moveTo>
                <a:lnTo>
                  <a:pt x="0" y="328485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05860" y="5312346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199"/>
                </a:lnTo>
                <a:lnTo>
                  <a:pt x="0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521229" y="5393054"/>
            <a:ext cx="1475740" cy="394335"/>
          </a:xfrm>
          <a:prstGeom prst="rect">
            <a:avLst/>
          </a:prstGeom>
          <a:ln w="12953">
            <a:solidFill>
              <a:srgbClr val="FFC000"/>
            </a:solidFill>
          </a:ln>
        </p:spPr>
        <p:txBody>
          <a:bodyPr vert="horz" wrap="square" lIns="0" tIns="62230" rIns="0" bIns="0" rtlCol="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490"/>
              </a:spcBef>
            </a:pPr>
            <a:r>
              <a:rPr sz="1600" dirty="0">
                <a:latin typeface="Noto Sans CJK JP Regular"/>
                <a:cs typeface="Noto Sans CJK JP Regular"/>
              </a:rPr>
              <a:t>前進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463796" y="2164079"/>
            <a:ext cx="6054852" cy="32285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35" dirty="0"/>
              <a:t>23</a:t>
            </a:fld>
            <a:endParaRPr spc="3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1703" y="297561"/>
            <a:ext cx="3054985" cy="684530"/>
          </a:xfrm>
          <a:custGeom>
            <a:avLst/>
            <a:gdLst/>
            <a:ahLst/>
            <a:cxnLst/>
            <a:rect l="l" t="t" r="r" b="b"/>
            <a:pathLst>
              <a:path w="3054984" h="684530">
                <a:moveTo>
                  <a:pt x="0" y="114045"/>
                </a:moveTo>
                <a:lnTo>
                  <a:pt x="8961" y="69651"/>
                </a:lnTo>
                <a:lnTo>
                  <a:pt x="33401" y="33400"/>
                </a:lnTo>
                <a:lnTo>
                  <a:pt x="69651" y="8961"/>
                </a:lnTo>
                <a:lnTo>
                  <a:pt x="114046" y="0"/>
                </a:lnTo>
                <a:lnTo>
                  <a:pt x="2940812" y="0"/>
                </a:lnTo>
                <a:lnTo>
                  <a:pt x="2985206" y="8961"/>
                </a:lnTo>
                <a:lnTo>
                  <a:pt x="3021457" y="33400"/>
                </a:lnTo>
                <a:lnTo>
                  <a:pt x="3045896" y="69651"/>
                </a:lnTo>
                <a:lnTo>
                  <a:pt x="3054858" y="114045"/>
                </a:lnTo>
                <a:lnTo>
                  <a:pt x="3054858" y="570229"/>
                </a:lnTo>
                <a:lnTo>
                  <a:pt x="3045896" y="614619"/>
                </a:lnTo>
                <a:lnTo>
                  <a:pt x="3021457" y="650870"/>
                </a:lnTo>
                <a:lnTo>
                  <a:pt x="2985206" y="675312"/>
                </a:lnTo>
                <a:lnTo>
                  <a:pt x="2940812" y="684275"/>
                </a:lnTo>
                <a:lnTo>
                  <a:pt x="114046" y="684275"/>
                </a:lnTo>
                <a:lnTo>
                  <a:pt x="69651" y="675312"/>
                </a:lnTo>
                <a:lnTo>
                  <a:pt x="33401" y="650870"/>
                </a:lnTo>
                <a:lnTo>
                  <a:pt x="8961" y="614619"/>
                </a:lnTo>
                <a:lnTo>
                  <a:pt x="0" y="570229"/>
                </a:lnTo>
                <a:lnTo>
                  <a:pt x="0" y="114045"/>
                </a:lnTo>
                <a:close/>
              </a:path>
            </a:pathLst>
          </a:custGeom>
          <a:ln w="1295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83834" y="492163"/>
            <a:ext cx="144970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Noto Sans CJK JP Regular"/>
                <a:cs typeface="Noto Sans CJK JP Regular"/>
              </a:rPr>
              <a:t>當綠旗被點一下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44009" y="2133980"/>
            <a:ext cx="2771775" cy="502920"/>
          </a:xfrm>
          <a:prstGeom prst="rect">
            <a:avLst/>
          </a:prstGeom>
          <a:ln w="12953">
            <a:solidFill>
              <a:srgbClr val="FFC000"/>
            </a:solidFill>
          </a:ln>
        </p:spPr>
        <p:txBody>
          <a:bodyPr vert="horz" wrap="square" lIns="0" tIns="117475" rIns="0" bIns="0" rtlCol="0">
            <a:spAutoFit/>
          </a:bodyPr>
          <a:lstStyle/>
          <a:p>
            <a:pPr marL="316865">
              <a:lnSpc>
                <a:spcPct val="100000"/>
              </a:lnSpc>
              <a:spcBef>
                <a:spcPts val="925"/>
              </a:spcBef>
            </a:pPr>
            <a:r>
              <a:rPr sz="1600" dirty="0">
                <a:latin typeface="Noto Sans CJK JP Regular"/>
                <a:cs typeface="Noto Sans CJK JP Regular"/>
              </a:rPr>
              <a:t>跑跑</a:t>
            </a:r>
            <a:r>
              <a:rPr sz="1600" spc="-50" dirty="0">
                <a:latin typeface="Trebuchet MS"/>
                <a:cs typeface="Trebuchet MS"/>
              </a:rPr>
              <a:t>=</a:t>
            </a:r>
            <a:r>
              <a:rPr sz="1600" dirty="0">
                <a:latin typeface="Noto Sans CJK JP Regular"/>
                <a:cs typeface="Noto Sans CJK JP Regular"/>
              </a:rPr>
              <a:t>循線感應器回傳值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32351" y="3049904"/>
            <a:ext cx="3389629" cy="721360"/>
          </a:xfrm>
          <a:custGeom>
            <a:avLst/>
            <a:gdLst/>
            <a:ahLst/>
            <a:cxnLst/>
            <a:rect l="l" t="t" r="r" b="b"/>
            <a:pathLst>
              <a:path w="3389629" h="721360">
                <a:moveTo>
                  <a:pt x="0" y="360425"/>
                </a:moveTo>
                <a:lnTo>
                  <a:pt x="1694688" y="0"/>
                </a:lnTo>
                <a:lnTo>
                  <a:pt x="3389376" y="360425"/>
                </a:lnTo>
                <a:lnTo>
                  <a:pt x="1694688" y="720851"/>
                </a:lnTo>
                <a:lnTo>
                  <a:pt x="0" y="360425"/>
                </a:lnTo>
                <a:close/>
              </a:path>
            </a:pathLst>
          </a:custGeom>
          <a:ln w="1295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06859" y="3263138"/>
            <a:ext cx="84074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Noto Sans CJK JP Regular"/>
                <a:cs typeface="Noto Sans CJK JP Regular"/>
              </a:rPr>
              <a:t>當跑跑</a:t>
            </a:r>
            <a:r>
              <a:rPr sz="1600" spc="-40" dirty="0">
                <a:latin typeface="Trebuchet MS"/>
                <a:cs typeface="Trebuchet MS"/>
              </a:rPr>
              <a:t>=0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35954" y="5085207"/>
            <a:ext cx="505459" cy="504825"/>
          </a:xfrm>
          <a:custGeom>
            <a:avLst/>
            <a:gdLst/>
            <a:ahLst/>
            <a:cxnLst/>
            <a:rect l="l" t="t" r="r" b="b"/>
            <a:pathLst>
              <a:path w="505460" h="504825">
                <a:moveTo>
                  <a:pt x="0" y="252222"/>
                </a:moveTo>
                <a:lnTo>
                  <a:pt x="4069" y="206886"/>
                </a:lnTo>
                <a:lnTo>
                  <a:pt x="15803" y="164215"/>
                </a:lnTo>
                <a:lnTo>
                  <a:pt x="34487" y="124922"/>
                </a:lnTo>
                <a:lnTo>
                  <a:pt x="59408" y="89720"/>
                </a:lnTo>
                <a:lnTo>
                  <a:pt x="89853" y="59321"/>
                </a:lnTo>
                <a:lnTo>
                  <a:pt x="125109" y="34436"/>
                </a:lnTo>
                <a:lnTo>
                  <a:pt x="164461" y="15780"/>
                </a:lnTo>
                <a:lnTo>
                  <a:pt x="207197" y="4063"/>
                </a:lnTo>
                <a:lnTo>
                  <a:pt x="252603" y="0"/>
                </a:lnTo>
                <a:lnTo>
                  <a:pt x="298008" y="4063"/>
                </a:lnTo>
                <a:lnTo>
                  <a:pt x="340744" y="15780"/>
                </a:lnTo>
                <a:lnTo>
                  <a:pt x="380096" y="34436"/>
                </a:lnTo>
                <a:lnTo>
                  <a:pt x="415352" y="59321"/>
                </a:lnTo>
                <a:lnTo>
                  <a:pt x="445797" y="89720"/>
                </a:lnTo>
                <a:lnTo>
                  <a:pt x="470718" y="124922"/>
                </a:lnTo>
                <a:lnTo>
                  <a:pt x="489402" y="164215"/>
                </a:lnTo>
                <a:lnTo>
                  <a:pt x="501136" y="206886"/>
                </a:lnTo>
                <a:lnTo>
                  <a:pt x="505206" y="252222"/>
                </a:lnTo>
                <a:lnTo>
                  <a:pt x="501136" y="297557"/>
                </a:lnTo>
                <a:lnTo>
                  <a:pt x="489402" y="340228"/>
                </a:lnTo>
                <a:lnTo>
                  <a:pt x="470718" y="379521"/>
                </a:lnTo>
                <a:lnTo>
                  <a:pt x="445797" y="414723"/>
                </a:lnTo>
                <a:lnTo>
                  <a:pt x="415352" y="445122"/>
                </a:lnTo>
                <a:lnTo>
                  <a:pt x="380096" y="470007"/>
                </a:lnTo>
                <a:lnTo>
                  <a:pt x="340744" y="488663"/>
                </a:lnTo>
                <a:lnTo>
                  <a:pt x="298008" y="500380"/>
                </a:lnTo>
                <a:lnTo>
                  <a:pt x="252603" y="504444"/>
                </a:lnTo>
                <a:lnTo>
                  <a:pt x="207197" y="500380"/>
                </a:lnTo>
                <a:lnTo>
                  <a:pt x="164461" y="488663"/>
                </a:lnTo>
                <a:lnTo>
                  <a:pt x="125109" y="470007"/>
                </a:lnTo>
                <a:lnTo>
                  <a:pt x="89853" y="445122"/>
                </a:lnTo>
                <a:lnTo>
                  <a:pt x="59408" y="414723"/>
                </a:lnTo>
                <a:lnTo>
                  <a:pt x="34487" y="379521"/>
                </a:lnTo>
                <a:lnTo>
                  <a:pt x="15803" y="340228"/>
                </a:lnTo>
                <a:lnTo>
                  <a:pt x="4069" y="297557"/>
                </a:lnTo>
                <a:lnTo>
                  <a:pt x="0" y="252222"/>
                </a:lnTo>
                <a:close/>
              </a:path>
            </a:pathLst>
          </a:custGeom>
          <a:ln w="1295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44009" y="1305686"/>
            <a:ext cx="2771775" cy="502920"/>
          </a:xfrm>
          <a:prstGeom prst="rect">
            <a:avLst/>
          </a:prstGeom>
          <a:ln w="12953">
            <a:solidFill>
              <a:srgbClr val="FFC000"/>
            </a:solidFill>
          </a:ln>
        </p:spPr>
        <p:txBody>
          <a:bodyPr vert="horz" wrap="square" lIns="0" tIns="116839" rIns="0" bIns="0" rtlCol="0">
            <a:spAutoFit/>
          </a:bodyPr>
          <a:lstStyle/>
          <a:p>
            <a:pPr marL="876300">
              <a:lnSpc>
                <a:spcPct val="100000"/>
              </a:lnSpc>
              <a:spcBef>
                <a:spcPts val="919"/>
              </a:spcBef>
            </a:pPr>
            <a:r>
              <a:rPr sz="1600" dirty="0">
                <a:latin typeface="Noto Sans CJK JP Regular"/>
                <a:cs typeface="Noto Sans CJK JP Regular"/>
              </a:rPr>
              <a:t>設定跑跑</a:t>
            </a:r>
            <a:r>
              <a:rPr sz="1600" spc="-40" dirty="0">
                <a:latin typeface="Trebuchet MS"/>
                <a:cs typeface="Trebuchet MS"/>
              </a:rPr>
              <a:t>=0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20086" y="4349877"/>
            <a:ext cx="2771775" cy="504190"/>
          </a:xfrm>
          <a:prstGeom prst="rect">
            <a:avLst/>
          </a:prstGeom>
          <a:ln w="12953">
            <a:solidFill>
              <a:srgbClr val="FFC000"/>
            </a:solidFill>
          </a:ln>
        </p:spPr>
        <p:txBody>
          <a:bodyPr vert="horz" wrap="square" lIns="0" tIns="117475" rIns="0" bIns="0" rtlCol="0">
            <a:spAutoFit/>
          </a:bodyPr>
          <a:lstStyle/>
          <a:p>
            <a:pPr marL="652145">
              <a:lnSpc>
                <a:spcPct val="100000"/>
              </a:lnSpc>
              <a:spcBef>
                <a:spcPts val="925"/>
              </a:spcBef>
            </a:pPr>
            <a:r>
              <a:rPr sz="1600" spc="-55" dirty="0">
                <a:latin typeface="Trebuchet MS"/>
                <a:cs typeface="Trebuchet MS"/>
              </a:rPr>
              <a:t>mBot</a:t>
            </a:r>
            <a:r>
              <a:rPr sz="1600" dirty="0">
                <a:latin typeface="Noto Sans CJK JP Regular"/>
                <a:cs typeface="Noto Sans CJK JP Regular"/>
              </a:rPr>
              <a:t>機器人停止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3631" y="4349877"/>
            <a:ext cx="2772410" cy="504190"/>
          </a:xfrm>
          <a:prstGeom prst="rect">
            <a:avLst/>
          </a:prstGeom>
          <a:ln w="12953">
            <a:solidFill>
              <a:srgbClr val="FFC000"/>
            </a:solidFill>
          </a:ln>
        </p:spPr>
        <p:txBody>
          <a:bodyPr vert="horz" wrap="square" lIns="0" tIns="117475" rIns="0" bIns="0" rtlCol="0">
            <a:spAutoFit/>
          </a:bodyPr>
          <a:lstStyle/>
          <a:p>
            <a:pPr marL="652145">
              <a:lnSpc>
                <a:spcPct val="100000"/>
              </a:lnSpc>
              <a:spcBef>
                <a:spcPts val="925"/>
              </a:spcBef>
            </a:pPr>
            <a:r>
              <a:rPr sz="1600" spc="-55" dirty="0">
                <a:latin typeface="Trebuchet MS"/>
                <a:cs typeface="Trebuchet MS"/>
              </a:rPr>
              <a:t>mBot</a:t>
            </a:r>
            <a:r>
              <a:rPr sz="1600" dirty="0">
                <a:latin typeface="Noto Sans CJK JP Regular"/>
                <a:cs typeface="Noto Sans CJK JP Regular"/>
              </a:rPr>
              <a:t>機器人前進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88177" y="981836"/>
            <a:ext cx="0" cy="311150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0"/>
                </a:moveTo>
                <a:lnTo>
                  <a:pt x="0" y="311023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43727" y="1216660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08751" y="1808607"/>
            <a:ext cx="0" cy="313055"/>
          </a:xfrm>
          <a:custGeom>
            <a:avLst/>
            <a:gdLst/>
            <a:ahLst/>
            <a:cxnLst/>
            <a:rect l="l" t="t" r="r" b="b"/>
            <a:pathLst>
              <a:path h="313055">
                <a:moveTo>
                  <a:pt x="0" y="0"/>
                </a:moveTo>
                <a:lnTo>
                  <a:pt x="0" y="31261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64301" y="2045017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26378" y="2636901"/>
            <a:ext cx="3175" cy="400050"/>
          </a:xfrm>
          <a:custGeom>
            <a:avLst/>
            <a:gdLst/>
            <a:ahLst/>
            <a:cxnLst/>
            <a:rect l="l" t="t" r="r" b="b"/>
            <a:pathLst>
              <a:path w="3175" h="400050">
                <a:moveTo>
                  <a:pt x="3073" y="0"/>
                </a:moveTo>
                <a:lnTo>
                  <a:pt x="0" y="399923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82512" y="2960293"/>
            <a:ext cx="88900" cy="76835"/>
          </a:xfrm>
          <a:custGeom>
            <a:avLst/>
            <a:gdLst/>
            <a:ahLst/>
            <a:cxnLst/>
            <a:rect l="l" t="t" r="r" b="b"/>
            <a:pathLst>
              <a:path w="88900" h="76835">
                <a:moveTo>
                  <a:pt x="0" y="0"/>
                </a:moveTo>
                <a:lnTo>
                  <a:pt x="43865" y="76542"/>
                </a:lnTo>
                <a:lnTo>
                  <a:pt x="88900" y="685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21727" y="3410330"/>
            <a:ext cx="605155" cy="0"/>
          </a:xfrm>
          <a:custGeom>
            <a:avLst/>
            <a:gdLst/>
            <a:ahLst/>
            <a:cxnLst/>
            <a:rect l="l" t="t" r="r" b="b"/>
            <a:pathLst>
              <a:path w="605154">
                <a:moveTo>
                  <a:pt x="0" y="0"/>
                </a:moveTo>
                <a:lnTo>
                  <a:pt x="604837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05403" y="3410330"/>
            <a:ext cx="727075" cy="0"/>
          </a:xfrm>
          <a:custGeom>
            <a:avLst/>
            <a:gdLst/>
            <a:ahLst/>
            <a:cxnLst/>
            <a:rect l="l" t="t" r="r" b="b"/>
            <a:pathLst>
              <a:path w="727075">
                <a:moveTo>
                  <a:pt x="0" y="0"/>
                </a:moveTo>
                <a:lnTo>
                  <a:pt x="727075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97783" y="3410330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6972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53333" y="4261103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39708" y="3410330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6972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95258" y="4261103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05403" y="4853559"/>
            <a:ext cx="0" cy="484505"/>
          </a:xfrm>
          <a:custGeom>
            <a:avLst/>
            <a:gdLst/>
            <a:ahLst/>
            <a:cxnLst/>
            <a:rect l="l" t="t" r="r" b="b"/>
            <a:pathLst>
              <a:path h="484504">
                <a:moveTo>
                  <a:pt x="0" y="0"/>
                </a:moveTo>
                <a:lnTo>
                  <a:pt x="0" y="484187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05403" y="5337428"/>
            <a:ext cx="2095500" cy="0"/>
          </a:xfrm>
          <a:custGeom>
            <a:avLst/>
            <a:gdLst/>
            <a:ahLst/>
            <a:cxnLst/>
            <a:rect l="l" t="t" r="r" b="b"/>
            <a:pathLst>
              <a:path w="2095500">
                <a:moveTo>
                  <a:pt x="0" y="0"/>
                </a:moveTo>
                <a:lnTo>
                  <a:pt x="2095373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24576" y="5292978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0" y="0"/>
                </a:moveTo>
                <a:lnTo>
                  <a:pt x="76200" y="44450"/>
                </a:lnTo>
                <a:lnTo>
                  <a:pt x="0" y="8890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326755" y="4853559"/>
            <a:ext cx="0" cy="484505"/>
          </a:xfrm>
          <a:custGeom>
            <a:avLst/>
            <a:gdLst/>
            <a:ahLst/>
            <a:cxnLst/>
            <a:rect l="l" t="t" r="r" b="b"/>
            <a:pathLst>
              <a:path h="484504">
                <a:moveTo>
                  <a:pt x="0" y="0"/>
                </a:moveTo>
                <a:lnTo>
                  <a:pt x="0" y="484187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41034" y="5337428"/>
            <a:ext cx="2085975" cy="0"/>
          </a:xfrm>
          <a:custGeom>
            <a:avLst/>
            <a:gdLst/>
            <a:ahLst/>
            <a:cxnLst/>
            <a:rect l="l" t="t" r="r" b="b"/>
            <a:pathLst>
              <a:path w="2085975">
                <a:moveTo>
                  <a:pt x="2085848" y="0"/>
                </a:moveTo>
                <a:lnTo>
                  <a:pt x="0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41034" y="5292978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76200" y="0"/>
                </a:moveTo>
                <a:lnTo>
                  <a:pt x="0" y="44450"/>
                </a:lnTo>
                <a:lnTo>
                  <a:pt x="76200" y="8890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202939" y="3194875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Droid Sans Fallback"/>
                <a:cs typeface="Droid Sans Fallback"/>
              </a:rPr>
              <a:t>碰</a:t>
            </a:r>
            <a:endParaRPr sz="1800">
              <a:latin typeface="Droid Sans Fallback"/>
              <a:cs typeface="Droid Sans Fallback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35" dirty="0"/>
              <a:t>24</a:t>
            </a:fld>
            <a:endParaRPr spc="35" dirty="0"/>
          </a:p>
        </p:txBody>
      </p:sp>
      <p:sp>
        <p:nvSpPr>
          <p:cNvPr id="30" name="object 30"/>
          <p:cNvSpPr txBox="1"/>
          <p:nvPr/>
        </p:nvSpPr>
        <p:spPr>
          <a:xfrm>
            <a:off x="3202939" y="3469195"/>
            <a:ext cx="2540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Droid Sans Fallback"/>
                <a:cs typeface="Droid Sans Fallback"/>
              </a:rPr>
              <a:t>到 黑 色</a:t>
            </a:r>
            <a:endParaRPr sz="1800">
              <a:latin typeface="Droid Sans Fallback"/>
              <a:cs typeface="Droid Sans Fallbac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417762" y="3194875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Droid Sans Fallback"/>
                <a:cs typeface="Droid Sans Fallback"/>
              </a:rPr>
              <a:t>碰</a:t>
            </a:r>
            <a:endParaRPr sz="1800">
              <a:latin typeface="Droid Sans Fallback"/>
              <a:cs typeface="Droid Sans Fallback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417762" y="3469195"/>
            <a:ext cx="2540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Droid Sans Fallback"/>
                <a:cs typeface="Droid Sans Fallback"/>
              </a:rPr>
              <a:t>到 白 色</a:t>
            </a:r>
            <a:endParaRPr sz="1800">
              <a:latin typeface="Droid Sans Fallback"/>
              <a:cs typeface="Droid Sans Fallbac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2165" y="224790"/>
            <a:ext cx="12052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Noto Sans CJK JP Regular"/>
                <a:cs typeface="Noto Sans CJK JP Regular"/>
              </a:rPr>
              <a:t>測試</a:t>
            </a:r>
            <a:r>
              <a:rPr sz="3600" spc="85" dirty="0">
                <a:latin typeface="Noto Sans CJK JP Regular"/>
                <a:cs typeface="Noto Sans CJK JP Regular"/>
              </a:rPr>
              <a:t>2</a:t>
            </a:r>
            <a:endParaRPr sz="36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57727" y="1146047"/>
            <a:ext cx="5887974" cy="4709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35" dirty="0"/>
              <a:t>25</a:t>
            </a:fld>
            <a:endParaRPr spc="3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30523" y="1732606"/>
            <a:ext cx="2964843" cy="26704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0" y="6122670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29" h="108585">
                <a:moveTo>
                  <a:pt x="0" y="108203"/>
                </a:moveTo>
                <a:lnTo>
                  <a:pt x="2957322" y="108203"/>
                </a:lnTo>
                <a:lnTo>
                  <a:pt x="2957322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81321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39406" y="6122670"/>
            <a:ext cx="3240405" cy="108585"/>
          </a:xfrm>
          <a:custGeom>
            <a:avLst/>
            <a:gdLst/>
            <a:ahLst/>
            <a:cxnLst/>
            <a:rect l="l" t="t" r="r" b="b"/>
            <a:pathLst>
              <a:path w="3240404" h="108585">
                <a:moveTo>
                  <a:pt x="0" y="0"/>
                </a:moveTo>
                <a:lnTo>
                  <a:pt x="3240024" y="0"/>
                </a:lnTo>
                <a:lnTo>
                  <a:pt x="3240024" y="108203"/>
                </a:lnTo>
                <a:lnTo>
                  <a:pt x="0" y="108203"/>
                </a:lnTo>
                <a:lnTo>
                  <a:pt x="0" y="0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52304" y="6348221"/>
            <a:ext cx="364998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33104" y="6356603"/>
            <a:ext cx="363474" cy="3634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696777" y="282828"/>
            <a:ext cx="2768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超音波感應器</a:t>
            </a:r>
            <a:endParaRPr sz="36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35" dirty="0"/>
              <a:t>26</a:t>
            </a:fld>
            <a:endParaRPr spc="3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2815" y="570864"/>
            <a:ext cx="32746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/>
              <a:t>超音波感應器介紹</a:t>
            </a:r>
            <a:endParaRPr sz="32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8079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688079" algn="l"/>
              </a:tabLst>
            </a:pPr>
            <a:r>
              <a:rPr dirty="0"/>
              <a:t>利用超音波「發射」與「接收」兩端， 偵測前方物體的距離。</a:t>
            </a:r>
          </a:p>
          <a:p>
            <a:pPr marL="3688079" indent="-342900">
              <a:lnSpc>
                <a:spcPct val="100000"/>
              </a:lnSpc>
              <a:buFont typeface="Wingdings"/>
              <a:buChar char=""/>
              <a:tabLst>
                <a:tab pos="3688079" algn="l"/>
              </a:tabLst>
            </a:pPr>
            <a:r>
              <a:rPr dirty="0"/>
              <a:t>可應用避障，距離測量。</a:t>
            </a:r>
          </a:p>
          <a:p>
            <a:pPr marL="3688079" indent="-342900">
              <a:lnSpc>
                <a:spcPct val="100000"/>
              </a:lnSpc>
              <a:buFont typeface="Wingdings"/>
              <a:buChar char=""/>
              <a:tabLst>
                <a:tab pos="3688079" algn="l"/>
              </a:tabLst>
            </a:pPr>
            <a:r>
              <a:rPr dirty="0"/>
              <a:t>量測距離</a:t>
            </a:r>
            <a:r>
              <a:rPr spc="30" dirty="0"/>
              <a:t> </a:t>
            </a:r>
            <a:r>
              <a:rPr spc="55" dirty="0"/>
              <a:t>3</a:t>
            </a:r>
            <a:r>
              <a:rPr spc="30" dirty="0"/>
              <a:t> </a:t>
            </a:r>
            <a:r>
              <a:rPr spc="434" dirty="0"/>
              <a:t>~</a:t>
            </a:r>
            <a:r>
              <a:rPr spc="35" dirty="0"/>
              <a:t> </a:t>
            </a:r>
            <a:r>
              <a:rPr spc="55" dirty="0"/>
              <a:t>400</a:t>
            </a:r>
            <a:r>
              <a:rPr dirty="0"/>
              <a:t>公分。</a:t>
            </a:r>
          </a:p>
        </p:txBody>
      </p:sp>
      <p:sp>
        <p:nvSpPr>
          <p:cNvPr id="4" name="object 4"/>
          <p:cNvSpPr/>
          <p:nvPr/>
        </p:nvSpPr>
        <p:spPr>
          <a:xfrm>
            <a:off x="1703070" y="1901951"/>
            <a:ext cx="3348228" cy="2894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35" dirty="0"/>
              <a:t>27</a:t>
            </a:fld>
            <a:endParaRPr spc="3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31464" y="1481582"/>
            <a:ext cx="6684645" cy="115316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0"/>
              </a:spcBef>
            </a:pPr>
            <a:r>
              <a:rPr sz="2000" spc="-5" dirty="0">
                <a:latin typeface="Noto Sans CJK JP Regular"/>
                <a:cs typeface="Noto Sans CJK JP Regular"/>
              </a:rPr>
              <a:t>說明</a:t>
            </a:r>
            <a:r>
              <a:rPr sz="2000" spc="-100" dirty="0">
                <a:latin typeface="Noto Sans CJK JP Regular"/>
                <a:cs typeface="Noto Sans CJK JP Regular"/>
              </a:rPr>
              <a:t>:</a:t>
            </a:r>
            <a:r>
              <a:rPr sz="2000" spc="-5" dirty="0">
                <a:latin typeface="Noto Sans CJK JP Regular"/>
                <a:cs typeface="Noto Sans CJK JP Regular"/>
              </a:rPr>
              <a:t>超音波感應器的前端部分為「</a:t>
            </a:r>
            <a:r>
              <a:rPr sz="2000" dirty="0">
                <a:latin typeface="Noto Sans CJK JP Regular"/>
                <a:cs typeface="Noto Sans CJK JP Regular"/>
              </a:rPr>
              <a:t>發</a:t>
            </a:r>
            <a:r>
              <a:rPr sz="2000" spc="-5" dirty="0">
                <a:latin typeface="Noto Sans CJK JP Regular"/>
                <a:cs typeface="Noto Sans CJK JP Regular"/>
              </a:rPr>
              <a:t>射」</a:t>
            </a:r>
            <a:r>
              <a:rPr sz="2000" dirty="0">
                <a:latin typeface="Noto Sans CJK JP Regular"/>
                <a:cs typeface="Noto Sans CJK JP Regular"/>
              </a:rPr>
              <a:t>與</a:t>
            </a:r>
            <a:r>
              <a:rPr sz="2000" spc="-5" dirty="0">
                <a:latin typeface="Noto Sans CJK JP Regular"/>
                <a:cs typeface="Noto Sans CJK JP Regular"/>
              </a:rPr>
              <a:t>「接</a:t>
            </a:r>
            <a:r>
              <a:rPr sz="2000" dirty="0">
                <a:latin typeface="Noto Sans CJK JP Regular"/>
                <a:cs typeface="Noto Sans CJK JP Regular"/>
              </a:rPr>
              <a:t>收</a:t>
            </a:r>
            <a:r>
              <a:rPr sz="2000" spc="-5" dirty="0">
                <a:latin typeface="Noto Sans CJK JP Regular"/>
                <a:cs typeface="Noto Sans CJK JP Regular"/>
              </a:rPr>
              <a:t>」兩</a:t>
            </a:r>
            <a:r>
              <a:rPr sz="2000" dirty="0">
                <a:latin typeface="Noto Sans CJK JP Regular"/>
                <a:cs typeface="Noto Sans CJK JP Regular"/>
              </a:rPr>
              <a:t>端</a:t>
            </a:r>
            <a:r>
              <a:rPr sz="2000" spc="-5" dirty="0">
                <a:latin typeface="Noto Sans CJK JP Regular"/>
                <a:cs typeface="Noto Sans CJK JP Regular"/>
              </a:rPr>
              <a:t>， 感應器主要是作為偵測前方物體的</a:t>
            </a:r>
            <a:r>
              <a:rPr sz="2000" dirty="0">
                <a:latin typeface="Noto Sans CJK JP Regular"/>
                <a:cs typeface="Noto Sans CJK JP Regular"/>
              </a:rPr>
              <a:t>距</a:t>
            </a:r>
            <a:r>
              <a:rPr sz="2000" spc="-5" dirty="0">
                <a:latin typeface="Noto Sans CJK JP Regular"/>
                <a:cs typeface="Noto Sans CJK JP Regular"/>
              </a:rPr>
              <a:t>離。</a:t>
            </a:r>
            <a:endParaRPr sz="2000">
              <a:latin typeface="Noto Sans CJK JP Regular"/>
              <a:cs typeface="Noto Sans CJK JP Regular"/>
            </a:endParaRPr>
          </a:p>
          <a:p>
            <a:pPr marL="12700">
              <a:lnSpc>
                <a:spcPts val="2010"/>
              </a:lnSpc>
            </a:pPr>
            <a:r>
              <a:rPr sz="2000" spc="-5" dirty="0">
                <a:latin typeface="Noto Sans CJK JP Regular"/>
                <a:cs typeface="Noto Sans CJK JP Regular"/>
              </a:rPr>
              <a:t>【回傳資訊】</a:t>
            </a:r>
            <a:r>
              <a:rPr sz="2000" spc="-100" dirty="0">
                <a:latin typeface="Noto Sans CJK JP Regular"/>
                <a:cs typeface="Noto Sans CJK JP Regular"/>
              </a:rPr>
              <a:t>:</a:t>
            </a:r>
            <a:r>
              <a:rPr sz="2000" spc="55" dirty="0">
                <a:latin typeface="Noto Sans CJK JP Regular"/>
                <a:cs typeface="Noto Sans CJK JP Regular"/>
              </a:rPr>
              <a:t> </a:t>
            </a:r>
            <a:r>
              <a:rPr sz="2000" spc="-25" dirty="0">
                <a:latin typeface="Noto Sans CJK JP Regular"/>
                <a:cs typeface="Noto Sans CJK JP Regular"/>
              </a:rPr>
              <a:t>cm(</a:t>
            </a:r>
            <a:r>
              <a:rPr sz="2000" spc="-5" dirty="0">
                <a:latin typeface="Noto Sans CJK JP Regular"/>
                <a:cs typeface="Noto Sans CJK JP Regular"/>
              </a:rPr>
              <a:t>公分</a:t>
            </a:r>
            <a:r>
              <a:rPr sz="2000" spc="-35" dirty="0">
                <a:latin typeface="Noto Sans CJK JP Regular"/>
                <a:cs typeface="Noto Sans CJK JP Regular"/>
              </a:rPr>
              <a:t>)</a:t>
            </a:r>
            <a:r>
              <a:rPr sz="2000" spc="55" dirty="0">
                <a:latin typeface="Noto Sans CJK JP Regular"/>
                <a:cs typeface="Noto Sans CJK JP Regular"/>
              </a:rPr>
              <a:t> </a:t>
            </a:r>
            <a:r>
              <a:rPr sz="2000" spc="-5" dirty="0">
                <a:latin typeface="Noto Sans CJK JP Regular"/>
                <a:cs typeface="Noto Sans CJK JP Regular"/>
              </a:rPr>
              <a:t>的距離單位。</a:t>
            </a:r>
            <a:endParaRPr sz="2000">
              <a:latin typeface="Noto Sans CJK JP Regular"/>
              <a:cs typeface="Noto Sans CJK JP Regular"/>
            </a:endParaRPr>
          </a:p>
          <a:p>
            <a:pPr marL="12700">
              <a:lnSpc>
                <a:spcPts val="2280"/>
              </a:lnSpc>
            </a:pPr>
            <a:r>
              <a:rPr sz="2000" spc="-5" dirty="0">
                <a:latin typeface="Noto Sans CJK JP Regular"/>
                <a:cs typeface="Noto Sans CJK JP Regular"/>
              </a:rPr>
              <a:t>【量測距離】</a:t>
            </a:r>
            <a:r>
              <a:rPr sz="2000" spc="-100" dirty="0">
                <a:latin typeface="Noto Sans CJK JP Regular"/>
                <a:cs typeface="Noto Sans CJK JP Regular"/>
              </a:rPr>
              <a:t>:</a:t>
            </a:r>
            <a:r>
              <a:rPr sz="2000" spc="-5" dirty="0">
                <a:latin typeface="Noto Sans CJK JP Regular"/>
                <a:cs typeface="Noto Sans CJK JP Regular"/>
              </a:rPr>
              <a:t>約</a:t>
            </a:r>
            <a:r>
              <a:rPr sz="2000" spc="110" dirty="0">
                <a:latin typeface="Noto Sans CJK JP Regular"/>
                <a:cs typeface="Noto Sans CJK JP Regular"/>
              </a:rPr>
              <a:t>3~400</a:t>
            </a:r>
            <a:r>
              <a:rPr sz="2000" spc="-5" dirty="0">
                <a:latin typeface="Noto Sans CJK JP Regular"/>
                <a:cs typeface="Noto Sans CJK JP Regular"/>
              </a:rPr>
              <a:t>公分。</a:t>
            </a:r>
            <a:endParaRPr sz="20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25206" y="3216388"/>
            <a:ext cx="2142731" cy="2066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16479" y="2781300"/>
            <a:ext cx="5715000" cy="3067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53486" y="2818257"/>
            <a:ext cx="4566920" cy="241935"/>
          </a:xfrm>
          <a:custGeom>
            <a:avLst/>
            <a:gdLst/>
            <a:ahLst/>
            <a:cxnLst/>
            <a:rect l="l" t="t" r="r" b="b"/>
            <a:pathLst>
              <a:path w="4566920" h="241935">
                <a:moveTo>
                  <a:pt x="0" y="0"/>
                </a:moveTo>
                <a:lnTo>
                  <a:pt x="4566666" y="0"/>
                </a:lnTo>
                <a:lnTo>
                  <a:pt x="4566666" y="241553"/>
                </a:lnTo>
                <a:lnTo>
                  <a:pt x="0" y="24155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86909" y="3329559"/>
            <a:ext cx="936625" cy="173355"/>
          </a:xfrm>
          <a:custGeom>
            <a:avLst/>
            <a:gdLst/>
            <a:ahLst/>
            <a:cxnLst/>
            <a:rect l="l" t="t" r="r" b="b"/>
            <a:pathLst>
              <a:path w="936625" h="173354">
                <a:moveTo>
                  <a:pt x="0" y="0"/>
                </a:moveTo>
                <a:lnTo>
                  <a:pt x="936498" y="0"/>
                </a:lnTo>
                <a:lnTo>
                  <a:pt x="936498" y="172974"/>
                </a:lnTo>
                <a:lnTo>
                  <a:pt x="0" y="1729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86909" y="3329559"/>
            <a:ext cx="936625" cy="173355"/>
          </a:xfrm>
          <a:custGeom>
            <a:avLst/>
            <a:gdLst/>
            <a:ahLst/>
            <a:cxnLst/>
            <a:rect l="l" t="t" r="r" b="b"/>
            <a:pathLst>
              <a:path w="936625" h="173354">
                <a:moveTo>
                  <a:pt x="0" y="0"/>
                </a:moveTo>
                <a:lnTo>
                  <a:pt x="936498" y="0"/>
                </a:lnTo>
                <a:lnTo>
                  <a:pt x="936498" y="172974"/>
                </a:lnTo>
                <a:lnTo>
                  <a:pt x="0" y="172974"/>
                </a:lnTo>
                <a:lnTo>
                  <a:pt x="0" y="0"/>
                </a:lnTo>
                <a:close/>
              </a:path>
            </a:pathLst>
          </a:custGeom>
          <a:ln w="129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87726" y="3054476"/>
            <a:ext cx="937260" cy="173355"/>
          </a:xfrm>
          <a:custGeom>
            <a:avLst/>
            <a:gdLst/>
            <a:ahLst/>
            <a:cxnLst/>
            <a:rect l="l" t="t" r="r" b="b"/>
            <a:pathLst>
              <a:path w="937260" h="173355">
                <a:moveTo>
                  <a:pt x="0" y="0"/>
                </a:moveTo>
                <a:lnTo>
                  <a:pt x="937260" y="0"/>
                </a:lnTo>
                <a:lnTo>
                  <a:pt x="937260" y="172974"/>
                </a:lnTo>
                <a:lnTo>
                  <a:pt x="0" y="172974"/>
                </a:lnTo>
                <a:lnTo>
                  <a:pt x="0" y="0"/>
                </a:lnTo>
                <a:close/>
              </a:path>
            </a:pathLst>
          </a:custGeom>
          <a:ln w="129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9786" y="3856101"/>
            <a:ext cx="592455" cy="360680"/>
          </a:xfrm>
          <a:custGeom>
            <a:avLst/>
            <a:gdLst/>
            <a:ahLst/>
            <a:cxnLst/>
            <a:rect l="l" t="t" r="r" b="b"/>
            <a:pathLst>
              <a:path w="592454" h="360679">
                <a:moveTo>
                  <a:pt x="0" y="0"/>
                </a:moveTo>
                <a:lnTo>
                  <a:pt x="592074" y="0"/>
                </a:lnTo>
                <a:lnTo>
                  <a:pt x="592074" y="360425"/>
                </a:lnTo>
                <a:lnTo>
                  <a:pt x="0" y="3604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4533" y="5303901"/>
            <a:ext cx="1373505" cy="181610"/>
          </a:xfrm>
          <a:custGeom>
            <a:avLst/>
            <a:gdLst/>
            <a:ahLst/>
            <a:cxnLst/>
            <a:rect l="l" t="t" r="r" b="b"/>
            <a:pathLst>
              <a:path w="1373504" h="181610">
                <a:moveTo>
                  <a:pt x="0" y="0"/>
                </a:moveTo>
                <a:lnTo>
                  <a:pt x="1373124" y="0"/>
                </a:lnTo>
                <a:lnTo>
                  <a:pt x="1373124" y="181356"/>
                </a:lnTo>
                <a:lnTo>
                  <a:pt x="0" y="18135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310383" y="3496055"/>
            <a:ext cx="605155" cy="1814830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50">
              <a:latin typeface="Times New Roman"/>
              <a:cs typeface="Times New Roman"/>
            </a:endParaRPr>
          </a:p>
          <a:p>
            <a:pPr marL="186690" marR="181610">
              <a:lnSpc>
                <a:spcPts val="2120"/>
              </a:lnSpc>
            </a:pPr>
            <a:r>
              <a:rPr sz="1800" dirty="0">
                <a:solidFill>
                  <a:srgbClr val="FFFFFF"/>
                </a:solidFill>
                <a:latin typeface="Noto Sans CJK JP Regular"/>
                <a:cs typeface="Noto Sans CJK JP Regular"/>
              </a:rPr>
              <a:t>牆 壁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517760" y="5013578"/>
            <a:ext cx="826769" cy="381000"/>
          </a:xfrm>
          <a:custGeom>
            <a:avLst/>
            <a:gdLst/>
            <a:ahLst/>
            <a:cxnLst/>
            <a:rect l="l" t="t" r="r" b="b"/>
            <a:pathLst>
              <a:path w="826770" h="381000">
                <a:moveTo>
                  <a:pt x="0" y="0"/>
                </a:moveTo>
                <a:lnTo>
                  <a:pt x="826770" y="0"/>
                </a:lnTo>
                <a:lnTo>
                  <a:pt x="82677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17760" y="5013578"/>
            <a:ext cx="826769" cy="381000"/>
          </a:xfrm>
          <a:custGeom>
            <a:avLst/>
            <a:gdLst/>
            <a:ahLst/>
            <a:cxnLst/>
            <a:rect l="l" t="t" r="r" b="b"/>
            <a:pathLst>
              <a:path w="826770" h="381000">
                <a:moveTo>
                  <a:pt x="0" y="0"/>
                </a:moveTo>
                <a:lnTo>
                  <a:pt x="826770" y="0"/>
                </a:lnTo>
                <a:lnTo>
                  <a:pt x="82677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ln w="129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880512" y="274891"/>
            <a:ext cx="643001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5" dirty="0">
                <a:latin typeface="Arial"/>
                <a:cs typeface="Arial"/>
              </a:rPr>
              <a:t>mbot</a:t>
            </a:r>
            <a:r>
              <a:rPr spc="-5" dirty="0"/>
              <a:t>相關積木說明</a:t>
            </a:r>
            <a:r>
              <a:rPr spc="-125" dirty="0">
                <a:latin typeface="Arial"/>
                <a:cs typeface="Arial"/>
              </a:rPr>
              <a:t>-</a:t>
            </a:r>
            <a:r>
              <a:rPr spc="-5" dirty="0"/>
              <a:t>超音波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35" dirty="0"/>
              <a:t>28</a:t>
            </a:fld>
            <a:endParaRPr spc="3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56201" y="1681352"/>
            <a:ext cx="2194560" cy="432434"/>
          </a:xfrm>
          <a:prstGeom prst="rect">
            <a:avLst/>
          </a:prstGeom>
          <a:ln w="12953">
            <a:solidFill>
              <a:srgbClr val="FFC000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296545">
              <a:lnSpc>
                <a:spcPct val="100000"/>
              </a:lnSpc>
              <a:spcBef>
                <a:spcPts val="509"/>
              </a:spcBef>
            </a:pPr>
            <a:r>
              <a:rPr sz="1800" dirty="0">
                <a:latin typeface="Noto Sans CJK JP Regular"/>
                <a:cs typeface="Noto Sans CJK JP Regular"/>
              </a:rPr>
              <a:t>設定做一個變數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34586" y="1897760"/>
            <a:ext cx="709930" cy="0"/>
          </a:xfrm>
          <a:custGeom>
            <a:avLst/>
            <a:gdLst/>
            <a:ahLst/>
            <a:cxnLst/>
            <a:rect l="l" t="t" r="r" b="b"/>
            <a:pathLst>
              <a:path w="709929">
                <a:moveTo>
                  <a:pt x="0" y="0"/>
                </a:moveTo>
                <a:lnTo>
                  <a:pt x="709485" y="0"/>
                </a:lnTo>
              </a:path>
            </a:pathLst>
          </a:custGeom>
          <a:ln w="1295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7872" y="1853310"/>
            <a:ext cx="76200" cy="88900"/>
          </a:xfrm>
          <a:custGeom>
            <a:avLst/>
            <a:gdLst/>
            <a:ahLst/>
            <a:cxnLst/>
            <a:rect l="l" t="t" r="r" b="b"/>
            <a:pathLst>
              <a:path w="76200" h="88900">
                <a:moveTo>
                  <a:pt x="0" y="0"/>
                </a:moveTo>
                <a:lnTo>
                  <a:pt x="76200" y="44450"/>
                </a:lnTo>
                <a:lnTo>
                  <a:pt x="0" y="88900"/>
                </a:lnTo>
              </a:path>
            </a:pathLst>
          </a:custGeom>
          <a:ln w="1295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439786" y="2113407"/>
            <a:ext cx="2193925" cy="432434"/>
          </a:xfrm>
          <a:prstGeom prst="rect">
            <a:avLst/>
          </a:prstGeom>
          <a:ln w="12953">
            <a:solidFill>
              <a:srgbClr val="FFC000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410209">
              <a:lnSpc>
                <a:spcPct val="100000"/>
              </a:lnSpc>
              <a:spcBef>
                <a:spcPts val="505"/>
              </a:spcBef>
            </a:pPr>
            <a:r>
              <a:rPr sz="1800" dirty="0">
                <a:latin typeface="Noto Sans CJK JP Regular"/>
                <a:cs typeface="Noto Sans CJK JP Regular"/>
              </a:rPr>
              <a:t>超音波感測器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79460" y="2592146"/>
            <a:ext cx="437515" cy="288290"/>
          </a:xfrm>
          <a:custGeom>
            <a:avLst/>
            <a:gdLst/>
            <a:ahLst/>
            <a:cxnLst/>
            <a:rect l="l" t="t" r="r" b="b"/>
            <a:pathLst>
              <a:path w="437515" h="288289">
                <a:moveTo>
                  <a:pt x="0" y="288213"/>
                </a:moveTo>
                <a:lnTo>
                  <a:pt x="436968" y="0"/>
                </a:lnTo>
              </a:path>
            </a:pathLst>
          </a:custGeom>
          <a:ln w="1295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28355" y="2592146"/>
            <a:ext cx="88265" cy="79375"/>
          </a:xfrm>
          <a:custGeom>
            <a:avLst/>
            <a:gdLst/>
            <a:ahLst/>
            <a:cxnLst/>
            <a:rect l="l" t="t" r="r" b="b"/>
            <a:pathLst>
              <a:path w="88265" h="79375">
                <a:moveTo>
                  <a:pt x="48945" y="79057"/>
                </a:moveTo>
                <a:lnTo>
                  <a:pt x="88074" y="0"/>
                </a:lnTo>
                <a:lnTo>
                  <a:pt x="0" y="4851"/>
                </a:lnTo>
              </a:path>
            </a:pathLst>
          </a:custGeom>
          <a:ln w="1295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06208" y="4353686"/>
            <a:ext cx="2193925" cy="431800"/>
          </a:xfrm>
          <a:prstGeom prst="rect">
            <a:avLst/>
          </a:prstGeom>
          <a:ln w="12953">
            <a:solidFill>
              <a:srgbClr val="FFC000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638810">
              <a:lnSpc>
                <a:spcPct val="100000"/>
              </a:lnSpc>
              <a:spcBef>
                <a:spcPts val="505"/>
              </a:spcBef>
            </a:pPr>
            <a:r>
              <a:rPr sz="1800" dirty="0">
                <a:latin typeface="Noto Sans CJK JP Regular"/>
                <a:cs typeface="Noto Sans CJK JP Regular"/>
              </a:rPr>
              <a:t>四捨五入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08951" y="3984878"/>
            <a:ext cx="456565" cy="337185"/>
          </a:xfrm>
          <a:custGeom>
            <a:avLst/>
            <a:gdLst/>
            <a:ahLst/>
            <a:cxnLst/>
            <a:rect l="l" t="t" r="r" b="b"/>
            <a:pathLst>
              <a:path w="456565" h="337185">
                <a:moveTo>
                  <a:pt x="0" y="0"/>
                </a:moveTo>
                <a:lnTo>
                  <a:pt x="456412" y="336867"/>
                </a:lnTo>
              </a:path>
            </a:pathLst>
          </a:custGeom>
          <a:ln w="1295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77657" y="4240733"/>
            <a:ext cx="88265" cy="81280"/>
          </a:xfrm>
          <a:custGeom>
            <a:avLst/>
            <a:gdLst/>
            <a:ahLst/>
            <a:cxnLst/>
            <a:rect l="l" t="t" r="r" b="b"/>
            <a:pathLst>
              <a:path w="88265" h="81279">
                <a:moveTo>
                  <a:pt x="52793" y="0"/>
                </a:moveTo>
                <a:lnTo>
                  <a:pt x="87706" y="81013"/>
                </a:lnTo>
                <a:lnTo>
                  <a:pt x="0" y="71526"/>
                </a:lnTo>
              </a:path>
            </a:pathLst>
          </a:custGeom>
          <a:ln w="12954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126037" y="352678"/>
            <a:ext cx="1854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方塊說明</a:t>
            </a:r>
            <a:endParaRPr sz="360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35" dirty="0"/>
              <a:t>29</a:t>
            </a:fld>
            <a:endParaRPr spc="3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95422" y="1625348"/>
            <a:ext cx="6426022" cy="39781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0" y="6122670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29" h="108585">
                <a:moveTo>
                  <a:pt x="0" y="108203"/>
                </a:moveTo>
                <a:lnTo>
                  <a:pt x="2957322" y="108203"/>
                </a:lnTo>
                <a:lnTo>
                  <a:pt x="2957322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81321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39406" y="6122670"/>
            <a:ext cx="3240405" cy="108585"/>
          </a:xfrm>
          <a:custGeom>
            <a:avLst/>
            <a:gdLst/>
            <a:ahLst/>
            <a:cxnLst/>
            <a:rect l="l" t="t" r="r" b="b"/>
            <a:pathLst>
              <a:path w="3240404" h="108585">
                <a:moveTo>
                  <a:pt x="0" y="0"/>
                </a:moveTo>
                <a:lnTo>
                  <a:pt x="3240024" y="0"/>
                </a:lnTo>
                <a:lnTo>
                  <a:pt x="3240024" y="108203"/>
                </a:lnTo>
                <a:lnTo>
                  <a:pt x="0" y="108203"/>
                </a:lnTo>
                <a:lnTo>
                  <a:pt x="0" y="0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52304" y="6348221"/>
            <a:ext cx="364998" cy="363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33104" y="6356603"/>
            <a:ext cx="363474" cy="3634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190365" y="264667"/>
            <a:ext cx="4039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安裝</a:t>
            </a:r>
            <a:r>
              <a:rPr sz="3600" spc="140" dirty="0"/>
              <a:t> </a:t>
            </a:r>
            <a:r>
              <a:rPr sz="3600" dirty="0">
                <a:latin typeface="Arial"/>
                <a:cs typeface="Arial"/>
              </a:rPr>
              <a:t>mbot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dirty="0"/>
              <a:t>驅動程式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54373" y="3925823"/>
            <a:ext cx="2178050" cy="449580"/>
          </a:xfrm>
          <a:custGeom>
            <a:avLst/>
            <a:gdLst/>
            <a:ahLst/>
            <a:cxnLst/>
            <a:rect l="l" t="t" r="r" b="b"/>
            <a:pathLst>
              <a:path w="2178050" h="449579">
                <a:moveTo>
                  <a:pt x="0" y="224789"/>
                </a:moveTo>
                <a:lnTo>
                  <a:pt x="22122" y="179488"/>
                </a:lnTo>
                <a:lnTo>
                  <a:pt x="60099" y="150957"/>
                </a:lnTo>
                <a:lnTo>
                  <a:pt x="115146" y="124075"/>
                </a:lnTo>
                <a:lnTo>
                  <a:pt x="185966" y="99110"/>
                </a:lnTo>
                <a:lnTo>
                  <a:pt x="226885" y="87429"/>
                </a:lnTo>
                <a:lnTo>
                  <a:pt x="271260" y="76329"/>
                </a:lnTo>
                <a:lnTo>
                  <a:pt x="318930" y="65841"/>
                </a:lnTo>
                <a:lnTo>
                  <a:pt x="369732" y="56000"/>
                </a:lnTo>
                <a:lnTo>
                  <a:pt x="423504" y="46839"/>
                </a:lnTo>
                <a:lnTo>
                  <a:pt x="480084" y="38392"/>
                </a:lnTo>
                <a:lnTo>
                  <a:pt x="539309" y="30691"/>
                </a:lnTo>
                <a:lnTo>
                  <a:pt x="601018" y="23771"/>
                </a:lnTo>
                <a:lnTo>
                  <a:pt x="665049" y="17665"/>
                </a:lnTo>
                <a:lnTo>
                  <a:pt x="731238" y="12407"/>
                </a:lnTo>
                <a:lnTo>
                  <a:pt x="799425" y="8030"/>
                </a:lnTo>
                <a:lnTo>
                  <a:pt x="869446" y="4567"/>
                </a:lnTo>
                <a:lnTo>
                  <a:pt x="941140" y="2052"/>
                </a:lnTo>
                <a:lnTo>
                  <a:pt x="1014345" y="518"/>
                </a:lnTo>
                <a:lnTo>
                  <a:pt x="1088898" y="0"/>
                </a:lnTo>
                <a:lnTo>
                  <a:pt x="1163450" y="518"/>
                </a:lnTo>
                <a:lnTo>
                  <a:pt x="1236655" y="2052"/>
                </a:lnTo>
                <a:lnTo>
                  <a:pt x="1308349" y="4567"/>
                </a:lnTo>
                <a:lnTo>
                  <a:pt x="1378370" y="8030"/>
                </a:lnTo>
                <a:lnTo>
                  <a:pt x="1446557" y="12407"/>
                </a:lnTo>
                <a:lnTo>
                  <a:pt x="1512746" y="17665"/>
                </a:lnTo>
                <a:lnTo>
                  <a:pt x="1576777" y="23771"/>
                </a:lnTo>
                <a:lnTo>
                  <a:pt x="1638486" y="30691"/>
                </a:lnTo>
                <a:lnTo>
                  <a:pt x="1697711" y="38392"/>
                </a:lnTo>
                <a:lnTo>
                  <a:pt x="1754291" y="46839"/>
                </a:lnTo>
                <a:lnTo>
                  <a:pt x="1808063" y="56000"/>
                </a:lnTo>
                <a:lnTo>
                  <a:pt x="1858865" y="65841"/>
                </a:lnTo>
                <a:lnTo>
                  <a:pt x="1906535" y="76329"/>
                </a:lnTo>
                <a:lnTo>
                  <a:pt x="1950910" y="87429"/>
                </a:lnTo>
                <a:lnTo>
                  <a:pt x="1991829" y="99110"/>
                </a:lnTo>
                <a:lnTo>
                  <a:pt x="2029129" y="111336"/>
                </a:lnTo>
                <a:lnTo>
                  <a:pt x="2092225" y="137293"/>
                </a:lnTo>
                <a:lnTo>
                  <a:pt x="2138899" y="165033"/>
                </a:lnTo>
                <a:lnTo>
                  <a:pt x="2167855" y="194288"/>
                </a:lnTo>
                <a:lnTo>
                  <a:pt x="2177796" y="224789"/>
                </a:lnTo>
                <a:lnTo>
                  <a:pt x="2175283" y="240179"/>
                </a:lnTo>
                <a:lnTo>
                  <a:pt x="2138899" y="284546"/>
                </a:lnTo>
                <a:lnTo>
                  <a:pt x="2092225" y="312286"/>
                </a:lnTo>
                <a:lnTo>
                  <a:pt x="2029129" y="338243"/>
                </a:lnTo>
                <a:lnTo>
                  <a:pt x="1991829" y="350469"/>
                </a:lnTo>
                <a:lnTo>
                  <a:pt x="1950910" y="362150"/>
                </a:lnTo>
                <a:lnTo>
                  <a:pt x="1906535" y="373250"/>
                </a:lnTo>
                <a:lnTo>
                  <a:pt x="1858865" y="383738"/>
                </a:lnTo>
                <a:lnTo>
                  <a:pt x="1808063" y="393579"/>
                </a:lnTo>
                <a:lnTo>
                  <a:pt x="1754291" y="402740"/>
                </a:lnTo>
                <a:lnTo>
                  <a:pt x="1697711" y="411187"/>
                </a:lnTo>
                <a:lnTo>
                  <a:pt x="1638486" y="418888"/>
                </a:lnTo>
                <a:lnTo>
                  <a:pt x="1576777" y="425808"/>
                </a:lnTo>
                <a:lnTo>
                  <a:pt x="1512746" y="431914"/>
                </a:lnTo>
                <a:lnTo>
                  <a:pt x="1446557" y="437172"/>
                </a:lnTo>
                <a:lnTo>
                  <a:pt x="1378370" y="441549"/>
                </a:lnTo>
                <a:lnTo>
                  <a:pt x="1308349" y="445012"/>
                </a:lnTo>
                <a:lnTo>
                  <a:pt x="1236655" y="447527"/>
                </a:lnTo>
                <a:lnTo>
                  <a:pt x="1163450" y="449061"/>
                </a:lnTo>
                <a:lnTo>
                  <a:pt x="1088898" y="449579"/>
                </a:lnTo>
                <a:lnTo>
                  <a:pt x="1014345" y="449061"/>
                </a:lnTo>
                <a:lnTo>
                  <a:pt x="941140" y="447527"/>
                </a:lnTo>
                <a:lnTo>
                  <a:pt x="869446" y="445012"/>
                </a:lnTo>
                <a:lnTo>
                  <a:pt x="799425" y="441549"/>
                </a:lnTo>
                <a:lnTo>
                  <a:pt x="731238" y="437172"/>
                </a:lnTo>
                <a:lnTo>
                  <a:pt x="665049" y="431914"/>
                </a:lnTo>
                <a:lnTo>
                  <a:pt x="601018" y="425808"/>
                </a:lnTo>
                <a:lnTo>
                  <a:pt x="539309" y="418888"/>
                </a:lnTo>
                <a:lnTo>
                  <a:pt x="480084" y="411187"/>
                </a:lnTo>
                <a:lnTo>
                  <a:pt x="423504" y="402740"/>
                </a:lnTo>
                <a:lnTo>
                  <a:pt x="369732" y="393579"/>
                </a:lnTo>
                <a:lnTo>
                  <a:pt x="318930" y="383738"/>
                </a:lnTo>
                <a:lnTo>
                  <a:pt x="271260" y="373250"/>
                </a:lnTo>
                <a:lnTo>
                  <a:pt x="226885" y="362150"/>
                </a:lnTo>
                <a:lnTo>
                  <a:pt x="185966" y="350469"/>
                </a:lnTo>
                <a:lnTo>
                  <a:pt x="148666" y="338243"/>
                </a:lnTo>
                <a:lnTo>
                  <a:pt x="85570" y="312286"/>
                </a:lnTo>
                <a:lnTo>
                  <a:pt x="38896" y="284546"/>
                </a:lnTo>
                <a:lnTo>
                  <a:pt x="9940" y="255291"/>
                </a:lnTo>
                <a:lnTo>
                  <a:pt x="0" y="22478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40023" y="4133850"/>
            <a:ext cx="514350" cy="0"/>
          </a:xfrm>
          <a:custGeom>
            <a:avLst/>
            <a:gdLst/>
            <a:ahLst/>
            <a:cxnLst/>
            <a:rect l="l" t="t" r="r" b="b"/>
            <a:pathLst>
              <a:path w="514350">
                <a:moveTo>
                  <a:pt x="51435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44773" y="407670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836420" y="3908297"/>
            <a:ext cx="1308735" cy="44958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wrap="square" lIns="0" tIns="113030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890"/>
              </a:spcBef>
            </a:pPr>
            <a:r>
              <a:rPr sz="1400" spc="-5" dirty="0">
                <a:latin typeface="Noto Sans CJK JP Regular"/>
                <a:cs typeface="Noto Sans CJK JP Regular"/>
              </a:rPr>
              <a:t>點擊就可安裝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62578" y="1771650"/>
            <a:ext cx="436880" cy="449580"/>
          </a:xfrm>
          <a:custGeom>
            <a:avLst/>
            <a:gdLst/>
            <a:ahLst/>
            <a:cxnLst/>
            <a:rect l="l" t="t" r="r" b="b"/>
            <a:pathLst>
              <a:path w="436879" h="449580">
                <a:moveTo>
                  <a:pt x="0" y="224789"/>
                </a:moveTo>
                <a:lnTo>
                  <a:pt x="4435" y="179488"/>
                </a:lnTo>
                <a:lnTo>
                  <a:pt x="17155" y="137293"/>
                </a:lnTo>
                <a:lnTo>
                  <a:pt x="37283" y="99110"/>
                </a:lnTo>
                <a:lnTo>
                  <a:pt x="63941" y="65841"/>
                </a:lnTo>
                <a:lnTo>
                  <a:pt x="96250" y="38392"/>
                </a:lnTo>
                <a:lnTo>
                  <a:pt x="133334" y="17665"/>
                </a:lnTo>
                <a:lnTo>
                  <a:pt x="174314" y="4567"/>
                </a:lnTo>
                <a:lnTo>
                  <a:pt x="218313" y="0"/>
                </a:lnTo>
                <a:lnTo>
                  <a:pt x="262311" y="4567"/>
                </a:lnTo>
                <a:lnTo>
                  <a:pt x="303291" y="17665"/>
                </a:lnTo>
                <a:lnTo>
                  <a:pt x="340375" y="38392"/>
                </a:lnTo>
                <a:lnTo>
                  <a:pt x="372684" y="65841"/>
                </a:lnTo>
                <a:lnTo>
                  <a:pt x="399342" y="99110"/>
                </a:lnTo>
                <a:lnTo>
                  <a:pt x="419470" y="137293"/>
                </a:lnTo>
                <a:lnTo>
                  <a:pt x="432190" y="179488"/>
                </a:lnTo>
                <a:lnTo>
                  <a:pt x="436626" y="224789"/>
                </a:lnTo>
                <a:lnTo>
                  <a:pt x="432190" y="270091"/>
                </a:lnTo>
                <a:lnTo>
                  <a:pt x="419470" y="312286"/>
                </a:lnTo>
                <a:lnTo>
                  <a:pt x="399342" y="350469"/>
                </a:lnTo>
                <a:lnTo>
                  <a:pt x="372684" y="383738"/>
                </a:lnTo>
                <a:lnTo>
                  <a:pt x="340375" y="411187"/>
                </a:lnTo>
                <a:lnTo>
                  <a:pt x="303291" y="431914"/>
                </a:lnTo>
                <a:lnTo>
                  <a:pt x="262311" y="445012"/>
                </a:lnTo>
                <a:lnTo>
                  <a:pt x="218313" y="449579"/>
                </a:lnTo>
                <a:lnTo>
                  <a:pt x="174314" y="445012"/>
                </a:lnTo>
                <a:lnTo>
                  <a:pt x="133334" y="431914"/>
                </a:lnTo>
                <a:lnTo>
                  <a:pt x="96250" y="411187"/>
                </a:lnTo>
                <a:lnTo>
                  <a:pt x="63941" y="383738"/>
                </a:lnTo>
                <a:lnTo>
                  <a:pt x="37283" y="350469"/>
                </a:lnTo>
                <a:lnTo>
                  <a:pt x="17155" y="312286"/>
                </a:lnTo>
                <a:lnTo>
                  <a:pt x="4435" y="270091"/>
                </a:lnTo>
                <a:lnTo>
                  <a:pt x="0" y="22478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91000" y="2176272"/>
            <a:ext cx="163830" cy="1654810"/>
          </a:xfrm>
          <a:custGeom>
            <a:avLst/>
            <a:gdLst/>
            <a:ahLst/>
            <a:cxnLst/>
            <a:rect l="l" t="t" r="r" b="b"/>
            <a:pathLst>
              <a:path w="163829" h="1654810">
                <a:moveTo>
                  <a:pt x="0" y="0"/>
                </a:moveTo>
                <a:lnTo>
                  <a:pt x="163601" y="1654759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95863" y="3806456"/>
            <a:ext cx="114300" cy="119380"/>
          </a:xfrm>
          <a:custGeom>
            <a:avLst/>
            <a:gdLst/>
            <a:ahLst/>
            <a:cxnLst/>
            <a:rect l="l" t="t" r="r" b="b"/>
            <a:pathLst>
              <a:path w="114300" h="119379">
                <a:moveTo>
                  <a:pt x="113741" y="0"/>
                </a:moveTo>
                <a:lnTo>
                  <a:pt x="0" y="11239"/>
                </a:lnTo>
                <a:lnTo>
                  <a:pt x="68110" y="119367"/>
                </a:lnTo>
                <a:lnTo>
                  <a:pt x="11374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799714" y="1109726"/>
            <a:ext cx="6894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Noto Sans CJK JP Regular"/>
                <a:cs typeface="Noto Sans CJK JP Regular"/>
              </a:rPr>
              <a:t>mBo</a:t>
            </a:r>
            <a:r>
              <a:rPr sz="2400" spc="-35" dirty="0">
                <a:latin typeface="Noto Sans CJK JP Regular"/>
                <a:cs typeface="Noto Sans CJK JP Regular"/>
              </a:rPr>
              <a:t>t</a:t>
            </a:r>
            <a:r>
              <a:rPr sz="2400" dirty="0">
                <a:latin typeface="Noto Sans CJK JP Regular"/>
                <a:cs typeface="Noto Sans CJK JP Regular"/>
              </a:rPr>
              <a:t>與電腦連線是需要驅動程式的，安裝方式如下</a:t>
            </a:r>
            <a:endParaRPr sz="2400">
              <a:latin typeface="Noto Sans CJK JP Regular"/>
              <a:cs typeface="Noto Sans CJK JP Regular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35" dirty="0"/>
              <a:t>3</a:t>
            </a:fld>
            <a:endParaRPr spc="35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0554" y="1813179"/>
            <a:ext cx="3054350" cy="684530"/>
          </a:xfrm>
          <a:custGeom>
            <a:avLst/>
            <a:gdLst/>
            <a:ahLst/>
            <a:cxnLst/>
            <a:rect l="l" t="t" r="r" b="b"/>
            <a:pathLst>
              <a:path w="3054350" h="684530">
                <a:moveTo>
                  <a:pt x="0" y="114046"/>
                </a:moveTo>
                <a:lnTo>
                  <a:pt x="8963" y="69651"/>
                </a:lnTo>
                <a:lnTo>
                  <a:pt x="33405" y="33401"/>
                </a:lnTo>
                <a:lnTo>
                  <a:pt x="69656" y="8961"/>
                </a:lnTo>
                <a:lnTo>
                  <a:pt x="114046" y="0"/>
                </a:lnTo>
                <a:lnTo>
                  <a:pt x="2940050" y="0"/>
                </a:lnTo>
                <a:lnTo>
                  <a:pt x="2984444" y="8961"/>
                </a:lnTo>
                <a:lnTo>
                  <a:pt x="3020695" y="33401"/>
                </a:lnTo>
                <a:lnTo>
                  <a:pt x="3045134" y="69651"/>
                </a:lnTo>
                <a:lnTo>
                  <a:pt x="3054096" y="114046"/>
                </a:lnTo>
                <a:lnTo>
                  <a:pt x="3054096" y="570230"/>
                </a:lnTo>
                <a:lnTo>
                  <a:pt x="3045132" y="614624"/>
                </a:lnTo>
                <a:lnTo>
                  <a:pt x="3020690" y="650875"/>
                </a:lnTo>
                <a:lnTo>
                  <a:pt x="2984439" y="675314"/>
                </a:lnTo>
                <a:lnTo>
                  <a:pt x="2940050" y="684276"/>
                </a:lnTo>
                <a:lnTo>
                  <a:pt x="114046" y="684276"/>
                </a:lnTo>
                <a:lnTo>
                  <a:pt x="69656" y="675312"/>
                </a:lnTo>
                <a:lnTo>
                  <a:pt x="33405" y="650870"/>
                </a:lnTo>
                <a:lnTo>
                  <a:pt x="8963" y="614619"/>
                </a:lnTo>
                <a:lnTo>
                  <a:pt x="0" y="570230"/>
                </a:lnTo>
                <a:lnTo>
                  <a:pt x="0" y="114046"/>
                </a:lnTo>
                <a:close/>
              </a:path>
            </a:pathLst>
          </a:custGeom>
          <a:ln w="12953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42559" y="2008225"/>
            <a:ext cx="144970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Noto Sans CJK JP Regular"/>
                <a:cs typeface="Noto Sans CJK JP Regular"/>
              </a:rPr>
              <a:t>當綠旗被點一下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23334" y="3650360"/>
            <a:ext cx="4248150" cy="502920"/>
          </a:xfrm>
          <a:prstGeom prst="rect">
            <a:avLst/>
          </a:prstGeom>
          <a:ln w="12953">
            <a:solidFill>
              <a:srgbClr val="FFC000"/>
            </a:solidFill>
          </a:ln>
        </p:spPr>
        <p:txBody>
          <a:bodyPr vert="horz" wrap="square" lIns="0" tIns="116839" rIns="0" bIns="0" rtlCol="0">
            <a:spAutoFit/>
          </a:bodyPr>
          <a:lstStyle/>
          <a:p>
            <a:pPr marL="241935">
              <a:lnSpc>
                <a:spcPct val="100000"/>
              </a:lnSpc>
              <a:spcBef>
                <a:spcPts val="919"/>
              </a:spcBef>
            </a:pPr>
            <a:r>
              <a:rPr sz="1600" dirty="0">
                <a:latin typeface="Noto Sans CJK JP Regular"/>
                <a:cs typeface="Noto Sans CJK JP Regular"/>
              </a:rPr>
              <a:t>距離</a:t>
            </a:r>
            <a:r>
              <a:rPr sz="1600" spc="-50" dirty="0">
                <a:latin typeface="Trebuchet MS"/>
                <a:cs typeface="Trebuchet MS"/>
              </a:rPr>
              <a:t>=</a:t>
            </a:r>
            <a:r>
              <a:rPr sz="1600" dirty="0">
                <a:latin typeface="Noto Sans CJK JP Regular"/>
                <a:cs typeface="Noto Sans CJK JP Regular"/>
              </a:rPr>
              <a:t>超音波感應器數值四</a:t>
            </a:r>
            <a:r>
              <a:rPr sz="1600" spc="-10" dirty="0">
                <a:latin typeface="Noto Sans CJK JP Regular"/>
                <a:cs typeface="Noto Sans CJK JP Regular"/>
              </a:rPr>
              <a:t>捨</a:t>
            </a:r>
            <a:r>
              <a:rPr sz="1600" dirty="0">
                <a:latin typeface="Noto Sans CJK JP Regular"/>
                <a:cs typeface="Noto Sans CJK JP Regular"/>
              </a:rPr>
              <a:t>五入</a:t>
            </a:r>
            <a:r>
              <a:rPr sz="1600" spc="-10" dirty="0">
                <a:latin typeface="Noto Sans CJK JP Regular"/>
                <a:cs typeface="Noto Sans CJK JP Regular"/>
              </a:rPr>
              <a:t>並</a:t>
            </a:r>
            <a:r>
              <a:rPr sz="1600" dirty="0">
                <a:latin typeface="Noto Sans CJK JP Regular"/>
                <a:cs typeface="Noto Sans CJK JP Regular"/>
              </a:rPr>
              <a:t>回傳值</a:t>
            </a:r>
            <a:endParaRPr sz="160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02860" y="2821304"/>
            <a:ext cx="2771775" cy="505459"/>
          </a:xfrm>
          <a:prstGeom prst="rect">
            <a:avLst/>
          </a:prstGeom>
          <a:ln w="12953">
            <a:solidFill>
              <a:srgbClr val="FFC000"/>
            </a:solidFill>
          </a:ln>
        </p:spPr>
        <p:txBody>
          <a:bodyPr vert="horz" wrap="square" lIns="0" tIns="118110" rIns="0" bIns="0" rtlCol="0">
            <a:spAutoFit/>
          </a:bodyPr>
          <a:lstStyle/>
          <a:p>
            <a:pPr marL="875665">
              <a:lnSpc>
                <a:spcPct val="100000"/>
              </a:lnSpc>
              <a:spcBef>
                <a:spcPts val="930"/>
              </a:spcBef>
            </a:pPr>
            <a:r>
              <a:rPr sz="1600" dirty="0">
                <a:latin typeface="Noto Sans CJK JP Regular"/>
                <a:cs typeface="Noto Sans CJK JP Regular"/>
              </a:rPr>
              <a:t>設定距離</a:t>
            </a:r>
            <a:r>
              <a:rPr sz="1600" spc="-40" dirty="0">
                <a:latin typeface="Trebuchet MS"/>
                <a:cs typeface="Trebuchet MS"/>
              </a:rPr>
              <a:t>=0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47028" y="2497454"/>
            <a:ext cx="0" cy="311150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0"/>
                </a:moveTo>
                <a:lnTo>
                  <a:pt x="0" y="311023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02578" y="2732277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67603" y="3326510"/>
            <a:ext cx="0" cy="311150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0"/>
                </a:moveTo>
                <a:lnTo>
                  <a:pt x="0" y="311023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23153" y="3561334"/>
            <a:ext cx="88900" cy="76200"/>
          </a:xfrm>
          <a:custGeom>
            <a:avLst/>
            <a:gdLst/>
            <a:ahLst/>
            <a:cxnLst/>
            <a:rect l="l" t="t" r="r" b="b"/>
            <a:pathLst>
              <a:path w="88900" h="76200">
                <a:moveTo>
                  <a:pt x="88900" y="0"/>
                </a:moveTo>
                <a:lnTo>
                  <a:pt x="44450" y="76200"/>
                </a:lnTo>
                <a:lnTo>
                  <a:pt x="0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958464" y="377634"/>
            <a:ext cx="55035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/>
              <a:t>範例</a:t>
            </a:r>
            <a:r>
              <a:rPr sz="3200" spc="-155" dirty="0"/>
              <a:t>:</a:t>
            </a:r>
            <a:r>
              <a:rPr sz="3200" spc="-5" dirty="0"/>
              <a:t>超音波感測器數值</a:t>
            </a:r>
            <a:r>
              <a:rPr sz="3200" spc="50" dirty="0"/>
              <a:t> </a:t>
            </a:r>
            <a:r>
              <a:rPr sz="3200" spc="-5" dirty="0"/>
              <a:t>流程圖</a:t>
            </a:r>
            <a:endParaRPr sz="320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35" dirty="0"/>
              <a:t>30</a:t>
            </a:fld>
            <a:endParaRPr spc="3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8865" y="269684"/>
            <a:ext cx="41808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/>
              <a:t>範例</a:t>
            </a:r>
            <a:r>
              <a:rPr sz="3200" spc="-155" dirty="0"/>
              <a:t>:</a:t>
            </a:r>
            <a:r>
              <a:rPr sz="3200" spc="-5" dirty="0"/>
              <a:t>超音波感測器數值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449779" y="3089444"/>
            <a:ext cx="2160663" cy="18458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26067" y="3074974"/>
            <a:ext cx="2247526" cy="18464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74976" y="3499103"/>
            <a:ext cx="1203198" cy="3680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26302" y="3443478"/>
            <a:ext cx="1241298" cy="4061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34765" y="3080511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Noto Sans CJK JP Regular"/>
                <a:cs typeface="Noto Sans CJK JP Regular"/>
              </a:rPr>
              <a:t>手較近時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00238" y="3018561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Noto Sans CJK JP Regular"/>
                <a:cs typeface="Noto Sans CJK JP Regular"/>
              </a:rPr>
              <a:t>手離開時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44690" y="1405127"/>
            <a:ext cx="1447800" cy="510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87690" y="1405127"/>
            <a:ext cx="357377" cy="5105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40268" y="1405127"/>
            <a:ext cx="2362200" cy="5105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44690" y="1679448"/>
            <a:ext cx="2590800" cy="5105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179627" y="1464436"/>
            <a:ext cx="32785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使用小叮嚀</a:t>
            </a:r>
            <a:r>
              <a:rPr sz="1800" spc="-95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:</a:t>
            </a:r>
            <a:r>
              <a:rPr sz="1800" dirty="0">
                <a:solidFill>
                  <a:srgbClr val="FF0000"/>
                </a:solidFill>
                <a:latin typeface="Noto Sans CJK JP Regular"/>
                <a:cs typeface="Noto Sans CJK JP Regular"/>
              </a:rPr>
              <a:t>用手放在超音波感應 器前方，手慢慢地移動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76500" y="3121151"/>
            <a:ext cx="207149" cy="1203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84704" y="3600450"/>
            <a:ext cx="291578" cy="16955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48221" y="3563873"/>
            <a:ext cx="290004" cy="16955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66103" y="3121153"/>
            <a:ext cx="168846" cy="992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20873" y="3044951"/>
            <a:ext cx="723900" cy="318135"/>
          </a:xfrm>
          <a:custGeom>
            <a:avLst/>
            <a:gdLst/>
            <a:ahLst/>
            <a:cxnLst/>
            <a:rect l="l" t="t" r="r" b="b"/>
            <a:pathLst>
              <a:path w="723900" h="318135">
                <a:moveTo>
                  <a:pt x="0" y="0"/>
                </a:moveTo>
                <a:lnTo>
                  <a:pt x="723900" y="0"/>
                </a:lnTo>
                <a:lnTo>
                  <a:pt x="723900" y="317753"/>
                </a:lnTo>
                <a:lnTo>
                  <a:pt x="0" y="31775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28003" y="3044951"/>
            <a:ext cx="723900" cy="318135"/>
          </a:xfrm>
          <a:custGeom>
            <a:avLst/>
            <a:gdLst/>
            <a:ahLst/>
            <a:cxnLst/>
            <a:rect l="l" t="t" r="r" b="b"/>
            <a:pathLst>
              <a:path w="723900" h="318135">
                <a:moveTo>
                  <a:pt x="0" y="0"/>
                </a:moveTo>
                <a:lnTo>
                  <a:pt x="723900" y="0"/>
                </a:lnTo>
                <a:lnTo>
                  <a:pt x="723900" y="317753"/>
                </a:lnTo>
                <a:lnTo>
                  <a:pt x="0" y="31775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67711" y="1197102"/>
            <a:ext cx="4755642" cy="143941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62377" y="1221486"/>
            <a:ext cx="1385315" cy="41007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35" dirty="0"/>
              <a:t>31</a:t>
            </a:fld>
            <a:endParaRPr spc="3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8389" y="405765"/>
            <a:ext cx="5969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超音波感測器的三種常用方法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982723" y="1978151"/>
            <a:ext cx="5064252" cy="3134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21727" y="2002154"/>
            <a:ext cx="2083435" cy="577850"/>
          </a:xfrm>
          <a:prstGeom prst="rect">
            <a:avLst/>
          </a:prstGeom>
          <a:ln w="12953">
            <a:solidFill>
              <a:srgbClr val="FF0000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127000" marR="119380">
              <a:lnSpc>
                <a:spcPts val="2120"/>
              </a:lnSpc>
              <a:spcBef>
                <a:spcPts val="145"/>
              </a:spcBef>
            </a:pPr>
            <a:r>
              <a:rPr sz="1800" dirty="0">
                <a:latin typeface="Noto Sans CJK JP Regular"/>
                <a:cs typeface="Noto Sans CJK JP Regular"/>
              </a:rPr>
              <a:t>等待到某個條件發 生才繼續往下執行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12383" y="2291537"/>
            <a:ext cx="1597025" cy="73025"/>
          </a:xfrm>
          <a:custGeom>
            <a:avLst/>
            <a:gdLst/>
            <a:ahLst/>
            <a:cxnLst/>
            <a:rect l="l" t="t" r="r" b="b"/>
            <a:pathLst>
              <a:path w="1597025" h="73025">
                <a:moveTo>
                  <a:pt x="0" y="72440"/>
                </a:moveTo>
                <a:lnTo>
                  <a:pt x="1596910" y="0"/>
                </a:lnTo>
              </a:path>
            </a:pathLst>
          </a:custGeom>
          <a:ln w="129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31150" y="2250579"/>
            <a:ext cx="78740" cy="88900"/>
          </a:xfrm>
          <a:custGeom>
            <a:avLst/>
            <a:gdLst/>
            <a:ahLst/>
            <a:cxnLst/>
            <a:rect l="l" t="t" r="r" b="b"/>
            <a:pathLst>
              <a:path w="78740" h="88900">
                <a:moveTo>
                  <a:pt x="4038" y="88811"/>
                </a:moveTo>
                <a:lnTo>
                  <a:pt x="78143" y="40944"/>
                </a:lnTo>
                <a:lnTo>
                  <a:pt x="0" y="0"/>
                </a:lnTo>
              </a:path>
            </a:pathLst>
          </a:custGeom>
          <a:ln w="129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11058" y="2846451"/>
            <a:ext cx="2193925" cy="511809"/>
          </a:xfrm>
          <a:prstGeom prst="rect">
            <a:avLst/>
          </a:prstGeom>
          <a:ln w="12953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20"/>
              </a:lnSpc>
            </a:pPr>
            <a:r>
              <a:rPr sz="1800" dirty="0">
                <a:latin typeface="Noto Sans CJK JP Regular"/>
                <a:cs typeface="Noto Sans CJK JP Regular"/>
              </a:rPr>
              <a:t>不斷執行到某個條</a:t>
            </a:r>
            <a:endParaRPr sz="1800">
              <a:latin typeface="Noto Sans CJK JP Regular"/>
              <a:cs typeface="Noto Sans CJK JP Regular"/>
            </a:endParaRPr>
          </a:p>
          <a:p>
            <a:pPr algn="ctr">
              <a:lnSpc>
                <a:spcPts val="2105"/>
              </a:lnSpc>
            </a:pPr>
            <a:r>
              <a:rPr sz="1800" dirty="0">
                <a:latin typeface="Noto Sans CJK JP Regular"/>
                <a:cs typeface="Noto Sans CJK JP Regular"/>
              </a:rPr>
              <a:t>件發生為止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04101" y="3062858"/>
            <a:ext cx="793750" cy="39370"/>
          </a:xfrm>
          <a:custGeom>
            <a:avLst/>
            <a:gdLst/>
            <a:ahLst/>
            <a:cxnLst/>
            <a:rect l="l" t="t" r="r" b="b"/>
            <a:pathLst>
              <a:path w="793750" h="39369">
                <a:moveTo>
                  <a:pt x="0" y="0"/>
                </a:moveTo>
                <a:lnTo>
                  <a:pt x="793648" y="39052"/>
                </a:lnTo>
              </a:path>
            </a:pathLst>
          </a:custGeom>
          <a:ln w="129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19453" y="3053765"/>
            <a:ext cx="78740" cy="88900"/>
          </a:xfrm>
          <a:custGeom>
            <a:avLst/>
            <a:gdLst/>
            <a:ahLst/>
            <a:cxnLst/>
            <a:rect l="l" t="t" r="r" b="b"/>
            <a:pathLst>
              <a:path w="78740" h="88900">
                <a:moveTo>
                  <a:pt x="4368" y="0"/>
                </a:moveTo>
                <a:lnTo>
                  <a:pt x="78295" y="48145"/>
                </a:lnTo>
                <a:lnTo>
                  <a:pt x="0" y="88798"/>
                </a:lnTo>
              </a:path>
            </a:pathLst>
          </a:custGeom>
          <a:ln w="129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711058" y="3968877"/>
            <a:ext cx="2707005" cy="1144905"/>
          </a:xfrm>
          <a:prstGeom prst="rect">
            <a:avLst/>
          </a:prstGeom>
          <a:ln w="12953">
            <a:solidFill>
              <a:srgbClr val="FF0000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95250" marR="88900" algn="ctr">
              <a:lnSpc>
                <a:spcPct val="99400"/>
              </a:lnSpc>
              <a:spcBef>
                <a:spcPts val="125"/>
              </a:spcBef>
            </a:pPr>
            <a:r>
              <a:rPr sz="1800" dirty="0">
                <a:latin typeface="Noto Sans CJK JP Regular"/>
                <a:cs typeface="Noto Sans CJK JP Regular"/>
              </a:rPr>
              <a:t>作一個判斷式成立的話就 執行如果下面的程式，不 成立的話就執行否則下面 的程式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96380" y="4185284"/>
            <a:ext cx="1602105" cy="353060"/>
          </a:xfrm>
          <a:custGeom>
            <a:avLst/>
            <a:gdLst/>
            <a:ahLst/>
            <a:cxnLst/>
            <a:rect l="l" t="t" r="r" b="b"/>
            <a:pathLst>
              <a:path w="1602104" h="353060">
                <a:moveTo>
                  <a:pt x="0" y="0"/>
                </a:moveTo>
                <a:lnTo>
                  <a:pt x="1601965" y="352844"/>
                </a:lnTo>
              </a:path>
            </a:pathLst>
          </a:custGeom>
          <a:ln w="129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14361" y="4478324"/>
            <a:ext cx="84455" cy="86995"/>
          </a:xfrm>
          <a:custGeom>
            <a:avLst/>
            <a:gdLst/>
            <a:ahLst/>
            <a:cxnLst/>
            <a:rect l="l" t="t" r="r" b="b"/>
            <a:pathLst>
              <a:path w="84454" h="86995">
                <a:moveTo>
                  <a:pt x="19126" y="0"/>
                </a:moveTo>
                <a:lnTo>
                  <a:pt x="83985" y="59804"/>
                </a:lnTo>
                <a:lnTo>
                  <a:pt x="0" y="86817"/>
                </a:lnTo>
              </a:path>
            </a:pathLst>
          </a:custGeom>
          <a:ln w="1295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35" dirty="0"/>
              <a:t>32</a:t>
            </a:fld>
            <a:endParaRPr spc="3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0027" y="369252"/>
            <a:ext cx="5969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機器人偵測到障礙物自動停止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7337679" y="1446657"/>
            <a:ext cx="2186305" cy="592455"/>
          </a:xfrm>
          <a:custGeom>
            <a:avLst/>
            <a:gdLst/>
            <a:ahLst/>
            <a:cxnLst/>
            <a:rect l="l" t="t" r="r" b="b"/>
            <a:pathLst>
              <a:path w="2186304" h="592455">
                <a:moveTo>
                  <a:pt x="0" y="98678"/>
                </a:moveTo>
                <a:lnTo>
                  <a:pt x="7755" y="60270"/>
                </a:lnTo>
                <a:lnTo>
                  <a:pt x="28903" y="28903"/>
                </a:lnTo>
                <a:lnTo>
                  <a:pt x="60270" y="7755"/>
                </a:lnTo>
                <a:lnTo>
                  <a:pt x="98679" y="0"/>
                </a:lnTo>
                <a:lnTo>
                  <a:pt x="2087499" y="0"/>
                </a:lnTo>
                <a:lnTo>
                  <a:pt x="2125907" y="7755"/>
                </a:lnTo>
                <a:lnTo>
                  <a:pt x="2157274" y="28903"/>
                </a:lnTo>
                <a:lnTo>
                  <a:pt x="2178422" y="60270"/>
                </a:lnTo>
                <a:lnTo>
                  <a:pt x="2186178" y="98678"/>
                </a:lnTo>
                <a:lnTo>
                  <a:pt x="2186178" y="493394"/>
                </a:lnTo>
                <a:lnTo>
                  <a:pt x="2178422" y="531803"/>
                </a:lnTo>
                <a:lnTo>
                  <a:pt x="2157274" y="563170"/>
                </a:lnTo>
                <a:lnTo>
                  <a:pt x="2125907" y="584318"/>
                </a:lnTo>
                <a:lnTo>
                  <a:pt x="2087499" y="592073"/>
                </a:lnTo>
                <a:lnTo>
                  <a:pt x="98679" y="592073"/>
                </a:lnTo>
                <a:lnTo>
                  <a:pt x="60270" y="584318"/>
                </a:lnTo>
                <a:lnTo>
                  <a:pt x="28903" y="563170"/>
                </a:lnTo>
                <a:lnTo>
                  <a:pt x="7755" y="531803"/>
                </a:lnTo>
                <a:lnTo>
                  <a:pt x="0" y="493394"/>
                </a:lnTo>
                <a:lnTo>
                  <a:pt x="0" y="98678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17624" y="1578711"/>
            <a:ext cx="1625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Noto Sans CJK JP Regular"/>
                <a:cs typeface="Noto Sans CJK JP Regular"/>
              </a:rPr>
              <a:t>當綠旗被點一下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30386" y="2038730"/>
            <a:ext cx="0" cy="447675"/>
          </a:xfrm>
          <a:custGeom>
            <a:avLst/>
            <a:gdLst/>
            <a:ahLst/>
            <a:cxnLst/>
            <a:rect l="l" t="t" r="r" b="b"/>
            <a:pathLst>
              <a:path h="447675">
                <a:moveTo>
                  <a:pt x="0" y="0"/>
                </a:moveTo>
                <a:lnTo>
                  <a:pt x="0" y="44767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92286" y="247370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37679" y="2527935"/>
            <a:ext cx="2186305" cy="421005"/>
          </a:xfrm>
          <a:custGeom>
            <a:avLst/>
            <a:gdLst/>
            <a:ahLst/>
            <a:cxnLst/>
            <a:rect l="l" t="t" r="r" b="b"/>
            <a:pathLst>
              <a:path w="2186304" h="421005">
                <a:moveTo>
                  <a:pt x="0" y="0"/>
                </a:moveTo>
                <a:lnTo>
                  <a:pt x="2186178" y="0"/>
                </a:lnTo>
                <a:lnTo>
                  <a:pt x="2186178" y="420624"/>
                </a:lnTo>
                <a:lnTo>
                  <a:pt x="0" y="4206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337679" y="2527935"/>
            <a:ext cx="2186305" cy="421005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406400">
              <a:lnSpc>
                <a:spcPct val="100000"/>
              </a:lnSpc>
              <a:spcBef>
                <a:spcPts val="515"/>
              </a:spcBef>
            </a:pPr>
            <a:r>
              <a:rPr sz="1800" dirty="0">
                <a:latin typeface="Noto Sans CJK JP Regular"/>
                <a:cs typeface="Noto Sans CJK JP Regular"/>
              </a:rPr>
              <a:t>機器人往前走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422005" y="2943986"/>
            <a:ext cx="0" cy="447675"/>
          </a:xfrm>
          <a:custGeom>
            <a:avLst/>
            <a:gdLst/>
            <a:ahLst/>
            <a:cxnLst/>
            <a:rect l="l" t="t" r="r" b="b"/>
            <a:pathLst>
              <a:path h="447675">
                <a:moveTo>
                  <a:pt x="0" y="0"/>
                </a:moveTo>
                <a:lnTo>
                  <a:pt x="0" y="44767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83905" y="337896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50138" y="2739008"/>
            <a:ext cx="232410" cy="1069975"/>
          </a:xfrm>
          <a:custGeom>
            <a:avLst/>
            <a:gdLst/>
            <a:ahLst/>
            <a:cxnLst/>
            <a:rect l="l" t="t" r="r" b="b"/>
            <a:pathLst>
              <a:path w="232409" h="1069975">
                <a:moveTo>
                  <a:pt x="231914" y="1069975"/>
                </a:moveTo>
                <a:lnTo>
                  <a:pt x="0" y="1069975"/>
                </a:lnTo>
                <a:lnTo>
                  <a:pt x="0" y="0"/>
                </a:lnTo>
                <a:lnTo>
                  <a:pt x="223977" y="0"/>
                </a:lnTo>
              </a:path>
            </a:pathLst>
          </a:custGeom>
          <a:ln w="1905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61415" y="2700908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740093" y="2982595"/>
            <a:ext cx="254000" cy="48260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800" dirty="0">
                <a:latin typeface="Noto Sans CJK JP Regular"/>
                <a:cs typeface="Noto Sans CJK JP Regular"/>
              </a:rPr>
              <a:t>錯誤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53453" y="4677536"/>
            <a:ext cx="2737485" cy="535305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marL="506730">
              <a:lnSpc>
                <a:spcPct val="100000"/>
              </a:lnSpc>
              <a:spcBef>
                <a:spcPts val="965"/>
              </a:spcBef>
            </a:pPr>
            <a:r>
              <a:rPr sz="1800" spc="-20" dirty="0">
                <a:latin typeface="Noto Sans CJK JP Regular"/>
                <a:cs typeface="Noto Sans CJK JP Regular"/>
              </a:rPr>
              <a:t>mBot</a:t>
            </a:r>
            <a:r>
              <a:rPr sz="1800" dirty="0">
                <a:latin typeface="Noto Sans CJK JP Regular"/>
                <a:cs typeface="Noto Sans CJK JP Regular"/>
              </a:rPr>
              <a:t>機器人停止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422005" y="4167759"/>
            <a:ext cx="0" cy="447675"/>
          </a:xfrm>
          <a:custGeom>
            <a:avLst/>
            <a:gdLst/>
            <a:ahLst/>
            <a:cxnLst/>
            <a:rect l="l" t="t" r="r" b="b"/>
            <a:pathLst>
              <a:path h="447675">
                <a:moveTo>
                  <a:pt x="0" y="0"/>
                </a:moveTo>
                <a:lnTo>
                  <a:pt x="0" y="44767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83905" y="460273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819780" y="1592961"/>
            <a:ext cx="2989580" cy="54102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187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35"/>
              </a:spcBef>
              <a:tabLst>
                <a:tab pos="490220" algn="l"/>
              </a:tabLst>
            </a:pPr>
            <a:r>
              <a:rPr sz="1800" dirty="0">
                <a:latin typeface="Noto Sans CJK JP Regular"/>
                <a:cs typeface="Noto Sans CJK JP Regular"/>
              </a:rPr>
              <a:t>牆	壁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312920" y="2171319"/>
            <a:ext cx="0" cy="1283335"/>
          </a:xfrm>
          <a:custGeom>
            <a:avLst/>
            <a:gdLst/>
            <a:ahLst/>
            <a:cxnLst/>
            <a:rect l="l" t="t" r="r" b="b"/>
            <a:pathLst>
              <a:path h="1283335">
                <a:moveTo>
                  <a:pt x="0" y="128308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46257" y="2171319"/>
            <a:ext cx="133350" cy="114300"/>
          </a:xfrm>
          <a:custGeom>
            <a:avLst/>
            <a:gdLst/>
            <a:ahLst/>
            <a:cxnLst/>
            <a:rect l="l" t="t" r="r" b="b"/>
            <a:pathLst>
              <a:path w="133350" h="114300">
                <a:moveTo>
                  <a:pt x="133350" y="114300"/>
                </a:moveTo>
                <a:lnTo>
                  <a:pt x="66675" y="0"/>
                </a:lnTo>
                <a:lnTo>
                  <a:pt x="0" y="11430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31872" y="3640080"/>
            <a:ext cx="1824802" cy="11558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457065" y="2697988"/>
            <a:ext cx="737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25</a:t>
            </a:r>
            <a:r>
              <a:rPr sz="1800" spc="-5" dirty="0">
                <a:latin typeface="Noto Sans CJK JP Regular"/>
                <a:cs typeface="Noto Sans CJK JP Regular"/>
              </a:rPr>
              <a:t>公分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07229" y="2397251"/>
            <a:ext cx="620395" cy="260985"/>
          </a:xfrm>
          <a:custGeom>
            <a:avLst/>
            <a:gdLst/>
            <a:ahLst/>
            <a:cxnLst/>
            <a:rect l="l" t="t" r="r" b="b"/>
            <a:pathLst>
              <a:path w="620395" h="260985">
                <a:moveTo>
                  <a:pt x="0" y="260603"/>
                </a:moveTo>
                <a:lnTo>
                  <a:pt x="1707" y="209886"/>
                </a:lnTo>
                <a:lnTo>
                  <a:pt x="6362" y="168468"/>
                </a:lnTo>
                <a:lnTo>
                  <a:pt x="13265" y="140542"/>
                </a:lnTo>
                <a:lnTo>
                  <a:pt x="21717" y="130301"/>
                </a:lnTo>
                <a:lnTo>
                  <a:pt x="288417" y="130301"/>
                </a:lnTo>
                <a:lnTo>
                  <a:pt x="296868" y="120061"/>
                </a:lnTo>
                <a:lnTo>
                  <a:pt x="303771" y="92135"/>
                </a:lnTo>
                <a:lnTo>
                  <a:pt x="308426" y="50717"/>
                </a:lnTo>
                <a:lnTo>
                  <a:pt x="310134" y="0"/>
                </a:lnTo>
                <a:lnTo>
                  <a:pt x="311841" y="50717"/>
                </a:lnTo>
                <a:lnTo>
                  <a:pt x="316496" y="92135"/>
                </a:lnTo>
                <a:lnTo>
                  <a:pt x="323399" y="120061"/>
                </a:lnTo>
                <a:lnTo>
                  <a:pt x="331851" y="130301"/>
                </a:lnTo>
                <a:lnTo>
                  <a:pt x="598551" y="130301"/>
                </a:lnTo>
                <a:lnTo>
                  <a:pt x="607002" y="140542"/>
                </a:lnTo>
                <a:lnTo>
                  <a:pt x="613905" y="168468"/>
                </a:lnTo>
                <a:lnTo>
                  <a:pt x="618560" y="209886"/>
                </a:lnTo>
                <a:lnTo>
                  <a:pt x="620268" y="260603"/>
                </a:lnTo>
              </a:path>
            </a:pathLst>
          </a:custGeom>
          <a:ln w="609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48378" y="3081527"/>
            <a:ext cx="579120" cy="234950"/>
          </a:xfrm>
          <a:custGeom>
            <a:avLst/>
            <a:gdLst/>
            <a:ahLst/>
            <a:cxnLst/>
            <a:rect l="l" t="t" r="r" b="b"/>
            <a:pathLst>
              <a:path w="579120" h="234950">
                <a:moveTo>
                  <a:pt x="579120" y="0"/>
                </a:moveTo>
                <a:lnTo>
                  <a:pt x="577583" y="45676"/>
                </a:lnTo>
                <a:lnTo>
                  <a:pt x="573393" y="82977"/>
                </a:lnTo>
                <a:lnTo>
                  <a:pt x="567177" y="108126"/>
                </a:lnTo>
                <a:lnTo>
                  <a:pt x="559562" y="117348"/>
                </a:lnTo>
                <a:lnTo>
                  <a:pt x="309118" y="117348"/>
                </a:lnTo>
                <a:lnTo>
                  <a:pt x="301502" y="126569"/>
                </a:lnTo>
                <a:lnTo>
                  <a:pt x="295286" y="151718"/>
                </a:lnTo>
                <a:lnTo>
                  <a:pt x="291096" y="189019"/>
                </a:lnTo>
                <a:lnTo>
                  <a:pt x="289560" y="234696"/>
                </a:lnTo>
                <a:lnTo>
                  <a:pt x="288023" y="189019"/>
                </a:lnTo>
                <a:lnTo>
                  <a:pt x="283833" y="151718"/>
                </a:lnTo>
                <a:lnTo>
                  <a:pt x="277617" y="126569"/>
                </a:lnTo>
                <a:lnTo>
                  <a:pt x="270002" y="117348"/>
                </a:lnTo>
                <a:lnTo>
                  <a:pt x="19558" y="117348"/>
                </a:lnTo>
                <a:lnTo>
                  <a:pt x="11942" y="108126"/>
                </a:lnTo>
                <a:lnTo>
                  <a:pt x="5726" y="82977"/>
                </a:lnTo>
                <a:lnTo>
                  <a:pt x="1536" y="45676"/>
                </a:lnTo>
                <a:lnTo>
                  <a:pt x="0" y="0"/>
                </a:lnTo>
              </a:path>
            </a:pathLst>
          </a:custGeom>
          <a:ln w="609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82053" y="3454527"/>
            <a:ext cx="2296160" cy="708660"/>
          </a:xfrm>
          <a:custGeom>
            <a:avLst/>
            <a:gdLst/>
            <a:ahLst/>
            <a:cxnLst/>
            <a:rect l="l" t="t" r="r" b="b"/>
            <a:pathLst>
              <a:path w="2296159" h="708660">
                <a:moveTo>
                  <a:pt x="0" y="354330"/>
                </a:moveTo>
                <a:lnTo>
                  <a:pt x="8300" y="311501"/>
                </a:lnTo>
                <a:lnTo>
                  <a:pt x="32559" y="270190"/>
                </a:lnTo>
                <a:lnTo>
                  <a:pt x="71818" y="230691"/>
                </a:lnTo>
                <a:lnTo>
                  <a:pt x="125116" y="193302"/>
                </a:lnTo>
                <a:lnTo>
                  <a:pt x="191491" y="158319"/>
                </a:lnTo>
                <a:lnTo>
                  <a:pt x="229283" y="141822"/>
                </a:lnTo>
                <a:lnTo>
                  <a:pt x="269984" y="126038"/>
                </a:lnTo>
                <a:lnTo>
                  <a:pt x="313474" y="111004"/>
                </a:lnTo>
                <a:lnTo>
                  <a:pt x="359633" y="96756"/>
                </a:lnTo>
                <a:lnTo>
                  <a:pt x="408341" y="83332"/>
                </a:lnTo>
                <a:lnTo>
                  <a:pt x="459478" y="70770"/>
                </a:lnTo>
                <a:lnTo>
                  <a:pt x="512924" y="59105"/>
                </a:lnTo>
                <a:lnTo>
                  <a:pt x="568559" y="48375"/>
                </a:lnTo>
                <a:lnTo>
                  <a:pt x="626262" y="38618"/>
                </a:lnTo>
                <a:lnTo>
                  <a:pt x="685914" y="29869"/>
                </a:lnTo>
                <a:lnTo>
                  <a:pt x="747395" y="22167"/>
                </a:lnTo>
                <a:lnTo>
                  <a:pt x="810584" y="15548"/>
                </a:lnTo>
                <a:lnTo>
                  <a:pt x="875361" y="10049"/>
                </a:lnTo>
                <a:lnTo>
                  <a:pt x="941607" y="5708"/>
                </a:lnTo>
                <a:lnTo>
                  <a:pt x="1009200" y="2561"/>
                </a:lnTo>
                <a:lnTo>
                  <a:pt x="1078022" y="646"/>
                </a:lnTo>
                <a:lnTo>
                  <a:pt x="1147953" y="0"/>
                </a:lnTo>
                <a:lnTo>
                  <a:pt x="1217883" y="646"/>
                </a:lnTo>
                <a:lnTo>
                  <a:pt x="1286705" y="2561"/>
                </a:lnTo>
                <a:lnTo>
                  <a:pt x="1354298" y="5708"/>
                </a:lnTo>
                <a:lnTo>
                  <a:pt x="1420544" y="10049"/>
                </a:lnTo>
                <a:lnTo>
                  <a:pt x="1485321" y="15548"/>
                </a:lnTo>
                <a:lnTo>
                  <a:pt x="1548510" y="22167"/>
                </a:lnTo>
                <a:lnTo>
                  <a:pt x="1609991" y="29869"/>
                </a:lnTo>
                <a:lnTo>
                  <a:pt x="1669643" y="38618"/>
                </a:lnTo>
                <a:lnTo>
                  <a:pt x="1727346" y="48375"/>
                </a:lnTo>
                <a:lnTo>
                  <a:pt x="1782981" y="59105"/>
                </a:lnTo>
                <a:lnTo>
                  <a:pt x="1836427" y="70770"/>
                </a:lnTo>
                <a:lnTo>
                  <a:pt x="1887564" y="83332"/>
                </a:lnTo>
                <a:lnTo>
                  <a:pt x="1936272" y="96756"/>
                </a:lnTo>
                <a:lnTo>
                  <a:pt x="1982431" y="111004"/>
                </a:lnTo>
                <a:lnTo>
                  <a:pt x="2025921" y="126038"/>
                </a:lnTo>
                <a:lnTo>
                  <a:pt x="2066622" y="141822"/>
                </a:lnTo>
                <a:lnTo>
                  <a:pt x="2104414" y="158319"/>
                </a:lnTo>
                <a:lnTo>
                  <a:pt x="2139176" y="175491"/>
                </a:lnTo>
                <a:lnTo>
                  <a:pt x="2199133" y="211714"/>
                </a:lnTo>
                <a:lnTo>
                  <a:pt x="2245531" y="250195"/>
                </a:lnTo>
                <a:lnTo>
                  <a:pt x="2277410" y="290637"/>
                </a:lnTo>
                <a:lnTo>
                  <a:pt x="2293810" y="332744"/>
                </a:lnTo>
                <a:lnTo>
                  <a:pt x="2295906" y="354330"/>
                </a:lnTo>
                <a:lnTo>
                  <a:pt x="2293810" y="375915"/>
                </a:lnTo>
                <a:lnTo>
                  <a:pt x="2277410" y="418022"/>
                </a:lnTo>
                <a:lnTo>
                  <a:pt x="2245531" y="458464"/>
                </a:lnTo>
                <a:lnTo>
                  <a:pt x="2199133" y="496945"/>
                </a:lnTo>
                <a:lnTo>
                  <a:pt x="2139176" y="533168"/>
                </a:lnTo>
                <a:lnTo>
                  <a:pt x="2104414" y="550340"/>
                </a:lnTo>
                <a:lnTo>
                  <a:pt x="2066622" y="566837"/>
                </a:lnTo>
                <a:lnTo>
                  <a:pt x="2025921" y="582621"/>
                </a:lnTo>
                <a:lnTo>
                  <a:pt x="1982431" y="597655"/>
                </a:lnTo>
                <a:lnTo>
                  <a:pt x="1936272" y="611903"/>
                </a:lnTo>
                <a:lnTo>
                  <a:pt x="1887564" y="625327"/>
                </a:lnTo>
                <a:lnTo>
                  <a:pt x="1836427" y="637889"/>
                </a:lnTo>
                <a:lnTo>
                  <a:pt x="1782981" y="649554"/>
                </a:lnTo>
                <a:lnTo>
                  <a:pt x="1727346" y="660284"/>
                </a:lnTo>
                <a:lnTo>
                  <a:pt x="1669643" y="670041"/>
                </a:lnTo>
                <a:lnTo>
                  <a:pt x="1609991" y="678790"/>
                </a:lnTo>
                <a:lnTo>
                  <a:pt x="1548510" y="686492"/>
                </a:lnTo>
                <a:lnTo>
                  <a:pt x="1485321" y="693111"/>
                </a:lnTo>
                <a:lnTo>
                  <a:pt x="1420544" y="698610"/>
                </a:lnTo>
                <a:lnTo>
                  <a:pt x="1354298" y="702951"/>
                </a:lnTo>
                <a:lnTo>
                  <a:pt x="1286705" y="706098"/>
                </a:lnTo>
                <a:lnTo>
                  <a:pt x="1217883" y="708013"/>
                </a:lnTo>
                <a:lnTo>
                  <a:pt x="1147953" y="708660"/>
                </a:lnTo>
                <a:lnTo>
                  <a:pt x="1078022" y="708013"/>
                </a:lnTo>
                <a:lnTo>
                  <a:pt x="1009200" y="706098"/>
                </a:lnTo>
                <a:lnTo>
                  <a:pt x="941607" y="702951"/>
                </a:lnTo>
                <a:lnTo>
                  <a:pt x="875361" y="698610"/>
                </a:lnTo>
                <a:lnTo>
                  <a:pt x="810584" y="693111"/>
                </a:lnTo>
                <a:lnTo>
                  <a:pt x="747395" y="686492"/>
                </a:lnTo>
                <a:lnTo>
                  <a:pt x="685914" y="678790"/>
                </a:lnTo>
                <a:lnTo>
                  <a:pt x="626262" y="670041"/>
                </a:lnTo>
                <a:lnTo>
                  <a:pt x="568559" y="660284"/>
                </a:lnTo>
                <a:lnTo>
                  <a:pt x="512924" y="649554"/>
                </a:lnTo>
                <a:lnTo>
                  <a:pt x="459478" y="637889"/>
                </a:lnTo>
                <a:lnTo>
                  <a:pt x="408341" y="625327"/>
                </a:lnTo>
                <a:lnTo>
                  <a:pt x="359633" y="611903"/>
                </a:lnTo>
                <a:lnTo>
                  <a:pt x="313474" y="597655"/>
                </a:lnTo>
                <a:lnTo>
                  <a:pt x="269984" y="582621"/>
                </a:lnTo>
                <a:lnTo>
                  <a:pt x="229283" y="566837"/>
                </a:lnTo>
                <a:lnTo>
                  <a:pt x="191491" y="550340"/>
                </a:lnTo>
                <a:lnTo>
                  <a:pt x="156729" y="533168"/>
                </a:lnTo>
                <a:lnTo>
                  <a:pt x="96772" y="496945"/>
                </a:lnTo>
                <a:lnTo>
                  <a:pt x="50374" y="458464"/>
                </a:lnTo>
                <a:lnTo>
                  <a:pt x="18495" y="418022"/>
                </a:lnTo>
                <a:lnTo>
                  <a:pt x="2095" y="375915"/>
                </a:lnTo>
                <a:lnTo>
                  <a:pt x="0" y="35433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675562" y="3651694"/>
            <a:ext cx="1508125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Noto Sans CJK JP Regular"/>
                <a:cs typeface="Noto Sans CJK JP Regular"/>
              </a:rPr>
              <a:t>偵測到障礙物</a:t>
            </a:r>
            <a:r>
              <a:rPr sz="1800" spc="15" dirty="0">
                <a:latin typeface="Noto Sans CJK JP Regular"/>
                <a:cs typeface="Noto Sans CJK JP Regular"/>
              </a:rPr>
              <a:t>?</a:t>
            </a:r>
            <a:endParaRPr sz="1800">
              <a:latin typeface="Noto Sans CJK JP Regular"/>
              <a:cs typeface="Noto Sans CJK JP Regular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>
              <a:latin typeface="Times New Roman"/>
              <a:cs typeface="Times New Roman"/>
            </a:endParaRPr>
          </a:p>
          <a:p>
            <a:pPr marL="837565">
              <a:lnSpc>
                <a:spcPct val="100000"/>
              </a:lnSpc>
            </a:pPr>
            <a:r>
              <a:rPr sz="1800" dirty="0">
                <a:latin typeface="Noto Sans CJK JP Regular"/>
                <a:cs typeface="Noto Sans CJK JP Regular"/>
              </a:rPr>
              <a:t>正確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35" dirty="0"/>
              <a:t>33</a:t>
            </a:fld>
            <a:endParaRPr spc="3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5202" y="332740"/>
            <a:ext cx="1854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程式說明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072509" y="4977003"/>
            <a:ext cx="3649345" cy="760730"/>
          </a:xfrm>
          <a:prstGeom prst="rect">
            <a:avLst/>
          </a:prstGeom>
          <a:ln w="12953">
            <a:solidFill>
              <a:srgbClr val="000000"/>
            </a:solidFill>
          </a:ln>
        </p:spPr>
        <p:txBody>
          <a:bodyPr vert="horz" wrap="square" lIns="0" tIns="984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75"/>
              </a:spcBef>
            </a:pPr>
            <a:r>
              <a:rPr sz="1800" dirty="0">
                <a:latin typeface="Noto Sans CJK JP Regular"/>
                <a:cs typeface="Noto Sans CJK JP Regular"/>
              </a:rPr>
              <a:t>練習</a:t>
            </a:r>
            <a:r>
              <a:rPr sz="1800" spc="-90" dirty="0">
                <a:latin typeface="Noto Sans CJK JP Regular"/>
                <a:cs typeface="Noto Sans CJK JP Regular"/>
              </a:rPr>
              <a:t>:</a:t>
            </a:r>
            <a:endParaRPr sz="1800">
              <a:latin typeface="Noto Sans CJK JP Regular"/>
              <a:cs typeface="Noto Sans CJK JP Regular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Noto Sans CJK JP Regular"/>
                <a:cs typeface="Noto Sans CJK JP Regular"/>
              </a:rPr>
              <a:t>如何使用其他方式更改以上程式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95422" y="1557527"/>
            <a:ext cx="6075426" cy="27287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58667" y="1601724"/>
            <a:ext cx="1948472" cy="6158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35" dirty="0"/>
              <a:t>34</a:t>
            </a:fld>
            <a:endParaRPr spc="3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340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新儀教育科技有限公司</a:t>
            </a:r>
          </a:p>
        </p:txBody>
      </p:sp>
      <p:sp>
        <p:nvSpPr>
          <p:cNvPr id="3" name="object 3"/>
          <p:cNvSpPr/>
          <p:nvPr/>
        </p:nvSpPr>
        <p:spPr>
          <a:xfrm>
            <a:off x="8419282" y="1878652"/>
            <a:ext cx="1972879" cy="1412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71451" y="4941502"/>
            <a:ext cx="1333013" cy="11688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58585" y="1814757"/>
            <a:ext cx="1611834" cy="15084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51519" y="3606546"/>
            <a:ext cx="1957577" cy="15720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84976" y="3200400"/>
            <a:ext cx="1890522" cy="18905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90077" y="1932658"/>
            <a:ext cx="4235450" cy="315595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Noto Sans CJK JP Regular"/>
                <a:cs typeface="Noto Sans CJK JP Regular"/>
              </a:rPr>
              <a:t>營業項目</a:t>
            </a:r>
            <a:endParaRPr sz="2400">
              <a:latin typeface="Noto Sans CJK JP Regular"/>
              <a:cs typeface="Noto Sans CJK JP Regular"/>
            </a:endParaRPr>
          </a:p>
          <a:p>
            <a:pPr marL="755650" lvl="1" indent="-285750">
              <a:lnSpc>
                <a:spcPct val="100000"/>
              </a:lnSpc>
              <a:spcBef>
                <a:spcPts val="51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100" dirty="0">
                <a:latin typeface="Noto Sans CJK JP Regular"/>
                <a:cs typeface="Noto Sans CJK JP Regular"/>
              </a:rPr>
              <a:t>個人電腦</a:t>
            </a:r>
            <a:endParaRPr sz="2100">
              <a:latin typeface="Noto Sans CJK JP Regular"/>
              <a:cs typeface="Noto Sans CJK JP Regular"/>
            </a:endParaRPr>
          </a:p>
          <a:p>
            <a:pPr marL="755650" lvl="1" indent="-285750">
              <a:lnSpc>
                <a:spcPct val="100000"/>
              </a:lnSpc>
              <a:spcBef>
                <a:spcPts val="50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100" dirty="0">
                <a:latin typeface="Noto Sans CJK JP Regular"/>
                <a:cs typeface="Noto Sans CJK JP Regular"/>
              </a:rPr>
              <a:t>電子、電腦耗材</a:t>
            </a:r>
            <a:endParaRPr sz="2100">
              <a:latin typeface="Noto Sans CJK JP Regular"/>
              <a:cs typeface="Noto Sans CJK JP Regular"/>
            </a:endParaRPr>
          </a:p>
          <a:p>
            <a:pPr marL="755650" lvl="1" indent="-285750">
              <a:lnSpc>
                <a:spcPct val="100000"/>
              </a:lnSpc>
              <a:spcBef>
                <a:spcPts val="50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100" dirty="0">
                <a:latin typeface="Noto Sans CJK JP Regular"/>
                <a:cs typeface="Noto Sans CJK JP Regular"/>
              </a:rPr>
              <a:t>科學儀器設備</a:t>
            </a:r>
            <a:endParaRPr sz="2100">
              <a:latin typeface="Noto Sans CJK JP Regular"/>
              <a:cs typeface="Noto Sans CJK JP Regular"/>
            </a:endParaRPr>
          </a:p>
          <a:p>
            <a:pPr marL="755650" lvl="1" indent="-285750">
              <a:lnSpc>
                <a:spcPct val="100000"/>
              </a:lnSpc>
              <a:spcBef>
                <a:spcPts val="50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100" dirty="0">
                <a:latin typeface="Noto Sans CJK JP Regular"/>
                <a:cs typeface="Noto Sans CJK JP Regular"/>
              </a:rPr>
              <a:t>樂高機器人教育套件</a:t>
            </a:r>
            <a:endParaRPr sz="2100">
              <a:latin typeface="Noto Sans CJK JP Regular"/>
              <a:cs typeface="Noto Sans CJK JP Regular"/>
            </a:endParaRPr>
          </a:p>
          <a:p>
            <a:pPr marL="755650" lvl="1" indent="-285750">
              <a:lnSpc>
                <a:spcPct val="100000"/>
              </a:lnSpc>
              <a:spcBef>
                <a:spcPts val="50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100" dirty="0">
                <a:latin typeface="Noto Sans CJK JP Regular"/>
                <a:cs typeface="Noto Sans CJK JP Regular"/>
              </a:rPr>
              <a:t>機器人教育設備</a:t>
            </a:r>
            <a:endParaRPr sz="2100">
              <a:latin typeface="Noto Sans CJK JP Regular"/>
              <a:cs typeface="Noto Sans CJK JP Regular"/>
            </a:endParaRPr>
          </a:p>
          <a:p>
            <a:pPr marL="755650" lvl="1" indent="-285750">
              <a:lnSpc>
                <a:spcPct val="100000"/>
              </a:lnSpc>
              <a:spcBef>
                <a:spcPts val="50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100" dirty="0">
                <a:latin typeface="Noto Sans CJK JP Regular"/>
                <a:cs typeface="Noto Sans CJK JP Regular"/>
              </a:rPr>
              <a:t>客製化系統規劃、設計、整合</a:t>
            </a:r>
            <a:endParaRPr sz="2100">
              <a:latin typeface="Noto Sans CJK JP Regular"/>
              <a:cs typeface="Noto Sans CJK JP Regular"/>
            </a:endParaRPr>
          </a:p>
          <a:p>
            <a:pPr marL="755650" lvl="1" indent="-285750">
              <a:lnSpc>
                <a:spcPct val="100000"/>
              </a:lnSpc>
              <a:spcBef>
                <a:spcPts val="50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100" dirty="0">
                <a:latin typeface="Noto Sans CJK JP Regular"/>
                <a:cs typeface="Noto Sans CJK JP Regular"/>
              </a:rPr>
              <a:t>專題比賽指導</a:t>
            </a:r>
            <a:endParaRPr sz="2100">
              <a:latin typeface="Noto Sans CJK JP Regular"/>
              <a:cs typeface="Noto Sans CJK JP Regular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38577" y="260604"/>
            <a:ext cx="1597152" cy="14081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829040" y="6380407"/>
            <a:ext cx="268605" cy="302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00" spc="55" dirty="0">
                <a:latin typeface="Noto Sans CJK JP Regular"/>
                <a:cs typeface="Noto Sans CJK JP Regular"/>
                <a:hlinkClick r:id="rId8" action="ppaction://hlinksldjump"/>
              </a:rPr>
              <a:t>35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24000" y="6122670"/>
            <a:ext cx="2957830" cy="108585"/>
          </a:xfrm>
          <a:custGeom>
            <a:avLst/>
            <a:gdLst/>
            <a:ahLst/>
            <a:cxnLst/>
            <a:rect l="l" t="t" r="r" b="b"/>
            <a:pathLst>
              <a:path w="2957829" h="108585">
                <a:moveTo>
                  <a:pt x="0" y="108203"/>
                </a:moveTo>
                <a:lnTo>
                  <a:pt x="2957322" y="108203"/>
                </a:lnTo>
                <a:lnTo>
                  <a:pt x="2957322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24000" y="6236970"/>
            <a:ext cx="9144000" cy="621030"/>
          </a:xfrm>
          <a:custGeom>
            <a:avLst/>
            <a:gdLst/>
            <a:ahLst/>
            <a:cxnLst/>
            <a:rect l="l" t="t" r="r" b="b"/>
            <a:pathLst>
              <a:path w="9144000" h="621029">
                <a:moveTo>
                  <a:pt x="0" y="621029"/>
                </a:moveTo>
                <a:lnTo>
                  <a:pt x="9144000" y="621029"/>
                </a:lnTo>
                <a:lnTo>
                  <a:pt x="9144000" y="0"/>
                </a:lnTo>
                <a:lnTo>
                  <a:pt x="0" y="0"/>
                </a:lnTo>
                <a:lnTo>
                  <a:pt x="0" y="621029"/>
                </a:lnTo>
                <a:close/>
              </a:path>
            </a:pathLst>
          </a:custGeom>
          <a:solidFill>
            <a:srgbClr val="5657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81321" y="6122670"/>
            <a:ext cx="2958465" cy="108585"/>
          </a:xfrm>
          <a:custGeom>
            <a:avLst/>
            <a:gdLst/>
            <a:ahLst/>
            <a:cxnLst/>
            <a:rect l="l" t="t" r="r" b="b"/>
            <a:pathLst>
              <a:path w="2958465" h="108585">
                <a:moveTo>
                  <a:pt x="0" y="108203"/>
                </a:moveTo>
                <a:lnTo>
                  <a:pt x="2958083" y="108203"/>
                </a:lnTo>
                <a:lnTo>
                  <a:pt x="2958083" y="0"/>
                </a:lnTo>
                <a:lnTo>
                  <a:pt x="0" y="0"/>
                </a:lnTo>
                <a:lnTo>
                  <a:pt x="0" y="108203"/>
                </a:lnTo>
                <a:close/>
              </a:path>
            </a:pathLst>
          </a:custGeom>
          <a:solidFill>
            <a:srgbClr val="FFCC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39406" y="6122670"/>
            <a:ext cx="3240405" cy="108585"/>
          </a:xfrm>
          <a:custGeom>
            <a:avLst/>
            <a:gdLst/>
            <a:ahLst/>
            <a:cxnLst/>
            <a:rect l="l" t="t" r="r" b="b"/>
            <a:pathLst>
              <a:path w="3240404" h="108585">
                <a:moveTo>
                  <a:pt x="0" y="0"/>
                </a:moveTo>
                <a:lnTo>
                  <a:pt x="3240024" y="0"/>
                </a:lnTo>
                <a:lnTo>
                  <a:pt x="3240024" y="108203"/>
                </a:lnTo>
                <a:lnTo>
                  <a:pt x="0" y="108203"/>
                </a:lnTo>
                <a:lnTo>
                  <a:pt x="0" y="0"/>
                </a:lnTo>
                <a:close/>
              </a:path>
            </a:pathLst>
          </a:custGeom>
          <a:solidFill>
            <a:srgbClr val="009E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052304" y="6348221"/>
            <a:ext cx="364998" cy="3634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33104" y="6356603"/>
            <a:ext cx="363474" cy="3634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82465" y="264667"/>
            <a:ext cx="3124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Noto Sans CJK JP Regular"/>
                <a:cs typeface="Noto Sans CJK JP Regular"/>
              </a:rPr>
              <a:t>安裝</a:t>
            </a:r>
            <a:r>
              <a:rPr sz="3600" spc="140" dirty="0">
                <a:latin typeface="Noto Sans CJK JP Regular"/>
                <a:cs typeface="Noto Sans CJK JP Regular"/>
              </a:rPr>
              <a:t> </a:t>
            </a:r>
            <a:r>
              <a:rPr sz="3600" dirty="0">
                <a:latin typeface="Arial"/>
                <a:cs typeface="Arial"/>
              </a:rPr>
              <a:t>mbot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dirty="0">
                <a:latin typeface="Noto Sans CJK JP Regular"/>
                <a:cs typeface="Noto Sans CJK JP Regular"/>
              </a:rPr>
              <a:t>韌體</a:t>
            </a:r>
            <a:endParaRPr sz="36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62797" y="906462"/>
            <a:ext cx="8266430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25"/>
              </a:spcBef>
            </a:pPr>
            <a:r>
              <a:rPr sz="2400" spc="60" dirty="0">
                <a:latin typeface="Noto Sans CJK JP Regular"/>
                <a:cs typeface="Noto Sans CJK JP Regular"/>
              </a:rPr>
              <a:t>開啟電源，用</a:t>
            </a:r>
            <a:r>
              <a:rPr sz="2400" spc="-40" dirty="0">
                <a:latin typeface="Noto Sans CJK JP Regular"/>
                <a:cs typeface="Noto Sans CJK JP Regular"/>
              </a:rPr>
              <a:t>US</a:t>
            </a:r>
            <a:r>
              <a:rPr sz="2400" spc="20" dirty="0">
                <a:latin typeface="Noto Sans CJK JP Regular"/>
                <a:cs typeface="Noto Sans CJK JP Regular"/>
              </a:rPr>
              <a:t>B</a:t>
            </a:r>
            <a:r>
              <a:rPr sz="2400" spc="60" dirty="0">
                <a:latin typeface="Noto Sans CJK JP Regular"/>
                <a:cs typeface="Noto Sans CJK JP Regular"/>
              </a:rPr>
              <a:t>線連接</a:t>
            </a:r>
            <a:r>
              <a:rPr sz="2400" spc="-20" dirty="0">
                <a:latin typeface="Noto Sans CJK JP Regular"/>
                <a:cs typeface="Noto Sans CJK JP Regular"/>
              </a:rPr>
              <a:t>mBo</a:t>
            </a:r>
            <a:r>
              <a:rPr sz="2400" spc="30" dirty="0">
                <a:latin typeface="Noto Sans CJK JP Regular"/>
                <a:cs typeface="Noto Sans CJK JP Regular"/>
              </a:rPr>
              <a:t>t</a:t>
            </a:r>
            <a:r>
              <a:rPr sz="2400" spc="60" dirty="0">
                <a:latin typeface="Noto Sans CJK JP Regular"/>
                <a:cs typeface="Noto Sans CJK JP Regular"/>
              </a:rPr>
              <a:t>和電腦，此時會抓到一</a:t>
            </a:r>
            <a:r>
              <a:rPr sz="2400" spc="50" dirty="0">
                <a:latin typeface="Noto Sans CJK JP Regular"/>
                <a:cs typeface="Noto Sans CJK JP Regular"/>
              </a:rPr>
              <a:t>個新</a:t>
            </a:r>
            <a:r>
              <a:rPr sz="2400" dirty="0">
                <a:latin typeface="Noto Sans CJK JP Regular"/>
                <a:cs typeface="Noto Sans CJK JP Regular"/>
              </a:rPr>
              <a:t>的  </a:t>
            </a:r>
            <a:r>
              <a:rPr sz="2400" spc="40" dirty="0">
                <a:latin typeface="Noto Sans CJK JP Regular"/>
                <a:cs typeface="Noto Sans CJK JP Regular"/>
              </a:rPr>
              <a:t>Com</a:t>
            </a:r>
            <a:r>
              <a:rPr sz="2400" spc="520" dirty="0">
                <a:latin typeface="Noto Sans CJK JP Regular"/>
                <a:cs typeface="Noto Sans CJK JP Regular"/>
              </a:rPr>
              <a:t> </a:t>
            </a:r>
            <a:r>
              <a:rPr sz="2400" spc="-35" dirty="0">
                <a:latin typeface="Noto Sans CJK JP Regular"/>
                <a:cs typeface="Noto Sans CJK JP Regular"/>
              </a:rPr>
              <a:t>Port</a:t>
            </a:r>
            <a:r>
              <a:rPr sz="2400" spc="15" dirty="0">
                <a:latin typeface="Noto Sans CJK JP Regular"/>
                <a:cs typeface="Noto Sans CJK JP Regular"/>
              </a:rPr>
              <a:t> </a:t>
            </a:r>
            <a:r>
              <a:rPr sz="2400" dirty="0">
                <a:latin typeface="Noto Sans CJK JP Regular"/>
                <a:cs typeface="Noto Sans CJK JP Regular"/>
              </a:rPr>
              <a:t>，請到</a:t>
            </a:r>
            <a:r>
              <a:rPr sz="2400" spc="1260" dirty="0">
                <a:latin typeface="Noto Sans CJK JP Regular"/>
                <a:cs typeface="Noto Sans CJK JP Regular"/>
              </a:rPr>
              <a:t>”</a:t>
            </a:r>
            <a:r>
              <a:rPr sz="2400" dirty="0">
                <a:latin typeface="Noto Sans CJK JP Regular"/>
                <a:cs typeface="Noto Sans CJK JP Regular"/>
              </a:rPr>
              <a:t>開始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Noto Sans CJK JP Regular"/>
                <a:cs typeface="Noto Sans CJK JP Regular"/>
              </a:rPr>
              <a:t>控制台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Noto Sans CJK JP Regular"/>
                <a:cs typeface="Noto Sans CJK JP Regular"/>
              </a:rPr>
              <a:t>裝置管理員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Noto Sans CJK JP Regular"/>
                <a:cs typeface="Noto Sans CJK JP Regular"/>
              </a:rPr>
              <a:t>連接埠</a:t>
            </a:r>
            <a:r>
              <a:rPr sz="2400" spc="1260" dirty="0">
                <a:latin typeface="Noto Sans CJK JP Regular"/>
                <a:cs typeface="Noto Sans CJK JP Regular"/>
              </a:rPr>
              <a:t>”</a:t>
            </a:r>
            <a:r>
              <a:rPr sz="2400" dirty="0">
                <a:latin typeface="Noto Sans CJK JP Regular"/>
                <a:cs typeface="Noto Sans CJK JP Regular"/>
              </a:rPr>
              <a:t>確 認新的</a:t>
            </a:r>
            <a:r>
              <a:rPr sz="2400" spc="40" dirty="0">
                <a:latin typeface="Noto Sans CJK JP Regular"/>
                <a:cs typeface="Noto Sans CJK JP Regular"/>
              </a:rPr>
              <a:t>Com</a:t>
            </a:r>
            <a:r>
              <a:rPr sz="2400" spc="60" dirty="0">
                <a:latin typeface="Noto Sans CJK JP Regular"/>
                <a:cs typeface="Noto Sans CJK JP Regular"/>
              </a:rPr>
              <a:t> </a:t>
            </a:r>
            <a:r>
              <a:rPr sz="2400" spc="-30" dirty="0">
                <a:latin typeface="Noto Sans CJK JP Regular"/>
                <a:cs typeface="Noto Sans CJK JP Regular"/>
              </a:rPr>
              <a:t>Port</a:t>
            </a:r>
            <a:r>
              <a:rPr sz="2400" spc="-10" dirty="0">
                <a:latin typeface="Noto Sans CJK JP Regular"/>
                <a:cs typeface="Noto Sans CJK JP Regular"/>
              </a:rPr>
              <a:t>編</a:t>
            </a:r>
            <a:r>
              <a:rPr sz="2400" dirty="0">
                <a:latin typeface="Noto Sans CJK JP Regular"/>
                <a:cs typeface="Noto Sans CJK JP Regular"/>
              </a:rPr>
              <a:t>號。</a:t>
            </a:r>
            <a:endParaRPr sz="24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84348" y="2036826"/>
            <a:ext cx="6412230" cy="38625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78682" y="4451984"/>
            <a:ext cx="2606040" cy="419100"/>
          </a:xfrm>
          <a:custGeom>
            <a:avLst/>
            <a:gdLst/>
            <a:ahLst/>
            <a:cxnLst/>
            <a:rect l="l" t="t" r="r" b="b"/>
            <a:pathLst>
              <a:path w="2606040" h="419100">
                <a:moveTo>
                  <a:pt x="0" y="209550"/>
                </a:moveTo>
                <a:lnTo>
                  <a:pt x="19541" y="173192"/>
                </a:lnTo>
                <a:lnTo>
                  <a:pt x="53262" y="150055"/>
                </a:lnTo>
                <a:lnTo>
                  <a:pt x="102398" y="127982"/>
                </a:lnTo>
                <a:lnTo>
                  <a:pt x="165971" y="107129"/>
                </a:lnTo>
                <a:lnTo>
                  <a:pt x="202865" y="97211"/>
                </a:lnTo>
                <a:lnTo>
                  <a:pt x="243003" y="87656"/>
                </a:lnTo>
                <a:lnTo>
                  <a:pt x="286260" y="78485"/>
                </a:lnTo>
                <a:lnTo>
                  <a:pt x="332516" y="69718"/>
                </a:lnTo>
                <a:lnTo>
                  <a:pt x="381647" y="61374"/>
                </a:lnTo>
                <a:lnTo>
                  <a:pt x="433532" y="53473"/>
                </a:lnTo>
                <a:lnTo>
                  <a:pt x="488049" y="46034"/>
                </a:lnTo>
                <a:lnTo>
                  <a:pt x="545075" y="39078"/>
                </a:lnTo>
                <a:lnTo>
                  <a:pt x="604488" y="32623"/>
                </a:lnTo>
                <a:lnTo>
                  <a:pt x="666166" y="26690"/>
                </a:lnTo>
                <a:lnTo>
                  <a:pt x="729987" y="21298"/>
                </a:lnTo>
                <a:lnTo>
                  <a:pt x="795828" y="16466"/>
                </a:lnTo>
                <a:lnTo>
                  <a:pt x="863567" y="12216"/>
                </a:lnTo>
                <a:lnTo>
                  <a:pt x="933082" y="8565"/>
                </a:lnTo>
                <a:lnTo>
                  <a:pt x="1004251" y="5534"/>
                </a:lnTo>
                <a:lnTo>
                  <a:pt x="1076951" y="3142"/>
                </a:lnTo>
                <a:lnTo>
                  <a:pt x="1151061" y="1409"/>
                </a:lnTo>
                <a:lnTo>
                  <a:pt x="1226458" y="355"/>
                </a:lnTo>
                <a:lnTo>
                  <a:pt x="1303020" y="0"/>
                </a:lnTo>
                <a:lnTo>
                  <a:pt x="1379581" y="355"/>
                </a:lnTo>
                <a:lnTo>
                  <a:pt x="1454978" y="1409"/>
                </a:lnTo>
                <a:lnTo>
                  <a:pt x="1529088" y="3142"/>
                </a:lnTo>
                <a:lnTo>
                  <a:pt x="1601788" y="5534"/>
                </a:lnTo>
                <a:lnTo>
                  <a:pt x="1672957" y="8565"/>
                </a:lnTo>
                <a:lnTo>
                  <a:pt x="1742472" y="12216"/>
                </a:lnTo>
                <a:lnTo>
                  <a:pt x="1810211" y="16466"/>
                </a:lnTo>
                <a:lnTo>
                  <a:pt x="1876052" y="21298"/>
                </a:lnTo>
                <a:lnTo>
                  <a:pt x="1939873" y="26690"/>
                </a:lnTo>
                <a:lnTo>
                  <a:pt x="2001551" y="32623"/>
                </a:lnTo>
                <a:lnTo>
                  <a:pt x="2060964" y="39078"/>
                </a:lnTo>
                <a:lnTo>
                  <a:pt x="2117990" y="46034"/>
                </a:lnTo>
                <a:lnTo>
                  <a:pt x="2172507" y="53473"/>
                </a:lnTo>
                <a:lnTo>
                  <a:pt x="2224392" y="61374"/>
                </a:lnTo>
                <a:lnTo>
                  <a:pt x="2273523" y="69718"/>
                </a:lnTo>
                <a:lnTo>
                  <a:pt x="2319779" y="78485"/>
                </a:lnTo>
                <a:lnTo>
                  <a:pt x="2363036" y="87656"/>
                </a:lnTo>
                <a:lnTo>
                  <a:pt x="2403174" y="97211"/>
                </a:lnTo>
                <a:lnTo>
                  <a:pt x="2440068" y="107129"/>
                </a:lnTo>
                <a:lnTo>
                  <a:pt x="2503641" y="127982"/>
                </a:lnTo>
                <a:lnTo>
                  <a:pt x="2552777" y="150055"/>
                </a:lnTo>
                <a:lnTo>
                  <a:pt x="2586498" y="173192"/>
                </a:lnTo>
                <a:lnTo>
                  <a:pt x="2606040" y="209550"/>
                </a:lnTo>
                <a:lnTo>
                  <a:pt x="2603828" y="221863"/>
                </a:lnTo>
                <a:lnTo>
                  <a:pt x="2571626" y="257599"/>
                </a:lnTo>
                <a:lnTo>
                  <a:pt x="2530075" y="280224"/>
                </a:lnTo>
                <a:lnTo>
                  <a:pt x="2473598" y="301706"/>
                </a:lnTo>
                <a:lnTo>
                  <a:pt x="2403174" y="321888"/>
                </a:lnTo>
                <a:lnTo>
                  <a:pt x="2363036" y="331443"/>
                </a:lnTo>
                <a:lnTo>
                  <a:pt x="2319779" y="340614"/>
                </a:lnTo>
                <a:lnTo>
                  <a:pt x="2273523" y="349381"/>
                </a:lnTo>
                <a:lnTo>
                  <a:pt x="2224392" y="357725"/>
                </a:lnTo>
                <a:lnTo>
                  <a:pt x="2172507" y="365626"/>
                </a:lnTo>
                <a:lnTo>
                  <a:pt x="2117990" y="373065"/>
                </a:lnTo>
                <a:lnTo>
                  <a:pt x="2060964" y="380021"/>
                </a:lnTo>
                <a:lnTo>
                  <a:pt x="2001551" y="386476"/>
                </a:lnTo>
                <a:lnTo>
                  <a:pt x="1939873" y="392409"/>
                </a:lnTo>
                <a:lnTo>
                  <a:pt x="1876052" y="397801"/>
                </a:lnTo>
                <a:lnTo>
                  <a:pt x="1810211" y="402633"/>
                </a:lnTo>
                <a:lnTo>
                  <a:pt x="1742472" y="406883"/>
                </a:lnTo>
                <a:lnTo>
                  <a:pt x="1672957" y="410534"/>
                </a:lnTo>
                <a:lnTo>
                  <a:pt x="1601788" y="413565"/>
                </a:lnTo>
                <a:lnTo>
                  <a:pt x="1529088" y="415957"/>
                </a:lnTo>
                <a:lnTo>
                  <a:pt x="1454978" y="417690"/>
                </a:lnTo>
                <a:lnTo>
                  <a:pt x="1379581" y="418744"/>
                </a:lnTo>
                <a:lnTo>
                  <a:pt x="1303020" y="419100"/>
                </a:lnTo>
                <a:lnTo>
                  <a:pt x="1226458" y="418744"/>
                </a:lnTo>
                <a:lnTo>
                  <a:pt x="1151061" y="417690"/>
                </a:lnTo>
                <a:lnTo>
                  <a:pt x="1076951" y="415957"/>
                </a:lnTo>
                <a:lnTo>
                  <a:pt x="1004251" y="413565"/>
                </a:lnTo>
                <a:lnTo>
                  <a:pt x="933082" y="410534"/>
                </a:lnTo>
                <a:lnTo>
                  <a:pt x="863567" y="406883"/>
                </a:lnTo>
                <a:lnTo>
                  <a:pt x="795828" y="402633"/>
                </a:lnTo>
                <a:lnTo>
                  <a:pt x="729987" y="397801"/>
                </a:lnTo>
                <a:lnTo>
                  <a:pt x="666166" y="392409"/>
                </a:lnTo>
                <a:lnTo>
                  <a:pt x="604488" y="386476"/>
                </a:lnTo>
                <a:lnTo>
                  <a:pt x="545075" y="380021"/>
                </a:lnTo>
                <a:lnTo>
                  <a:pt x="488049" y="373065"/>
                </a:lnTo>
                <a:lnTo>
                  <a:pt x="433532" y="365626"/>
                </a:lnTo>
                <a:lnTo>
                  <a:pt x="381647" y="357725"/>
                </a:lnTo>
                <a:lnTo>
                  <a:pt x="332516" y="349381"/>
                </a:lnTo>
                <a:lnTo>
                  <a:pt x="286260" y="340614"/>
                </a:lnTo>
                <a:lnTo>
                  <a:pt x="243003" y="331443"/>
                </a:lnTo>
                <a:lnTo>
                  <a:pt x="202865" y="321888"/>
                </a:lnTo>
                <a:lnTo>
                  <a:pt x="165971" y="311970"/>
                </a:lnTo>
                <a:lnTo>
                  <a:pt x="102398" y="291117"/>
                </a:lnTo>
                <a:lnTo>
                  <a:pt x="53262" y="269044"/>
                </a:lnTo>
                <a:lnTo>
                  <a:pt x="19541" y="245907"/>
                </a:lnTo>
                <a:lnTo>
                  <a:pt x="0" y="209550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35" dirty="0"/>
              <a:t>4</a:t>
            </a:fld>
            <a:endParaRPr spc="3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82465" y="264667"/>
            <a:ext cx="2871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Noto Sans CJK JP Regular"/>
                <a:cs typeface="Noto Sans CJK JP Regular"/>
              </a:rPr>
              <a:t>安裝</a:t>
            </a:r>
            <a:r>
              <a:rPr sz="3600" dirty="0">
                <a:latin typeface="Arial"/>
                <a:cs typeface="Arial"/>
              </a:rPr>
              <a:t>mbo</a:t>
            </a:r>
            <a:r>
              <a:rPr sz="3600" spc="-5" dirty="0">
                <a:latin typeface="Arial"/>
                <a:cs typeface="Arial"/>
              </a:rPr>
              <a:t>t</a:t>
            </a:r>
            <a:r>
              <a:rPr sz="3600" dirty="0">
                <a:latin typeface="Noto Sans CJK JP Regular"/>
                <a:cs typeface="Noto Sans CJK JP Regular"/>
              </a:rPr>
              <a:t>韌體</a:t>
            </a:r>
            <a:endParaRPr sz="36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15564" y="931862"/>
            <a:ext cx="686244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-635">
              <a:lnSpc>
                <a:spcPts val="2590"/>
              </a:lnSpc>
              <a:spcBef>
                <a:spcPts val="425"/>
              </a:spcBef>
            </a:pPr>
            <a:r>
              <a:rPr sz="2400" spc="-30" dirty="0">
                <a:latin typeface="Noto Sans CJK JP Regular"/>
                <a:cs typeface="Noto Sans CJK JP Regular"/>
              </a:rPr>
              <a:t>mBl</a:t>
            </a:r>
            <a:r>
              <a:rPr sz="2400" spc="-35" dirty="0">
                <a:latin typeface="Noto Sans CJK JP Regular"/>
                <a:cs typeface="Noto Sans CJK JP Regular"/>
              </a:rPr>
              <a:t>oc</a:t>
            </a:r>
            <a:r>
              <a:rPr sz="2400" spc="85" dirty="0">
                <a:latin typeface="Noto Sans CJK JP Regular"/>
                <a:cs typeface="Noto Sans CJK JP Regular"/>
              </a:rPr>
              <a:t>k</a:t>
            </a:r>
            <a:r>
              <a:rPr sz="2400" spc="130" dirty="0">
                <a:latin typeface="Noto Sans CJK JP Regular"/>
                <a:cs typeface="Noto Sans CJK JP Regular"/>
              </a:rPr>
              <a:t>功能表的連接</a:t>
            </a:r>
            <a:r>
              <a:rPr sz="2400" spc="130" dirty="0">
                <a:latin typeface="Wingdings"/>
                <a:cs typeface="Wingdings"/>
              </a:rPr>
              <a:t></a:t>
            </a:r>
            <a:r>
              <a:rPr sz="2400" spc="130" dirty="0">
                <a:latin typeface="Noto Sans CJK JP Regular"/>
                <a:cs typeface="Noto Sans CJK JP Regular"/>
              </a:rPr>
              <a:t>序列埠連接，選擇剛</a:t>
            </a:r>
            <a:r>
              <a:rPr sz="2400" spc="125" dirty="0">
                <a:latin typeface="Noto Sans CJK JP Regular"/>
                <a:cs typeface="Noto Sans CJK JP Regular"/>
              </a:rPr>
              <a:t>剛</a:t>
            </a:r>
            <a:r>
              <a:rPr sz="2400" dirty="0">
                <a:latin typeface="Noto Sans CJK JP Regular"/>
                <a:cs typeface="Noto Sans CJK JP Regular"/>
              </a:rPr>
              <a:t>確 認到的新</a:t>
            </a:r>
            <a:r>
              <a:rPr sz="2400" spc="40" dirty="0">
                <a:latin typeface="Noto Sans CJK JP Regular"/>
                <a:cs typeface="Noto Sans CJK JP Regular"/>
              </a:rPr>
              <a:t>Com</a:t>
            </a:r>
            <a:r>
              <a:rPr sz="2400" spc="60" dirty="0">
                <a:latin typeface="Noto Sans CJK JP Regular"/>
                <a:cs typeface="Noto Sans CJK JP Regular"/>
              </a:rPr>
              <a:t> </a:t>
            </a:r>
            <a:r>
              <a:rPr sz="2400" spc="-30" dirty="0">
                <a:latin typeface="Noto Sans CJK JP Regular"/>
                <a:cs typeface="Noto Sans CJK JP Regular"/>
              </a:rPr>
              <a:t>Port</a:t>
            </a:r>
            <a:r>
              <a:rPr sz="2400" spc="50" dirty="0">
                <a:latin typeface="Noto Sans CJK JP Regular"/>
                <a:cs typeface="Noto Sans CJK JP Regular"/>
              </a:rPr>
              <a:t> 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Noto Sans CJK JP Regular"/>
                <a:cs typeface="Noto Sans CJK JP Regular"/>
              </a:rPr>
              <a:t>更新韌體</a:t>
            </a:r>
            <a:endParaRPr sz="24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39645" y="1798320"/>
            <a:ext cx="4046981" cy="38534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93060" y="1916810"/>
            <a:ext cx="3539490" cy="929640"/>
          </a:xfrm>
          <a:custGeom>
            <a:avLst/>
            <a:gdLst/>
            <a:ahLst/>
            <a:cxnLst/>
            <a:rect l="l" t="t" r="r" b="b"/>
            <a:pathLst>
              <a:path w="3539490" h="929639">
                <a:moveTo>
                  <a:pt x="0" y="464820"/>
                </a:moveTo>
                <a:lnTo>
                  <a:pt x="5866" y="426696"/>
                </a:lnTo>
                <a:lnTo>
                  <a:pt x="23162" y="389422"/>
                </a:lnTo>
                <a:lnTo>
                  <a:pt x="51433" y="353116"/>
                </a:lnTo>
                <a:lnTo>
                  <a:pt x="90222" y="317899"/>
                </a:lnTo>
                <a:lnTo>
                  <a:pt x="139075" y="283889"/>
                </a:lnTo>
                <a:lnTo>
                  <a:pt x="197535" y="251206"/>
                </a:lnTo>
                <a:lnTo>
                  <a:pt x="265148" y="219970"/>
                </a:lnTo>
                <a:lnTo>
                  <a:pt x="302244" y="204932"/>
                </a:lnTo>
                <a:lnTo>
                  <a:pt x="341457" y="190301"/>
                </a:lnTo>
                <a:lnTo>
                  <a:pt x="382731" y="176091"/>
                </a:lnTo>
                <a:lnTo>
                  <a:pt x="426008" y="162318"/>
                </a:lnTo>
                <a:lnTo>
                  <a:pt x="471232" y="148996"/>
                </a:lnTo>
                <a:lnTo>
                  <a:pt x="518345" y="136140"/>
                </a:lnTo>
                <a:lnTo>
                  <a:pt x="567291" y="123766"/>
                </a:lnTo>
                <a:lnTo>
                  <a:pt x="618013" y="111888"/>
                </a:lnTo>
                <a:lnTo>
                  <a:pt x="670453" y="100522"/>
                </a:lnTo>
                <a:lnTo>
                  <a:pt x="724555" y="89681"/>
                </a:lnTo>
                <a:lnTo>
                  <a:pt x="780263" y="79382"/>
                </a:lnTo>
                <a:lnTo>
                  <a:pt x="837518" y="69639"/>
                </a:lnTo>
                <a:lnTo>
                  <a:pt x="896264" y="60467"/>
                </a:lnTo>
                <a:lnTo>
                  <a:pt x="956444" y="51881"/>
                </a:lnTo>
                <a:lnTo>
                  <a:pt x="1018002" y="43896"/>
                </a:lnTo>
                <a:lnTo>
                  <a:pt x="1080879" y="36527"/>
                </a:lnTo>
                <a:lnTo>
                  <a:pt x="1145020" y="29788"/>
                </a:lnTo>
                <a:lnTo>
                  <a:pt x="1210368" y="23696"/>
                </a:lnTo>
                <a:lnTo>
                  <a:pt x="1276864" y="18264"/>
                </a:lnTo>
                <a:lnTo>
                  <a:pt x="1344454" y="13508"/>
                </a:lnTo>
                <a:lnTo>
                  <a:pt x="1413079" y="9443"/>
                </a:lnTo>
                <a:lnTo>
                  <a:pt x="1482682" y="6083"/>
                </a:lnTo>
                <a:lnTo>
                  <a:pt x="1553208" y="3444"/>
                </a:lnTo>
                <a:lnTo>
                  <a:pt x="1624598" y="1540"/>
                </a:lnTo>
                <a:lnTo>
                  <a:pt x="1696796" y="387"/>
                </a:lnTo>
                <a:lnTo>
                  <a:pt x="1769745" y="0"/>
                </a:lnTo>
                <a:lnTo>
                  <a:pt x="1842693" y="387"/>
                </a:lnTo>
                <a:lnTo>
                  <a:pt x="1914891" y="1540"/>
                </a:lnTo>
                <a:lnTo>
                  <a:pt x="1986281" y="3444"/>
                </a:lnTo>
                <a:lnTo>
                  <a:pt x="2056807" y="6083"/>
                </a:lnTo>
                <a:lnTo>
                  <a:pt x="2126410" y="9443"/>
                </a:lnTo>
                <a:lnTo>
                  <a:pt x="2195035" y="13508"/>
                </a:lnTo>
                <a:lnTo>
                  <a:pt x="2262625" y="18264"/>
                </a:lnTo>
                <a:lnTo>
                  <a:pt x="2329121" y="23696"/>
                </a:lnTo>
                <a:lnTo>
                  <a:pt x="2394469" y="29788"/>
                </a:lnTo>
                <a:lnTo>
                  <a:pt x="2458610" y="36527"/>
                </a:lnTo>
                <a:lnTo>
                  <a:pt x="2521487" y="43896"/>
                </a:lnTo>
                <a:lnTo>
                  <a:pt x="2583045" y="51881"/>
                </a:lnTo>
                <a:lnTo>
                  <a:pt x="2643225" y="60467"/>
                </a:lnTo>
                <a:lnTo>
                  <a:pt x="2701971" y="69639"/>
                </a:lnTo>
                <a:lnTo>
                  <a:pt x="2759226" y="79382"/>
                </a:lnTo>
                <a:lnTo>
                  <a:pt x="2814934" y="89681"/>
                </a:lnTo>
                <a:lnTo>
                  <a:pt x="2869036" y="100522"/>
                </a:lnTo>
                <a:lnTo>
                  <a:pt x="2921476" y="111888"/>
                </a:lnTo>
                <a:lnTo>
                  <a:pt x="2972198" y="123766"/>
                </a:lnTo>
                <a:lnTo>
                  <a:pt x="3021144" y="136140"/>
                </a:lnTo>
                <a:lnTo>
                  <a:pt x="3068257" y="148996"/>
                </a:lnTo>
                <a:lnTo>
                  <a:pt x="3113481" y="162318"/>
                </a:lnTo>
                <a:lnTo>
                  <a:pt x="3156758" y="176091"/>
                </a:lnTo>
                <a:lnTo>
                  <a:pt x="3198032" y="190301"/>
                </a:lnTo>
                <a:lnTo>
                  <a:pt x="3237245" y="204932"/>
                </a:lnTo>
                <a:lnTo>
                  <a:pt x="3274341" y="219970"/>
                </a:lnTo>
                <a:lnTo>
                  <a:pt x="3309263" y="235400"/>
                </a:lnTo>
                <a:lnTo>
                  <a:pt x="3372357" y="267374"/>
                </a:lnTo>
                <a:lnTo>
                  <a:pt x="3426070" y="300735"/>
                </a:lnTo>
                <a:lnTo>
                  <a:pt x="3469948" y="335364"/>
                </a:lnTo>
                <a:lnTo>
                  <a:pt x="3503535" y="371141"/>
                </a:lnTo>
                <a:lnTo>
                  <a:pt x="3526375" y="407946"/>
                </a:lnTo>
                <a:lnTo>
                  <a:pt x="3538013" y="445659"/>
                </a:lnTo>
                <a:lnTo>
                  <a:pt x="3539490" y="464820"/>
                </a:lnTo>
                <a:lnTo>
                  <a:pt x="3538013" y="483980"/>
                </a:lnTo>
                <a:lnTo>
                  <a:pt x="3526375" y="521693"/>
                </a:lnTo>
                <a:lnTo>
                  <a:pt x="3503535" y="558498"/>
                </a:lnTo>
                <a:lnTo>
                  <a:pt x="3469948" y="594275"/>
                </a:lnTo>
                <a:lnTo>
                  <a:pt x="3426070" y="628904"/>
                </a:lnTo>
                <a:lnTo>
                  <a:pt x="3372357" y="662265"/>
                </a:lnTo>
                <a:lnTo>
                  <a:pt x="3309263" y="694239"/>
                </a:lnTo>
                <a:lnTo>
                  <a:pt x="3274341" y="709669"/>
                </a:lnTo>
                <a:lnTo>
                  <a:pt x="3237245" y="724707"/>
                </a:lnTo>
                <a:lnTo>
                  <a:pt x="3198032" y="739338"/>
                </a:lnTo>
                <a:lnTo>
                  <a:pt x="3156758" y="753548"/>
                </a:lnTo>
                <a:lnTo>
                  <a:pt x="3113481" y="767321"/>
                </a:lnTo>
                <a:lnTo>
                  <a:pt x="3068257" y="780643"/>
                </a:lnTo>
                <a:lnTo>
                  <a:pt x="3021144" y="793499"/>
                </a:lnTo>
                <a:lnTo>
                  <a:pt x="2972198" y="805873"/>
                </a:lnTo>
                <a:lnTo>
                  <a:pt x="2921476" y="817751"/>
                </a:lnTo>
                <a:lnTo>
                  <a:pt x="2869036" y="829117"/>
                </a:lnTo>
                <a:lnTo>
                  <a:pt x="2814934" y="839958"/>
                </a:lnTo>
                <a:lnTo>
                  <a:pt x="2759226" y="850257"/>
                </a:lnTo>
                <a:lnTo>
                  <a:pt x="2701971" y="860000"/>
                </a:lnTo>
                <a:lnTo>
                  <a:pt x="2643225" y="869172"/>
                </a:lnTo>
                <a:lnTo>
                  <a:pt x="2583045" y="877758"/>
                </a:lnTo>
                <a:lnTo>
                  <a:pt x="2521487" y="885743"/>
                </a:lnTo>
                <a:lnTo>
                  <a:pt x="2458610" y="893112"/>
                </a:lnTo>
                <a:lnTo>
                  <a:pt x="2394469" y="899851"/>
                </a:lnTo>
                <a:lnTo>
                  <a:pt x="2329121" y="905943"/>
                </a:lnTo>
                <a:lnTo>
                  <a:pt x="2262625" y="911375"/>
                </a:lnTo>
                <a:lnTo>
                  <a:pt x="2195035" y="916131"/>
                </a:lnTo>
                <a:lnTo>
                  <a:pt x="2126410" y="920196"/>
                </a:lnTo>
                <a:lnTo>
                  <a:pt x="2056807" y="923556"/>
                </a:lnTo>
                <a:lnTo>
                  <a:pt x="1986281" y="926195"/>
                </a:lnTo>
                <a:lnTo>
                  <a:pt x="1914891" y="928099"/>
                </a:lnTo>
                <a:lnTo>
                  <a:pt x="1842693" y="929252"/>
                </a:lnTo>
                <a:lnTo>
                  <a:pt x="1769745" y="929640"/>
                </a:lnTo>
                <a:lnTo>
                  <a:pt x="1696796" y="929252"/>
                </a:lnTo>
                <a:lnTo>
                  <a:pt x="1624598" y="928099"/>
                </a:lnTo>
                <a:lnTo>
                  <a:pt x="1553208" y="926195"/>
                </a:lnTo>
                <a:lnTo>
                  <a:pt x="1482682" y="923556"/>
                </a:lnTo>
                <a:lnTo>
                  <a:pt x="1413079" y="920196"/>
                </a:lnTo>
                <a:lnTo>
                  <a:pt x="1344454" y="916131"/>
                </a:lnTo>
                <a:lnTo>
                  <a:pt x="1276864" y="911375"/>
                </a:lnTo>
                <a:lnTo>
                  <a:pt x="1210368" y="905943"/>
                </a:lnTo>
                <a:lnTo>
                  <a:pt x="1145020" y="899851"/>
                </a:lnTo>
                <a:lnTo>
                  <a:pt x="1080879" y="893112"/>
                </a:lnTo>
                <a:lnTo>
                  <a:pt x="1018002" y="885743"/>
                </a:lnTo>
                <a:lnTo>
                  <a:pt x="956444" y="877758"/>
                </a:lnTo>
                <a:lnTo>
                  <a:pt x="896264" y="869172"/>
                </a:lnTo>
                <a:lnTo>
                  <a:pt x="837518" y="860000"/>
                </a:lnTo>
                <a:lnTo>
                  <a:pt x="780263" y="850257"/>
                </a:lnTo>
                <a:lnTo>
                  <a:pt x="724555" y="839958"/>
                </a:lnTo>
                <a:lnTo>
                  <a:pt x="670453" y="829117"/>
                </a:lnTo>
                <a:lnTo>
                  <a:pt x="618013" y="817751"/>
                </a:lnTo>
                <a:lnTo>
                  <a:pt x="567291" y="805873"/>
                </a:lnTo>
                <a:lnTo>
                  <a:pt x="518345" y="793499"/>
                </a:lnTo>
                <a:lnTo>
                  <a:pt x="471232" y="780643"/>
                </a:lnTo>
                <a:lnTo>
                  <a:pt x="426008" y="767321"/>
                </a:lnTo>
                <a:lnTo>
                  <a:pt x="382731" y="753548"/>
                </a:lnTo>
                <a:lnTo>
                  <a:pt x="341457" y="739338"/>
                </a:lnTo>
                <a:lnTo>
                  <a:pt x="302244" y="724707"/>
                </a:lnTo>
                <a:lnTo>
                  <a:pt x="265148" y="709669"/>
                </a:lnTo>
                <a:lnTo>
                  <a:pt x="230226" y="694239"/>
                </a:lnTo>
                <a:lnTo>
                  <a:pt x="167132" y="662265"/>
                </a:lnTo>
                <a:lnTo>
                  <a:pt x="113419" y="628904"/>
                </a:lnTo>
                <a:lnTo>
                  <a:pt x="69541" y="594275"/>
                </a:lnTo>
                <a:lnTo>
                  <a:pt x="35954" y="558498"/>
                </a:lnTo>
                <a:lnTo>
                  <a:pt x="13114" y="521693"/>
                </a:lnTo>
                <a:lnTo>
                  <a:pt x="1476" y="483980"/>
                </a:lnTo>
                <a:lnTo>
                  <a:pt x="0" y="46482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02730" y="1814324"/>
            <a:ext cx="3803891" cy="38337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27370" y="3733800"/>
            <a:ext cx="1125220" cy="0"/>
          </a:xfrm>
          <a:custGeom>
            <a:avLst/>
            <a:gdLst/>
            <a:ahLst/>
            <a:cxnLst/>
            <a:rect l="l" t="t" r="r" b="b"/>
            <a:pathLst>
              <a:path w="1125220">
                <a:moveTo>
                  <a:pt x="0" y="0"/>
                </a:moveTo>
                <a:lnTo>
                  <a:pt x="1124712" y="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23469" y="3600437"/>
            <a:ext cx="229235" cy="266700"/>
          </a:xfrm>
          <a:custGeom>
            <a:avLst/>
            <a:gdLst/>
            <a:ahLst/>
            <a:cxnLst/>
            <a:rect l="l" t="t" r="r" b="b"/>
            <a:pathLst>
              <a:path w="229234" h="266700">
                <a:moveTo>
                  <a:pt x="12" y="0"/>
                </a:moveTo>
                <a:lnTo>
                  <a:pt x="228612" y="133362"/>
                </a:lnTo>
                <a:lnTo>
                  <a:pt x="0" y="26670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35" dirty="0"/>
              <a:t>5</a:t>
            </a:fld>
            <a:endParaRPr spc="3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30165" y="678814"/>
            <a:ext cx="23825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/>
              <a:t>三色</a:t>
            </a:r>
            <a:r>
              <a:rPr sz="3200" spc="-125" dirty="0"/>
              <a:t>L</a:t>
            </a:r>
            <a:r>
              <a:rPr sz="3200" spc="-150" dirty="0"/>
              <a:t>E</a:t>
            </a:r>
            <a:r>
              <a:rPr sz="3200" spc="210" dirty="0"/>
              <a:t>D</a:t>
            </a:r>
            <a:r>
              <a:rPr sz="3200" spc="-5" dirty="0"/>
              <a:t>介紹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174740" y="2828988"/>
            <a:ext cx="40259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Noto Sans CJK JP Regular"/>
                <a:cs typeface="Noto Sans CJK JP Regular"/>
              </a:rPr>
              <a:t>三色</a:t>
            </a:r>
            <a:r>
              <a:rPr sz="2400" spc="-15" dirty="0">
                <a:latin typeface="Noto Sans CJK JP Regular"/>
                <a:cs typeface="Noto Sans CJK JP Regular"/>
              </a:rPr>
              <a:t>LED</a:t>
            </a:r>
            <a:r>
              <a:rPr sz="2400" dirty="0">
                <a:latin typeface="Noto Sans CJK JP Regular"/>
                <a:cs typeface="Noto Sans CJK JP Regular"/>
              </a:rPr>
              <a:t>是一種能發光的半 導體電子元件，透過不同元 素所組成的複合光源。</a:t>
            </a:r>
            <a:endParaRPr sz="24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21051" y="1865381"/>
            <a:ext cx="3013252" cy="37414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57421" y="3201923"/>
            <a:ext cx="530860" cy="530860"/>
          </a:xfrm>
          <a:custGeom>
            <a:avLst/>
            <a:gdLst/>
            <a:ahLst/>
            <a:cxnLst/>
            <a:rect l="l" t="t" r="r" b="b"/>
            <a:pathLst>
              <a:path w="530860" h="530860">
                <a:moveTo>
                  <a:pt x="0" y="265175"/>
                </a:moveTo>
                <a:lnTo>
                  <a:pt x="4272" y="217509"/>
                </a:lnTo>
                <a:lnTo>
                  <a:pt x="16589" y="172645"/>
                </a:lnTo>
                <a:lnTo>
                  <a:pt x="36203" y="131334"/>
                </a:lnTo>
                <a:lnTo>
                  <a:pt x="62364" y="94324"/>
                </a:lnTo>
                <a:lnTo>
                  <a:pt x="94324" y="62364"/>
                </a:lnTo>
                <a:lnTo>
                  <a:pt x="131334" y="36203"/>
                </a:lnTo>
                <a:lnTo>
                  <a:pt x="172645" y="16589"/>
                </a:lnTo>
                <a:lnTo>
                  <a:pt x="217509" y="4272"/>
                </a:lnTo>
                <a:lnTo>
                  <a:pt x="265176" y="0"/>
                </a:lnTo>
                <a:lnTo>
                  <a:pt x="312842" y="4272"/>
                </a:lnTo>
                <a:lnTo>
                  <a:pt x="357706" y="16589"/>
                </a:lnTo>
                <a:lnTo>
                  <a:pt x="399017" y="36203"/>
                </a:lnTo>
                <a:lnTo>
                  <a:pt x="436027" y="62364"/>
                </a:lnTo>
                <a:lnTo>
                  <a:pt x="467987" y="94324"/>
                </a:lnTo>
                <a:lnTo>
                  <a:pt x="494148" y="131334"/>
                </a:lnTo>
                <a:lnTo>
                  <a:pt x="513762" y="172645"/>
                </a:lnTo>
                <a:lnTo>
                  <a:pt x="526079" y="217509"/>
                </a:lnTo>
                <a:lnTo>
                  <a:pt x="530352" y="265175"/>
                </a:lnTo>
                <a:lnTo>
                  <a:pt x="526079" y="312842"/>
                </a:lnTo>
                <a:lnTo>
                  <a:pt x="513762" y="357706"/>
                </a:lnTo>
                <a:lnTo>
                  <a:pt x="494148" y="399017"/>
                </a:lnTo>
                <a:lnTo>
                  <a:pt x="467987" y="436027"/>
                </a:lnTo>
                <a:lnTo>
                  <a:pt x="436027" y="467987"/>
                </a:lnTo>
                <a:lnTo>
                  <a:pt x="399017" y="494148"/>
                </a:lnTo>
                <a:lnTo>
                  <a:pt x="357706" y="513762"/>
                </a:lnTo>
                <a:lnTo>
                  <a:pt x="312842" y="526079"/>
                </a:lnTo>
                <a:lnTo>
                  <a:pt x="265176" y="530351"/>
                </a:lnTo>
                <a:lnTo>
                  <a:pt x="217509" y="526079"/>
                </a:lnTo>
                <a:lnTo>
                  <a:pt x="172645" y="513762"/>
                </a:lnTo>
                <a:lnTo>
                  <a:pt x="131334" y="494148"/>
                </a:lnTo>
                <a:lnTo>
                  <a:pt x="94324" y="467987"/>
                </a:lnTo>
                <a:lnTo>
                  <a:pt x="62364" y="436027"/>
                </a:lnTo>
                <a:lnTo>
                  <a:pt x="36203" y="399017"/>
                </a:lnTo>
                <a:lnTo>
                  <a:pt x="16589" y="357706"/>
                </a:lnTo>
                <a:lnTo>
                  <a:pt x="4272" y="312842"/>
                </a:lnTo>
                <a:lnTo>
                  <a:pt x="0" y="265175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57421" y="4198620"/>
            <a:ext cx="530860" cy="530860"/>
          </a:xfrm>
          <a:custGeom>
            <a:avLst/>
            <a:gdLst/>
            <a:ahLst/>
            <a:cxnLst/>
            <a:rect l="l" t="t" r="r" b="b"/>
            <a:pathLst>
              <a:path w="530860" h="530860">
                <a:moveTo>
                  <a:pt x="0" y="265175"/>
                </a:moveTo>
                <a:lnTo>
                  <a:pt x="4272" y="217509"/>
                </a:lnTo>
                <a:lnTo>
                  <a:pt x="16589" y="172645"/>
                </a:lnTo>
                <a:lnTo>
                  <a:pt x="36203" y="131334"/>
                </a:lnTo>
                <a:lnTo>
                  <a:pt x="62364" y="94324"/>
                </a:lnTo>
                <a:lnTo>
                  <a:pt x="94324" y="62364"/>
                </a:lnTo>
                <a:lnTo>
                  <a:pt x="131334" y="36203"/>
                </a:lnTo>
                <a:lnTo>
                  <a:pt x="172645" y="16589"/>
                </a:lnTo>
                <a:lnTo>
                  <a:pt x="217509" y="4272"/>
                </a:lnTo>
                <a:lnTo>
                  <a:pt x="265176" y="0"/>
                </a:lnTo>
                <a:lnTo>
                  <a:pt x="312842" y="4272"/>
                </a:lnTo>
                <a:lnTo>
                  <a:pt x="357706" y="16589"/>
                </a:lnTo>
                <a:lnTo>
                  <a:pt x="399017" y="36203"/>
                </a:lnTo>
                <a:lnTo>
                  <a:pt x="436027" y="62364"/>
                </a:lnTo>
                <a:lnTo>
                  <a:pt x="467987" y="94324"/>
                </a:lnTo>
                <a:lnTo>
                  <a:pt x="494148" y="131334"/>
                </a:lnTo>
                <a:lnTo>
                  <a:pt x="513762" y="172645"/>
                </a:lnTo>
                <a:lnTo>
                  <a:pt x="526079" y="217509"/>
                </a:lnTo>
                <a:lnTo>
                  <a:pt x="530352" y="265175"/>
                </a:lnTo>
                <a:lnTo>
                  <a:pt x="526079" y="312842"/>
                </a:lnTo>
                <a:lnTo>
                  <a:pt x="513762" y="357706"/>
                </a:lnTo>
                <a:lnTo>
                  <a:pt x="494148" y="399017"/>
                </a:lnTo>
                <a:lnTo>
                  <a:pt x="467987" y="436027"/>
                </a:lnTo>
                <a:lnTo>
                  <a:pt x="436027" y="467987"/>
                </a:lnTo>
                <a:lnTo>
                  <a:pt x="399017" y="494148"/>
                </a:lnTo>
                <a:lnTo>
                  <a:pt x="357706" y="513762"/>
                </a:lnTo>
                <a:lnTo>
                  <a:pt x="312842" y="526079"/>
                </a:lnTo>
                <a:lnTo>
                  <a:pt x="265176" y="530351"/>
                </a:lnTo>
                <a:lnTo>
                  <a:pt x="217509" y="526079"/>
                </a:lnTo>
                <a:lnTo>
                  <a:pt x="172645" y="513762"/>
                </a:lnTo>
                <a:lnTo>
                  <a:pt x="131334" y="494148"/>
                </a:lnTo>
                <a:lnTo>
                  <a:pt x="94324" y="467987"/>
                </a:lnTo>
                <a:lnTo>
                  <a:pt x="62364" y="436027"/>
                </a:lnTo>
                <a:lnTo>
                  <a:pt x="36203" y="399017"/>
                </a:lnTo>
                <a:lnTo>
                  <a:pt x="16589" y="357706"/>
                </a:lnTo>
                <a:lnTo>
                  <a:pt x="4272" y="312842"/>
                </a:lnTo>
                <a:lnTo>
                  <a:pt x="0" y="265175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77452" y="1840865"/>
            <a:ext cx="1192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solidFill>
                  <a:srgbClr val="4472C4"/>
                </a:solidFill>
                <a:latin typeface="Noto Sans CJK JP Regular"/>
                <a:cs typeface="Noto Sans CJK JP Regular"/>
              </a:rPr>
              <a:t>三色</a:t>
            </a:r>
            <a:r>
              <a:rPr sz="2400" spc="75" dirty="0">
                <a:solidFill>
                  <a:srgbClr val="4472C4"/>
                </a:solidFill>
                <a:latin typeface="Noto Sans CJK JP Regular"/>
                <a:cs typeface="Noto Sans CJK JP Regular"/>
              </a:rPr>
              <a:t>L</a:t>
            </a:r>
            <a:r>
              <a:rPr sz="2400" spc="-40" dirty="0">
                <a:solidFill>
                  <a:srgbClr val="4472C4"/>
                </a:solidFill>
                <a:latin typeface="Noto Sans CJK JP Regular"/>
                <a:cs typeface="Noto Sans CJK JP Regular"/>
              </a:rPr>
              <a:t>ED</a:t>
            </a:r>
            <a:endParaRPr sz="2400">
              <a:latin typeface="Noto Sans CJK JP Regular"/>
              <a:cs typeface="Noto Sans CJK JP Regular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35" dirty="0"/>
              <a:t>6</a:t>
            </a:fld>
            <a:endParaRPr spc="3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4915" y="315467"/>
            <a:ext cx="4827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Arial"/>
                <a:cs typeface="Arial"/>
              </a:rPr>
              <a:t>mbot</a:t>
            </a:r>
            <a:r>
              <a:rPr sz="3600" dirty="0"/>
              <a:t>相關積木說明</a:t>
            </a:r>
            <a:r>
              <a:rPr sz="3600" spc="-5" dirty="0">
                <a:latin typeface="Arial"/>
                <a:cs typeface="Arial"/>
              </a:rPr>
              <a:t>-LED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58389" y="989520"/>
            <a:ext cx="7833359" cy="224472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7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30" dirty="0">
                <a:latin typeface="Noto Sans CJK JP Regular"/>
                <a:cs typeface="Noto Sans CJK JP Regular"/>
              </a:rPr>
              <a:t>mBot</a:t>
            </a:r>
            <a:r>
              <a:rPr sz="2800" spc="-10" dirty="0">
                <a:latin typeface="Noto Sans CJK JP Regular"/>
                <a:cs typeface="Noto Sans CJK JP Regular"/>
              </a:rPr>
              <a:t>主</a:t>
            </a:r>
            <a:r>
              <a:rPr sz="2800" dirty="0">
                <a:latin typeface="Noto Sans CJK JP Regular"/>
                <a:cs typeface="Noto Sans CJK JP Regular"/>
              </a:rPr>
              <a:t>控</a:t>
            </a:r>
            <a:r>
              <a:rPr sz="2800" spc="-10" dirty="0">
                <a:latin typeface="Noto Sans CJK JP Regular"/>
                <a:cs typeface="Noto Sans CJK JP Regular"/>
              </a:rPr>
              <a:t>制</a:t>
            </a:r>
            <a:r>
              <a:rPr sz="2800" dirty="0">
                <a:latin typeface="Noto Sans CJK JP Regular"/>
                <a:cs typeface="Noto Sans CJK JP Regular"/>
              </a:rPr>
              <a:t>板</a:t>
            </a:r>
            <a:r>
              <a:rPr sz="2800" spc="-10" dirty="0">
                <a:latin typeface="Noto Sans CJK JP Regular"/>
                <a:cs typeface="Noto Sans CJK JP Regular"/>
              </a:rPr>
              <a:t>上</a:t>
            </a:r>
            <a:r>
              <a:rPr sz="2800" dirty="0">
                <a:latin typeface="Noto Sans CJK JP Regular"/>
                <a:cs typeface="Noto Sans CJK JP Regular"/>
              </a:rPr>
              <a:t>有</a:t>
            </a:r>
            <a:r>
              <a:rPr sz="2800" spc="-10" dirty="0">
                <a:latin typeface="Noto Sans CJK JP Regular"/>
                <a:cs typeface="Noto Sans CJK JP Regular"/>
              </a:rPr>
              <a:t>兩</a:t>
            </a:r>
            <a:r>
              <a:rPr sz="2800" dirty="0">
                <a:latin typeface="Noto Sans CJK JP Regular"/>
                <a:cs typeface="Noto Sans CJK JP Regular"/>
              </a:rPr>
              <a:t>顆</a:t>
            </a:r>
            <a:r>
              <a:rPr sz="2800" spc="-10" dirty="0">
                <a:latin typeface="Noto Sans CJK JP Regular"/>
                <a:cs typeface="Noto Sans CJK JP Regular"/>
              </a:rPr>
              <a:t>三</a:t>
            </a:r>
            <a:r>
              <a:rPr sz="2800" spc="-5" dirty="0">
                <a:latin typeface="Noto Sans CJK JP Regular"/>
                <a:cs typeface="Noto Sans CJK JP Regular"/>
              </a:rPr>
              <a:t>色</a:t>
            </a:r>
            <a:r>
              <a:rPr sz="2800" spc="-15" dirty="0">
                <a:latin typeface="Noto Sans CJK JP Regular"/>
                <a:cs typeface="Noto Sans CJK JP Regular"/>
              </a:rPr>
              <a:t>LED，</a:t>
            </a:r>
            <a:r>
              <a:rPr sz="2800" dirty="0">
                <a:latin typeface="Noto Sans CJK JP Regular"/>
                <a:cs typeface="Noto Sans CJK JP Regular"/>
              </a:rPr>
              <a:t>三</a:t>
            </a:r>
            <a:r>
              <a:rPr sz="2800" spc="-10" dirty="0">
                <a:latin typeface="Noto Sans CJK JP Regular"/>
                <a:cs typeface="Noto Sans CJK JP Regular"/>
              </a:rPr>
              <a:t>色</a:t>
            </a:r>
            <a:r>
              <a:rPr sz="2800" dirty="0">
                <a:latin typeface="Noto Sans CJK JP Regular"/>
                <a:cs typeface="Noto Sans CJK JP Regular"/>
              </a:rPr>
              <a:t>各</a:t>
            </a:r>
            <a:r>
              <a:rPr sz="2800" spc="-10" dirty="0">
                <a:latin typeface="Noto Sans CJK JP Regular"/>
                <a:cs typeface="Noto Sans CJK JP Regular"/>
              </a:rPr>
              <a:t>別為 </a:t>
            </a:r>
            <a:r>
              <a:rPr sz="2800" dirty="0">
                <a:latin typeface="Noto Sans CJK JP Regular"/>
                <a:cs typeface="Noto Sans CJK JP Regular"/>
              </a:rPr>
              <a:t>紅</a:t>
            </a:r>
            <a:r>
              <a:rPr sz="2800" spc="-10" dirty="0">
                <a:latin typeface="Noto Sans CJK JP Regular"/>
                <a:cs typeface="Noto Sans CJK JP Regular"/>
              </a:rPr>
              <a:t>色</a:t>
            </a:r>
            <a:r>
              <a:rPr sz="2800" dirty="0">
                <a:latin typeface="Noto Sans CJK JP Regular"/>
                <a:cs typeface="Noto Sans CJK JP Regular"/>
              </a:rPr>
              <a:t>、</a:t>
            </a:r>
            <a:r>
              <a:rPr sz="2800" spc="-10" dirty="0">
                <a:latin typeface="Noto Sans CJK JP Regular"/>
                <a:cs typeface="Noto Sans CJK JP Regular"/>
              </a:rPr>
              <a:t>綠</a:t>
            </a:r>
            <a:r>
              <a:rPr sz="2800" dirty="0">
                <a:latin typeface="Noto Sans CJK JP Regular"/>
                <a:cs typeface="Noto Sans CJK JP Regular"/>
              </a:rPr>
              <a:t>色</a:t>
            </a:r>
            <a:r>
              <a:rPr sz="2800" spc="-10" dirty="0">
                <a:latin typeface="Noto Sans CJK JP Regular"/>
                <a:cs typeface="Noto Sans CJK JP Regular"/>
              </a:rPr>
              <a:t>及</a:t>
            </a:r>
            <a:r>
              <a:rPr sz="2800" dirty="0">
                <a:latin typeface="Noto Sans CJK JP Regular"/>
                <a:cs typeface="Noto Sans CJK JP Regular"/>
              </a:rPr>
              <a:t>藍</a:t>
            </a:r>
            <a:r>
              <a:rPr sz="2800" spc="-10" dirty="0">
                <a:latin typeface="Noto Sans CJK JP Regular"/>
                <a:cs typeface="Noto Sans CJK JP Regular"/>
              </a:rPr>
              <a:t>色</a:t>
            </a:r>
            <a:r>
              <a:rPr sz="2800" dirty="0">
                <a:latin typeface="Noto Sans CJK JP Regular"/>
                <a:cs typeface="Noto Sans CJK JP Regular"/>
              </a:rPr>
              <a:t>，</a:t>
            </a:r>
            <a:r>
              <a:rPr sz="2800" spc="-10" dirty="0">
                <a:latin typeface="Noto Sans CJK JP Regular"/>
                <a:cs typeface="Noto Sans CJK JP Regular"/>
              </a:rPr>
              <a:t>也</a:t>
            </a:r>
            <a:r>
              <a:rPr sz="2800" dirty="0">
                <a:latin typeface="Noto Sans CJK JP Regular"/>
                <a:cs typeface="Noto Sans CJK JP Regular"/>
              </a:rPr>
              <a:t>就</a:t>
            </a:r>
            <a:r>
              <a:rPr sz="2800" spc="-10" dirty="0">
                <a:latin typeface="Noto Sans CJK JP Regular"/>
                <a:cs typeface="Noto Sans CJK JP Regular"/>
              </a:rPr>
              <a:t>是</a:t>
            </a:r>
            <a:r>
              <a:rPr sz="2800" dirty="0">
                <a:latin typeface="Noto Sans CJK JP Regular"/>
                <a:cs typeface="Noto Sans CJK JP Regular"/>
              </a:rPr>
              <a:t>所</a:t>
            </a:r>
            <a:r>
              <a:rPr sz="2800" spc="-10" dirty="0">
                <a:latin typeface="Noto Sans CJK JP Regular"/>
                <a:cs typeface="Noto Sans CJK JP Regular"/>
              </a:rPr>
              <a:t>謂</a:t>
            </a:r>
            <a:r>
              <a:rPr sz="2800" spc="-5" dirty="0">
                <a:latin typeface="Noto Sans CJK JP Regular"/>
                <a:cs typeface="Noto Sans CJK JP Regular"/>
              </a:rPr>
              <a:t>的</a:t>
            </a:r>
            <a:r>
              <a:rPr sz="2800" spc="5" dirty="0">
                <a:latin typeface="Noto Sans CJK JP Regular"/>
                <a:cs typeface="Noto Sans CJK JP Regular"/>
              </a:rPr>
              <a:t>RGB</a:t>
            </a:r>
            <a:r>
              <a:rPr sz="2800" dirty="0">
                <a:latin typeface="Noto Sans CJK JP Regular"/>
                <a:cs typeface="Noto Sans CJK JP Regular"/>
              </a:rPr>
              <a:t>三</a:t>
            </a:r>
            <a:r>
              <a:rPr sz="2800" spc="-10" dirty="0">
                <a:latin typeface="Noto Sans CJK JP Regular"/>
                <a:cs typeface="Noto Sans CJK JP Regular"/>
              </a:rPr>
              <a:t>原</a:t>
            </a:r>
            <a:r>
              <a:rPr sz="2800" dirty="0">
                <a:latin typeface="Noto Sans CJK JP Regular"/>
                <a:cs typeface="Noto Sans CJK JP Regular"/>
              </a:rPr>
              <a:t>色， 我</a:t>
            </a:r>
            <a:r>
              <a:rPr sz="2800" spc="-10" dirty="0">
                <a:latin typeface="Noto Sans CJK JP Regular"/>
                <a:cs typeface="Noto Sans CJK JP Regular"/>
              </a:rPr>
              <a:t>們</a:t>
            </a:r>
            <a:r>
              <a:rPr sz="2800" dirty="0">
                <a:latin typeface="Noto Sans CJK JP Regular"/>
                <a:cs typeface="Noto Sans CJK JP Regular"/>
              </a:rPr>
              <a:t>可</a:t>
            </a:r>
            <a:r>
              <a:rPr sz="2800" spc="-10" dirty="0">
                <a:latin typeface="Noto Sans CJK JP Regular"/>
                <a:cs typeface="Noto Sans CJK JP Regular"/>
              </a:rPr>
              <a:t>以</a:t>
            </a:r>
            <a:r>
              <a:rPr sz="2800" dirty="0">
                <a:latin typeface="Noto Sans CJK JP Regular"/>
                <a:cs typeface="Noto Sans CJK JP Regular"/>
              </a:rPr>
              <a:t>透</a:t>
            </a:r>
            <a:r>
              <a:rPr sz="2800" spc="-10" dirty="0">
                <a:latin typeface="Noto Sans CJK JP Regular"/>
                <a:cs typeface="Noto Sans CJK JP Regular"/>
              </a:rPr>
              <a:t>過</a:t>
            </a:r>
            <a:r>
              <a:rPr sz="2800" dirty="0">
                <a:latin typeface="Noto Sans CJK JP Regular"/>
                <a:cs typeface="Noto Sans CJK JP Regular"/>
              </a:rPr>
              <a:t>個</a:t>
            </a:r>
            <a:r>
              <a:rPr sz="2800" spc="-10" dirty="0">
                <a:latin typeface="Noto Sans CJK JP Regular"/>
                <a:cs typeface="Noto Sans CJK JP Regular"/>
              </a:rPr>
              <a:t>別</a:t>
            </a:r>
            <a:r>
              <a:rPr sz="2800" dirty="0">
                <a:latin typeface="Noto Sans CJK JP Regular"/>
                <a:cs typeface="Noto Sans CJK JP Regular"/>
              </a:rPr>
              <a:t>調</a:t>
            </a:r>
            <a:r>
              <a:rPr sz="2800" spc="-10" dirty="0">
                <a:latin typeface="Noto Sans CJK JP Regular"/>
                <a:cs typeface="Noto Sans CJK JP Regular"/>
              </a:rPr>
              <a:t>整</a:t>
            </a:r>
            <a:r>
              <a:rPr sz="2800" spc="5" dirty="0">
                <a:latin typeface="Noto Sans CJK JP Regular"/>
                <a:cs typeface="Noto Sans CJK JP Regular"/>
              </a:rPr>
              <a:t>RGB</a:t>
            </a:r>
            <a:r>
              <a:rPr sz="2800" dirty="0">
                <a:latin typeface="Noto Sans CJK JP Regular"/>
                <a:cs typeface="Noto Sans CJK JP Regular"/>
              </a:rPr>
              <a:t>三</a:t>
            </a:r>
            <a:r>
              <a:rPr sz="2800" spc="-10" dirty="0">
                <a:latin typeface="Noto Sans CJK JP Regular"/>
                <a:cs typeface="Noto Sans CJK JP Regular"/>
              </a:rPr>
              <a:t>原</a:t>
            </a:r>
            <a:r>
              <a:rPr sz="2800" dirty="0">
                <a:latin typeface="Noto Sans CJK JP Regular"/>
                <a:cs typeface="Noto Sans CJK JP Regular"/>
              </a:rPr>
              <a:t>色</a:t>
            </a:r>
            <a:r>
              <a:rPr sz="2800" spc="-10" dirty="0">
                <a:latin typeface="Noto Sans CJK JP Regular"/>
                <a:cs typeface="Noto Sans CJK JP Regular"/>
              </a:rPr>
              <a:t>的</a:t>
            </a:r>
            <a:r>
              <a:rPr sz="2800" dirty="0">
                <a:latin typeface="Noto Sans CJK JP Regular"/>
                <a:cs typeface="Noto Sans CJK JP Regular"/>
              </a:rPr>
              <a:t>亮</a:t>
            </a:r>
            <a:r>
              <a:rPr sz="2800" spc="-10" dirty="0">
                <a:latin typeface="Noto Sans CJK JP Regular"/>
                <a:cs typeface="Noto Sans CJK JP Regular"/>
              </a:rPr>
              <a:t>度</a:t>
            </a:r>
            <a:r>
              <a:rPr sz="2800" dirty="0">
                <a:latin typeface="Noto Sans CJK JP Regular"/>
                <a:cs typeface="Noto Sans CJK JP Regular"/>
              </a:rPr>
              <a:t>，來 調</a:t>
            </a:r>
            <a:r>
              <a:rPr sz="2800" spc="-10" dirty="0">
                <a:latin typeface="Noto Sans CJK JP Regular"/>
                <a:cs typeface="Noto Sans CJK JP Regular"/>
              </a:rPr>
              <a:t>合</a:t>
            </a:r>
            <a:r>
              <a:rPr sz="2800" dirty="0">
                <a:latin typeface="Noto Sans CJK JP Regular"/>
                <a:cs typeface="Noto Sans CJK JP Regular"/>
              </a:rPr>
              <a:t>出</a:t>
            </a:r>
            <a:r>
              <a:rPr sz="2800" spc="-10" dirty="0">
                <a:latin typeface="Noto Sans CJK JP Regular"/>
                <a:cs typeface="Noto Sans CJK JP Regular"/>
              </a:rPr>
              <a:t>一</a:t>
            </a:r>
            <a:r>
              <a:rPr sz="2800" dirty="0">
                <a:latin typeface="Noto Sans CJK JP Regular"/>
                <a:cs typeface="Noto Sans CJK JP Regular"/>
              </a:rPr>
              <a:t>個</a:t>
            </a:r>
            <a:r>
              <a:rPr sz="2800" spc="-10" dirty="0">
                <a:latin typeface="Noto Sans CJK JP Regular"/>
                <a:cs typeface="Noto Sans CJK JP Regular"/>
              </a:rPr>
              <a:t>我</a:t>
            </a:r>
            <a:r>
              <a:rPr sz="2800" dirty="0">
                <a:latin typeface="Noto Sans CJK JP Regular"/>
                <a:cs typeface="Noto Sans CJK JP Regular"/>
              </a:rPr>
              <a:t>們</a:t>
            </a:r>
            <a:r>
              <a:rPr sz="2800" spc="-10" dirty="0">
                <a:latin typeface="Noto Sans CJK JP Regular"/>
                <a:cs typeface="Noto Sans CJK JP Regular"/>
              </a:rPr>
              <a:t>想</a:t>
            </a:r>
            <a:r>
              <a:rPr sz="2800" dirty="0">
                <a:latin typeface="Noto Sans CJK JP Regular"/>
                <a:cs typeface="Noto Sans CJK JP Regular"/>
              </a:rPr>
              <a:t>要</a:t>
            </a:r>
            <a:r>
              <a:rPr sz="2800" spc="-10" dirty="0">
                <a:latin typeface="Noto Sans CJK JP Regular"/>
                <a:cs typeface="Noto Sans CJK JP Regular"/>
              </a:rPr>
              <a:t>的</a:t>
            </a:r>
            <a:r>
              <a:rPr sz="2800" dirty="0">
                <a:latin typeface="Noto Sans CJK JP Regular"/>
                <a:cs typeface="Noto Sans CJK JP Regular"/>
              </a:rPr>
              <a:t>顏</a:t>
            </a:r>
            <a:r>
              <a:rPr sz="2800" spc="-10" dirty="0">
                <a:latin typeface="Noto Sans CJK JP Regular"/>
                <a:cs typeface="Noto Sans CJK JP Regular"/>
              </a:rPr>
              <a:t>色。</a:t>
            </a:r>
            <a:endParaRPr sz="2800">
              <a:latin typeface="Noto Sans CJK JP Regular"/>
              <a:cs typeface="Noto Sans CJK JP Regular"/>
            </a:endParaRPr>
          </a:p>
          <a:p>
            <a:pPr marL="355600" marR="267335" indent="-342900">
              <a:lnSpc>
                <a:spcPct val="8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latin typeface="Noto Sans CJK JP Regular"/>
                <a:cs typeface="Noto Sans CJK JP Regular"/>
              </a:rPr>
              <a:t>m</a:t>
            </a:r>
            <a:r>
              <a:rPr sz="2800" spc="-120" dirty="0">
                <a:latin typeface="Noto Sans CJK JP Regular"/>
                <a:cs typeface="Noto Sans CJK JP Regular"/>
              </a:rPr>
              <a:t>B</a:t>
            </a:r>
            <a:r>
              <a:rPr sz="2800" spc="-85" dirty="0">
                <a:latin typeface="Noto Sans CJK JP Regular"/>
                <a:cs typeface="Noto Sans CJK JP Regular"/>
              </a:rPr>
              <a:t>l</a:t>
            </a:r>
            <a:r>
              <a:rPr sz="2800" spc="65" dirty="0">
                <a:latin typeface="Noto Sans CJK JP Regular"/>
                <a:cs typeface="Noto Sans CJK JP Regular"/>
              </a:rPr>
              <a:t>o</a:t>
            </a:r>
            <a:r>
              <a:rPr sz="2800" spc="-55" dirty="0">
                <a:latin typeface="Noto Sans CJK JP Regular"/>
                <a:cs typeface="Noto Sans CJK JP Regular"/>
              </a:rPr>
              <a:t>c</a:t>
            </a:r>
            <a:r>
              <a:rPr sz="2800" spc="-50" dirty="0">
                <a:latin typeface="Noto Sans CJK JP Regular"/>
                <a:cs typeface="Noto Sans CJK JP Regular"/>
              </a:rPr>
              <a:t>k</a:t>
            </a:r>
            <a:r>
              <a:rPr sz="2800" dirty="0">
                <a:latin typeface="Noto Sans CJK JP Regular"/>
                <a:cs typeface="Noto Sans CJK JP Regular"/>
              </a:rPr>
              <a:t>的</a:t>
            </a:r>
            <a:r>
              <a:rPr sz="2800" spc="-105" dirty="0">
                <a:latin typeface="Noto Sans CJK JP Regular"/>
                <a:cs typeface="Noto Sans CJK JP Regular"/>
              </a:rPr>
              <a:t>L</a:t>
            </a:r>
            <a:r>
              <a:rPr sz="2800" spc="-135" dirty="0">
                <a:latin typeface="Noto Sans CJK JP Regular"/>
                <a:cs typeface="Noto Sans CJK JP Regular"/>
              </a:rPr>
              <a:t>E</a:t>
            </a:r>
            <a:r>
              <a:rPr sz="2800" spc="190" dirty="0">
                <a:latin typeface="Noto Sans CJK JP Regular"/>
                <a:cs typeface="Noto Sans CJK JP Regular"/>
              </a:rPr>
              <a:t>D</a:t>
            </a:r>
            <a:r>
              <a:rPr sz="2800" spc="-10" dirty="0">
                <a:latin typeface="Noto Sans CJK JP Regular"/>
                <a:cs typeface="Noto Sans CJK JP Regular"/>
              </a:rPr>
              <a:t>積</a:t>
            </a:r>
            <a:r>
              <a:rPr sz="2800" dirty="0">
                <a:latin typeface="Noto Sans CJK JP Regular"/>
                <a:cs typeface="Noto Sans CJK JP Regular"/>
              </a:rPr>
              <a:t>木</a:t>
            </a:r>
            <a:r>
              <a:rPr sz="2800" spc="-10" dirty="0">
                <a:latin typeface="Noto Sans CJK JP Regular"/>
                <a:cs typeface="Noto Sans CJK JP Regular"/>
              </a:rPr>
              <a:t>可</a:t>
            </a:r>
            <a:r>
              <a:rPr sz="2800" dirty="0">
                <a:latin typeface="Noto Sans CJK JP Regular"/>
                <a:cs typeface="Noto Sans CJK JP Regular"/>
              </a:rPr>
              <a:t>讓</a:t>
            </a:r>
            <a:r>
              <a:rPr sz="2800" spc="-10" dirty="0">
                <a:latin typeface="Noto Sans CJK JP Regular"/>
                <a:cs typeface="Noto Sans CJK JP Regular"/>
              </a:rPr>
              <a:t>我</a:t>
            </a:r>
            <a:r>
              <a:rPr sz="2800" dirty="0">
                <a:latin typeface="Noto Sans CJK JP Regular"/>
                <a:cs typeface="Noto Sans CJK JP Regular"/>
              </a:rPr>
              <a:t>們</a:t>
            </a:r>
            <a:r>
              <a:rPr sz="2800" spc="-10" dirty="0">
                <a:latin typeface="Noto Sans CJK JP Regular"/>
                <a:cs typeface="Noto Sans CJK JP Regular"/>
              </a:rPr>
              <a:t>調</a:t>
            </a:r>
            <a:r>
              <a:rPr sz="2800" spc="-5" dirty="0">
                <a:latin typeface="Noto Sans CJK JP Regular"/>
                <a:cs typeface="Noto Sans CJK JP Regular"/>
              </a:rPr>
              <a:t>整</a:t>
            </a:r>
            <a:r>
              <a:rPr sz="2800" spc="5" dirty="0">
                <a:latin typeface="Noto Sans CJK JP Regular"/>
                <a:cs typeface="Noto Sans CJK JP Regular"/>
              </a:rPr>
              <a:t>RGB</a:t>
            </a:r>
            <a:r>
              <a:rPr sz="2800" dirty="0">
                <a:latin typeface="Noto Sans CJK JP Regular"/>
                <a:cs typeface="Noto Sans CJK JP Regular"/>
              </a:rPr>
              <a:t>三</a:t>
            </a:r>
            <a:r>
              <a:rPr sz="2800" spc="-10" dirty="0">
                <a:latin typeface="Noto Sans CJK JP Regular"/>
                <a:cs typeface="Noto Sans CJK JP Regular"/>
              </a:rPr>
              <a:t>色</a:t>
            </a:r>
            <a:r>
              <a:rPr sz="2800" dirty="0">
                <a:latin typeface="Noto Sans CJK JP Regular"/>
                <a:cs typeface="Noto Sans CJK JP Regular"/>
              </a:rPr>
              <a:t>的亮 度</a:t>
            </a:r>
            <a:r>
              <a:rPr sz="2800" spc="-10" dirty="0">
                <a:latin typeface="Noto Sans CJK JP Regular"/>
                <a:cs typeface="Noto Sans CJK JP Regular"/>
              </a:rPr>
              <a:t>，</a:t>
            </a:r>
            <a:r>
              <a:rPr sz="2800" dirty="0">
                <a:latin typeface="Noto Sans CJK JP Regular"/>
                <a:cs typeface="Noto Sans CJK JP Regular"/>
              </a:rPr>
              <a:t>最</a:t>
            </a:r>
            <a:r>
              <a:rPr sz="2800" spc="-10" dirty="0">
                <a:latin typeface="Noto Sans CJK JP Regular"/>
                <a:cs typeface="Noto Sans CJK JP Regular"/>
              </a:rPr>
              <a:t>暗</a:t>
            </a:r>
            <a:r>
              <a:rPr sz="2800" spc="-50" dirty="0">
                <a:latin typeface="Noto Sans CJK JP Regular"/>
                <a:cs typeface="Noto Sans CJK JP Regular"/>
              </a:rPr>
              <a:t>(</a:t>
            </a:r>
            <a:r>
              <a:rPr sz="2800" dirty="0">
                <a:latin typeface="Noto Sans CJK JP Regular"/>
                <a:cs typeface="Noto Sans CJK JP Regular"/>
              </a:rPr>
              <a:t>不亮</a:t>
            </a:r>
            <a:r>
              <a:rPr sz="2800" spc="-50" dirty="0">
                <a:latin typeface="Noto Sans CJK JP Regular"/>
                <a:cs typeface="Noto Sans CJK JP Regular"/>
              </a:rPr>
              <a:t>)</a:t>
            </a:r>
            <a:r>
              <a:rPr sz="2800" dirty="0">
                <a:latin typeface="Noto Sans CJK JP Regular"/>
                <a:cs typeface="Noto Sans CJK JP Regular"/>
              </a:rPr>
              <a:t>是</a:t>
            </a:r>
            <a:r>
              <a:rPr sz="2800" spc="35" dirty="0">
                <a:latin typeface="Noto Sans CJK JP Regular"/>
                <a:cs typeface="Noto Sans CJK JP Regular"/>
              </a:rPr>
              <a:t>0，</a:t>
            </a:r>
            <a:r>
              <a:rPr sz="2800" spc="-10" dirty="0">
                <a:latin typeface="Noto Sans CJK JP Regular"/>
                <a:cs typeface="Noto Sans CJK JP Regular"/>
              </a:rPr>
              <a:t>最</a:t>
            </a:r>
            <a:r>
              <a:rPr sz="2800" dirty="0">
                <a:latin typeface="Noto Sans CJK JP Regular"/>
                <a:cs typeface="Noto Sans CJK JP Regular"/>
              </a:rPr>
              <a:t>亮</a:t>
            </a:r>
            <a:r>
              <a:rPr sz="2800" spc="-10" dirty="0">
                <a:latin typeface="Noto Sans CJK JP Regular"/>
                <a:cs typeface="Noto Sans CJK JP Regular"/>
              </a:rPr>
              <a:t>是</a:t>
            </a:r>
            <a:r>
              <a:rPr sz="2800" spc="70" dirty="0">
                <a:latin typeface="Noto Sans CJK JP Regular"/>
                <a:cs typeface="Noto Sans CJK JP Regular"/>
              </a:rPr>
              <a:t>255</a:t>
            </a:r>
            <a:endParaRPr sz="28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24022" y="3821429"/>
            <a:ext cx="3304794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14259" y="3592829"/>
            <a:ext cx="2209038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56879" y="3364610"/>
            <a:ext cx="0" cy="393700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7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18779" y="374561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00803" y="3364610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533400"/>
                </a:moveTo>
                <a:lnTo>
                  <a:pt x="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00803" y="3363086"/>
            <a:ext cx="3656329" cy="1905"/>
          </a:xfrm>
          <a:custGeom>
            <a:avLst/>
            <a:gdLst/>
            <a:ahLst/>
            <a:cxnLst/>
            <a:rect l="l" t="t" r="r" b="b"/>
            <a:pathLst>
              <a:path w="3656329" h="1904">
                <a:moveTo>
                  <a:pt x="3656076" y="1524"/>
                </a:moveTo>
                <a:lnTo>
                  <a:pt x="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14079" y="5333110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6223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75979" y="526961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24241" y="5409310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3175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86141" y="534581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09640" y="4050410"/>
            <a:ext cx="0" cy="1905000"/>
          </a:xfrm>
          <a:custGeom>
            <a:avLst/>
            <a:gdLst/>
            <a:ahLst/>
            <a:cxnLst/>
            <a:rect l="l" t="t" r="r" b="b"/>
            <a:pathLst>
              <a:path h="1905000">
                <a:moveTo>
                  <a:pt x="0" y="0"/>
                </a:moveTo>
                <a:lnTo>
                  <a:pt x="0" y="190500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43040" y="4050410"/>
            <a:ext cx="0" cy="1676400"/>
          </a:xfrm>
          <a:custGeom>
            <a:avLst/>
            <a:gdLst/>
            <a:ahLst/>
            <a:cxnLst/>
            <a:rect l="l" t="t" r="r" b="b"/>
            <a:pathLst>
              <a:path h="1676400">
                <a:moveTo>
                  <a:pt x="0" y="0"/>
                </a:moveTo>
                <a:lnTo>
                  <a:pt x="0" y="167640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43040" y="5726810"/>
            <a:ext cx="1981200" cy="0"/>
          </a:xfrm>
          <a:custGeom>
            <a:avLst/>
            <a:gdLst/>
            <a:ahLst/>
            <a:cxnLst/>
            <a:rect l="l" t="t" r="r" b="b"/>
            <a:pathLst>
              <a:path w="1981200">
                <a:moveTo>
                  <a:pt x="1981200" y="0"/>
                </a:moveTo>
                <a:lnTo>
                  <a:pt x="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09640" y="5955410"/>
            <a:ext cx="3504565" cy="0"/>
          </a:xfrm>
          <a:custGeom>
            <a:avLst/>
            <a:gdLst/>
            <a:ahLst/>
            <a:cxnLst/>
            <a:rect l="l" t="t" r="r" b="b"/>
            <a:pathLst>
              <a:path w="3504565">
                <a:moveTo>
                  <a:pt x="3504438" y="0"/>
                </a:moveTo>
                <a:lnTo>
                  <a:pt x="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66084" y="3720846"/>
            <a:ext cx="3412540" cy="3585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35" dirty="0"/>
              <a:t>7</a:t>
            </a:fld>
            <a:endParaRPr spc="3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03090" y="280542"/>
            <a:ext cx="3201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Arial"/>
                <a:cs typeface="Arial"/>
              </a:rPr>
              <a:t>LED</a:t>
            </a:r>
            <a:r>
              <a:rPr sz="3600" spc="-5" dirty="0">
                <a:latin typeface="Noto Sans CJK JP Regular"/>
                <a:cs typeface="Noto Sans CJK JP Regular"/>
              </a:rPr>
              <a:t>教學與操作</a:t>
            </a:r>
            <a:endParaRPr sz="3600">
              <a:latin typeface="Noto Sans CJK JP Regular"/>
              <a:cs typeface="Noto Sans CJK JP 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57893" y="2384298"/>
            <a:ext cx="6560997" cy="24618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57771" y="3206495"/>
            <a:ext cx="1021080" cy="1019810"/>
          </a:xfrm>
          <a:custGeom>
            <a:avLst/>
            <a:gdLst/>
            <a:ahLst/>
            <a:cxnLst/>
            <a:rect l="l" t="t" r="r" b="b"/>
            <a:pathLst>
              <a:path w="1021079" h="1019810">
                <a:moveTo>
                  <a:pt x="510540" y="0"/>
                </a:moveTo>
                <a:lnTo>
                  <a:pt x="559708" y="2333"/>
                </a:lnTo>
                <a:lnTo>
                  <a:pt x="607555" y="9191"/>
                </a:lnTo>
                <a:lnTo>
                  <a:pt x="653864" y="20361"/>
                </a:lnTo>
                <a:lnTo>
                  <a:pt x="698424" y="35628"/>
                </a:lnTo>
                <a:lnTo>
                  <a:pt x="741020" y="54779"/>
                </a:lnTo>
                <a:lnTo>
                  <a:pt x="781437" y="77600"/>
                </a:lnTo>
                <a:lnTo>
                  <a:pt x="819462" y="103878"/>
                </a:lnTo>
                <a:lnTo>
                  <a:pt x="854881" y="133399"/>
                </a:lnTo>
                <a:lnTo>
                  <a:pt x="887480" y="165949"/>
                </a:lnTo>
                <a:lnTo>
                  <a:pt x="917045" y="201315"/>
                </a:lnTo>
                <a:lnTo>
                  <a:pt x="943363" y="239284"/>
                </a:lnTo>
                <a:lnTo>
                  <a:pt x="966218" y="279641"/>
                </a:lnTo>
                <a:lnTo>
                  <a:pt x="985398" y="322173"/>
                </a:lnTo>
                <a:lnTo>
                  <a:pt x="1000688" y="366666"/>
                </a:lnTo>
                <a:lnTo>
                  <a:pt x="1011874" y="412907"/>
                </a:lnTo>
                <a:lnTo>
                  <a:pt x="1018742" y="460682"/>
                </a:lnTo>
                <a:lnTo>
                  <a:pt x="1021080" y="509778"/>
                </a:lnTo>
                <a:lnTo>
                  <a:pt x="1018742" y="558873"/>
                </a:lnTo>
                <a:lnTo>
                  <a:pt x="1011874" y="606648"/>
                </a:lnTo>
                <a:lnTo>
                  <a:pt x="1000688" y="652889"/>
                </a:lnTo>
                <a:lnTo>
                  <a:pt x="985398" y="697382"/>
                </a:lnTo>
                <a:lnTo>
                  <a:pt x="966218" y="739914"/>
                </a:lnTo>
                <a:lnTo>
                  <a:pt x="943363" y="780271"/>
                </a:lnTo>
                <a:lnTo>
                  <a:pt x="917045" y="818240"/>
                </a:lnTo>
                <a:lnTo>
                  <a:pt x="887480" y="853606"/>
                </a:lnTo>
                <a:lnTo>
                  <a:pt x="854881" y="886156"/>
                </a:lnTo>
                <a:lnTo>
                  <a:pt x="819462" y="915677"/>
                </a:lnTo>
                <a:lnTo>
                  <a:pt x="781437" y="941955"/>
                </a:lnTo>
                <a:lnTo>
                  <a:pt x="741020" y="964776"/>
                </a:lnTo>
                <a:lnTo>
                  <a:pt x="698424" y="983927"/>
                </a:lnTo>
                <a:lnTo>
                  <a:pt x="653864" y="999194"/>
                </a:lnTo>
                <a:lnTo>
                  <a:pt x="607555" y="1010364"/>
                </a:lnTo>
                <a:lnTo>
                  <a:pt x="559708" y="1017222"/>
                </a:lnTo>
                <a:lnTo>
                  <a:pt x="510540" y="1019556"/>
                </a:lnTo>
                <a:lnTo>
                  <a:pt x="461371" y="1017222"/>
                </a:lnTo>
                <a:lnTo>
                  <a:pt x="413524" y="1010364"/>
                </a:lnTo>
                <a:lnTo>
                  <a:pt x="367215" y="999194"/>
                </a:lnTo>
                <a:lnTo>
                  <a:pt x="322655" y="983927"/>
                </a:lnTo>
                <a:lnTo>
                  <a:pt x="280059" y="964776"/>
                </a:lnTo>
                <a:lnTo>
                  <a:pt x="239642" y="941955"/>
                </a:lnTo>
                <a:lnTo>
                  <a:pt x="201617" y="915677"/>
                </a:lnTo>
                <a:lnTo>
                  <a:pt x="166198" y="886156"/>
                </a:lnTo>
                <a:lnTo>
                  <a:pt x="133599" y="853606"/>
                </a:lnTo>
                <a:lnTo>
                  <a:pt x="104034" y="818240"/>
                </a:lnTo>
                <a:lnTo>
                  <a:pt x="77716" y="780271"/>
                </a:lnTo>
                <a:lnTo>
                  <a:pt x="54861" y="739914"/>
                </a:lnTo>
                <a:lnTo>
                  <a:pt x="35681" y="697382"/>
                </a:lnTo>
                <a:lnTo>
                  <a:pt x="20391" y="652889"/>
                </a:lnTo>
                <a:lnTo>
                  <a:pt x="9205" y="606648"/>
                </a:lnTo>
                <a:lnTo>
                  <a:pt x="2337" y="558873"/>
                </a:lnTo>
                <a:lnTo>
                  <a:pt x="0" y="509778"/>
                </a:lnTo>
                <a:lnTo>
                  <a:pt x="2337" y="460682"/>
                </a:lnTo>
                <a:lnTo>
                  <a:pt x="9205" y="412907"/>
                </a:lnTo>
                <a:lnTo>
                  <a:pt x="20391" y="366666"/>
                </a:lnTo>
                <a:lnTo>
                  <a:pt x="35681" y="322173"/>
                </a:lnTo>
                <a:lnTo>
                  <a:pt x="54861" y="279641"/>
                </a:lnTo>
                <a:lnTo>
                  <a:pt x="77716" y="239284"/>
                </a:lnTo>
                <a:lnTo>
                  <a:pt x="104034" y="201315"/>
                </a:lnTo>
                <a:lnTo>
                  <a:pt x="133599" y="165949"/>
                </a:lnTo>
                <a:lnTo>
                  <a:pt x="166198" y="133399"/>
                </a:lnTo>
                <a:lnTo>
                  <a:pt x="201617" y="103878"/>
                </a:lnTo>
                <a:lnTo>
                  <a:pt x="239642" y="77600"/>
                </a:lnTo>
                <a:lnTo>
                  <a:pt x="280059" y="54779"/>
                </a:lnTo>
                <a:lnTo>
                  <a:pt x="322655" y="35628"/>
                </a:lnTo>
                <a:lnTo>
                  <a:pt x="367215" y="20361"/>
                </a:lnTo>
                <a:lnTo>
                  <a:pt x="413524" y="9191"/>
                </a:lnTo>
                <a:lnTo>
                  <a:pt x="461371" y="2333"/>
                </a:lnTo>
                <a:lnTo>
                  <a:pt x="51054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2103" y="3206495"/>
            <a:ext cx="1020444" cy="1019810"/>
          </a:xfrm>
          <a:custGeom>
            <a:avLst/>
            <a:gdLst/>
            <a:ahLst/>
            <a:cxnLst/>
            <a:rect l="l" t="t" r="r" b="b"/>
            <a:pathLst>
              <a:path w="1020445" h="1019810">
                <a:moveTo>
                  <a:pt x="510159" y="0"/>
                </a:moveTo>
                <a:lnTo>
                  <a:pt x="559290" y="2333"/>
                </a:lnTo>
                <a:lnTo>
                  <a:pt x="607100" y="9191"/>
                </a:lnTo>
                <a:lnTo>
                  <a:pt x="653375" y="20361"/>
                </a:lnTo>
                <a:lnTo>
                  <a:pt x="697901" y="35628"/>
                </a:lnTo>
                <a:lnTo>
                  <a:pt x="740464" y="54779"/>
                </a:lnTo>
                <a:lnTo>
                  <a:pt x="780851" y="77600"/>
                </a:lnTo>
                <a:lnTo>
                  <a:pt x="818848" y="103878"/>
                </a:lnTo>
                <a:lnTo>
                  <a:pt x="854241" y="133399"/>
                </a:lnTo>
                <a:lnTo>
                  <a:pt x="886816" y="165949"/>
                </a:lnTo>
                <a:lnTo>
                  <a:pt x="916359" y="201315"/>
                </a:lnTo>
                <a:lnTo>
                  <a:pt x="942657" y="239284"/>
                </a:lnTo>
                <a:lnTo>
                  <a:pt x="965496" y="279641"/>
                </a:lnTo>
                <a:lnTo>
                  <a:pt x="984662" y="322173"/>
                </a:lnTo>
                <a:lnTo>
                  <a:pt x="999940" y="366666"/>
                </a:lnTo>
                <a:lnTo>
                  <a:pt x="1011118" y="412907"/>
                </a:lnTo>
                <a:lnTo>
                  <a:pt x="1017982" y="460682"/>
                </a:lnTo>
                <a:lnTo>
                  <a:pt x="1020318" y="509778"/>
                </a:lnTo>
                <a:lnTo>
                  <a:pt x="1017982" y="558873"/>
                </a:lnTo>
                <a:lnTo>
                  <a:pt x="1011118" y="606648"/>
                </a:lnTo>
                <a:lnTo>
                  <a:pt x="999940" y="652889"/>
                </a:lnTo>
                <a:lnTo>
                  <a:pt x="984662" y="697382"/>
                </a:lnTo>
                <a:lnTo>
                  <a:pt x="965496" y="739914"/>
                </a:lnTo>
                <a:lnTo>
                  <a:pt x="942657" y="780271"/>
                </a:lnTo>
                <a:lnTo>
                  <a:pt x="916359" y="818240"/>
                </a:lnTo>
                <a:lnTo>
                  <a:pt x="886816" y="853606"/>
                </a:lnTo>
                <a:lnTo>
                  <a:pt x="854241" y="886156"/>
                </a:lnTo>
                <a:lnTo>
                  <a:pt x="818848" y="915677"/>
                </a:lnTo>
                <a:lnTo>
                  <a:pt x="780851" y="941955"/>
                </a:lnTo>
                <a:lnTo>
                  <a:pt x="740464" y="964776"/>
                </a:lnTo>
                <a:lnTo>
                  <a:pt x="697901" y="983927"/>
                </a:lnTo>
                <a:lnTo>
                  <a:pt x="653375" y="999194"/>
                </a:lnTo>
                <a:lnTo>
                  <a:pt x="607100" y="1010364"/>
                </a:lnTo>
                <a:lnTo>
                  <a:pt x="559290" y="1017222"/>
                </a:lnTo>
                <a:lnTo>
                  <a:pt x="510159" y="1019556"/>
                </a:lnTo>
                <a:lnTo>
                  <a:pt x="461027" y="1017222"/>
                </a:lnTo>
                <a:lnTo>
                  <a:pt x="413217" y="1010364"/>
                </a:lnTo>
                <a:lnTo>
                  <a:pt x="366942" y="999194"/>
                </a:lnTo>
                <a:lnTo>
                  <a:pt x="322416" y="983927"/>
                </a:lnTo>
                <a:lnTo>
                  <a:pt x="279853" y="964776"/>
                </a:lnTo>
                <a:lnTo>
                  <a:pt x="239466" y="941955"/>
                </a:lnTo>
                <a:lnTo>
                  <a:pt x="201469" y="915677"/>
                </a:lnTo>
                <a:lnTo>
                  <a:pt x="166076" y="886156"/>
                </a:lnTo>
                <a:lnTo>
                  <a:pt x="133501" y="853606"/>
                </a:lnTo>
                <a:lnTo>
                  <a:pt x="103958" y="818240"/>
                </a:lnTo>
                <a:lnTo>
                  <a:pt x="77660" y="780271"/>
                </a:lnTo>
                <a:lnTo>
                  <a:pt x="54821" y="739914"/>
                </a:lnTo>
                <a:lnTo>
                  <a:pt x="35655" y="697382"/>
                </a:lnTo>
                <a:lnTo>
                  <a:pt x="20377" y="652889"/>
                </a:lnTo>
                <a:lnTo>
                  <a:pt x="9199" y="606648"/>
                </a:lnTo>
                <a:lnTo>
                  <a:pt x="2335" y="558873"/>
                </a:lnTo>
                <a:lnTo>
                  <a:pt x="0" y="509778"/>
                </a:lnTo>
                <a:lnTo>
                  <a:pt x="2335" y="460682"/>
                </a:lnTo>
                <a:lnTo>
                  <a:pt x="9199" y="412907"/>
                </a:lnTo>
                <a:lnTo>
                  <a:pt x="20377" y="366666"/>
                </a:lnTo>
                <a:lnTo>
                  <a:pt x="35655" y="322173"/>
                </a:lnTo>
                <a:lnTo>
                  <a:pt x="54821" y="279641"/>
                </a:lnTo>
                <a:lnTo>
                  <a:pt x="77660" y="239284"/>
                </a:lnTo>
                <a:lnTo>
                  <a:pt x="103958" y="201315"/>
                </a:lnTo>
                <a:lnTo>
                  <a:pt x="133501" y="165949"/>
                </a:lnTo>
                <a:lnTo>
                  <a:pt x="166076" y="133399"/>
                </a:lnTo>
                <a:lnTo>
                  <a:pt x="201469" y="103878"/>
                </a:lnTo>
                <a:lnTo>
                  <a:pt x="239466" y="77600"/>
                </a:lnTo>
                <a:lnTo>
                  <a:pt x="279853" y="54779"/>
                </a:lnTo>
                <a:lnTo>
                  <a:pt x="322416" y="35628"/>
                </a:lnTo>
                <a:lnTo>
                  <a:pt x="366942" y="20361"/>
                </a:lnTo>
                <a:lnTo>
                  <a:pt x="413217" y="9191"/>
                </a:lnTo>
                <a:lnTo>
                  <a:pt x="461027" y="2333"/>
                </a:lnTo>
                <a:lnTo>
                  <a:pt x="510159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03177" y="1287843"/>
            <a:ext cx="1778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5" dirty="0">
                <a:solidFill>
                  <a:srgbClr val="4472C4"/>
                </a:solidFill>
                <a:latin typeface="Noto Sans CJK JP Regular"/>
                <a:cs typeface="Noto Sans CJK JP Regular"/>
              </a:rPr>
              <a:t>三</a:t>
            </a:r>
            <a:r>
              <a:rPr sz="3600" dirty="0">
                <a:solidFill>
                  <a:srgbClr val="4472C4"/>
                </a:solidFill>
                <a:latin typeface="Noto Sans CJK JP Regular"/>
                <a:cs typeface="Noto Sans CJK JP Regular"/>
              </a:rPr>
              <a:t>色</a:t>
            </a:r>
            <a:r>
              <a:rPr sz="3600" spc="120" dirty="0">
                <a:solidFill>
                  <a:srgbClr val="4472C4"/>
                </a:solidFill>
                <a:latin typeface="Noto Sans CJK JP Regular"/>
                <a:cs typeface="Noto Sans CJK JP Regular"/>
              </a:rPr>
              <a:t>L</a:t>
            </a:r>
            <a:r>
              <a:rPr sz="3600" spc="-45" dirty="0">
                <a:solidFill>
                  <a:srgbClr val="4472C4"/>
                </a:solidFill>
                <a:latin typeface="Noto Sans CJK JP Regular"/>
                <a:cs typeface="Noto Sans CJK JP Regular"/>
              </a:rPr>
              <a:t>E</a:t>
            </a:r>
            <a:r>
              <a:rPr sz="3600" spc="-35" dirty="0">
                <a:solidFill>
                  <a:srgbClr val="4472C4"/>
                </a:solidFill>
                <a:latin typeface="Noto Sans CJK JP Regular"/>
                <a:cs typeface="Noto Sans CJK JP Regular"/>
              </a:rPr>
              <a:t>D</a:t>
            </a:r>
            <a:endParaRPr sz="3600">
              <a:latin typeface="Noto Sans CJK JP Regular"/>
              <a:cs typeface="Noto Sans CJK JP Regular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35" dirty="0"/>
              <a:t>8</a:t>
            </a:fld>
            <a:endParaRPr spc="3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5152" y="306196"/>
            <a:ext cx="165036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/>
              <a:t>方塊說明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134105" y="1852422"/>
            <a:ext cx="5870448" cy="1837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61444" y="1654682"/>
            <a:ext cx="93980" cy="384810"/>
          </a:xfrm>
          <a:custGeom>
            <a:avLst/>
            <a:gdLst/>
            <a:ahLst/>
            <a:cxnLst/>
            <a:rect l="l" t="t" r="r" b="b"/>
            <a:pathLst>
              <a:path w="93979" h="384810">
                <a:moveTo>
                  <a:pt x="93802" y="0"/>
                </a:moveTo>
                <a:lnTo>
                  <a:pt x="0" y="384416"/>
                </a:lnTo>
              </a:path>
            </a:pathLst>
          </a:custGeom>
          <a:ln w="129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36323" y="1954529"/>
            <a:ext cx="86995" cy="85090"/>
          </a:xfrm>
          <a:custGeom>
            <a:avLst/>
            <a:gdLst/>
            <a:ahLst/>
            <a:cxnLst/>
            <a:rect l="l" t="t" r="r" b="b"/>
            <a:pathLst>
              <a:path w="86995" h="85089">
                <a:moveTo>
                  <a:pt x="0" y="0"/>
                </a:moveTo>
                <a:lnTo>
                  <a:pt x="25120" y="84569"/>
                </a:lnTo>
                <a:lnTo>
                  <a:pt x="86372" y="21069"/>
                </a:lnTo>
              </a:path>
            </a:pathLst>
          </a:custGeom>
          <a:ln w="129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81703" y="1222628"/>
            <a:ext cx="2923540" cy="432434"/>
          </a:xfrm>
          <a:prstGeom prst="rect">
            <a:avLst/>
          </a:prstGeom>
          <a:ln w="12953">
            <a:solidFill>
              <a:srgbClr val="FF0000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234950">
              <a:lnSpc>
                <a:spcPct val="100000"/>
              </a:lnSpc>
              <a:spcBef>
                <a:spcPts val="509"/>
              </a:spcBef>
            </a:pPr>
            <a:r>
              <a:rPr sz="1800" dirty="0">
                <a:latin typeface="Noto Sans CJK JP Regular"/>
                <a:cs typeface="Noto Sans CJK JP Regular"/>
              </a:rPr>
              <a:t>直接控制</a:t>
            </a:r>
            <a:r>
              <a:rPr sz="1800" spc="-60" dirty="0">
                <a:latin typeface="Trebuchet MS"/>
                <a:cs typeface="Trebuchet MS"/>
              </a:rPr>
              <a:t>mBot</a:t>
            </a:r>
            <a:r>
              <a:rPr sz="1800" dirty="0">
                <a:latin typeface="Noto Sans CJK JP Regular"/>
                <a:cs typeface="Noto Sans CJK JP Regular"/>
              </a:rPr>
              <a:t>上的</a:t>
            </a:r>
            <a:r>
              <a:rPr sz="1800" spc="-85" dirty="0">
                <a:latin typeface="Trebuchet MS"/>
                <a:cs typeface="Trebuchet MS"/>
              </a:rPr>
              <a:t>LED</a:t>
            </a:r>
            <a:r>
              <a:rPr sz="1800" dirty="0">
                <a:latin typeface="Noto Sans CJK JP Regular"/>
                <a:cs typeface="Noto Sans CJK JP Regular"/>
              </a:rPr>
              <a:t>燈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71134" y="3606431"/>
            <a:ext cx="147320" cy="328295"/>
          </a:xfrm>
          <a:custGeom>
            <a:avLst/>
            <a:gdLst/>
            <a:ahLst/>
            <a:cxnLst/>
            <a:rect l="l" t="t" r="r" b="b"/>
            <a:pathLst>
              <a:path w="147320" h="328295">
                <a:moveTo>
                  <a:pt x="0" y="328028"/>
                </a:moveTo>
                <a:lnTo>
                  <a:pt x="147154" y="0"/>
                </a:lnTo>
              </a:path>
            </a:pathLst>
          </a:custGeom>
          <a:ln w="129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46547" y="3606431"/>
            <a:ext cx="81280" cy="88265"/>
          </a:xfrm>
          <a:custGeom>
            <a:avLst/>
            <a:gdLst/>
            <a:ahLst/>
            <a:cxnLst/>
            <a:rect l="l" t="t" r="r" b="b"/>
            <a:pathLst>
              <a:path w="81279" h="88264">
                <a:moveTo>
                  <a:pt x="81114" y="87718"/>
                </a:moveTo>
                <a:lnTo>
                  <a:pt x="71742" y="0"/>
                </a:lnTo>
                <a:lnTo>
                  <a:pt x="0" y="51333"/>
                </a:lnTo>
              </a:path>
            </a:pathLst>
          </a:custGeom>
          <a:ln w="1295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77180" y="3934586"/>
            <a:ext cx="2379980" cy="431800"/>
          </a:xfrm>
          <a:prstGeom prst="rect">
            <a:avLst/>
          </a:prstGeom>
          <a:ln w="12953">
            <a:solidFill>
              <a:srgbClr val="FF0000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328930">
              <a:lnSpc>
                <a:spcPct val="100000"/>
              </a:lnSpc>
              <a:spcBef>
                <a:spcPts val="505"/>
              </a:spcBef>
            </a:pPr>
            <a:r>
              <a:rPr sz="1800" dirty="0">
                <a:latin typeface="Noto Sans CJK JP Regular"/>
                <a:cs typeface="Noto Sans CJK JP Regular"/>
              </a:rPr>
              <a:t>控制外接的</a:t>
            </a:r>
            <a:r>
              <a:rPr sz="1800" spc="-85" dirty="0">
                <a:latin typeface="Trebuchet MS"/>
                <a:cs typeface="Trebuchet MS"/>
              </a:rPr>
              <a:t>LED</a:t>
            </a:r>
            <a:r>
              <a:rPr sz="1800" dirty="0">
                <a:latin typeface="Noto Sans CJK JP Regular"/>
                <a:cs typeface="Noto Sans CJK JP Regular"/>
              </a:rPr>
              <a:t>燈</a:t>
            </a:r>
            <a:endParaRPr sz="1800">
              <a:latin typeface="Noto Sans CJK JP Regular"/>
              <a:cs typeface="Noto Sans CJK JP Regular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35" dirty="0"/>
              <a:t>9</a:t>
            </a:fld>
            <a:endParaRPr spc="35" dirty="0"/>
          </a:p>
        </p:txBody>
      </p:sp>
      <p:sp>
        <p:nvSpPr>
          <p:cNvPr id="10" name="object 10"/>
          <p:cNvSpPr txBox="1"/>
          <p:nvPr/>
        </p:nvSpPr>
        <p:spPr>
          <a:xfrm>
            <a:off x="4137977" y="5173789"/>
            <a:ext cx="61760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CC0000"/>
                </a:solidFill>
                <a:latin typeface="Noto Sans CJK JP Regular"/>
                <a:cs typeface="Noto Sans CJK JP Regular"/>
              </a:rPr>
              <a:t>控制</a:t>
            </a:r>
            <a:r>
              <a:rPr sz="2800" spc="-15" dirty="0">
                <a:solidFill>
                  <a:srgbClr val="CC0000"/>
                </a:solidFill>
                <a:latin typeface="Noto Sans CJK JP Regular"/>
                <a:cs typeface="Noto Sans CJK JP Regular"/>
              </a:rPr>
              <a:t>LED</a:t>
            </a:r>
            <a:r>
              <a:rPr sz="2800" dirty="0">
                <a:solidFill>
                  <a:srgbClr val="CC0000"/>
                </a:solidFill>
                <a:latin typeface="Noto Sans CJK JP Regular"/>
                <a:cs typeface="Noto Sans CJK JP Regular"/>
              </a:rPr>
              <a:t>燈有兩種</a:t>
            </a:r>
            <a:r>
              <a:rPr sz="2800" spc="-10" dirty="0">
                <a:solidFill>
                  <a:srgbClr val="CC0000"/>
                </a:solidFill>
                <a:latin typeface="Noto Sans CJK JP Regular"/>
                <a:cs typeface="Noto Sans CJK JP Regular"/>
              </a:rPr>
              <a:t>拼</a:t>
            </a:r>
            <a:r>
              <a:rPr sz="2800" dirty="0">
                <a:solidFill>
                  <a:srgbClr val="CC0000"/>
                </a:solidFill>
                <a:latin typeface="Noto Sans CJK JP Regular"/>
                <a:cs typeface="Noto Sans CJK JP Regular"/>
              </a:rPr>
              <a:t>圖，</a:t>
            </a:r>
            <a:r>
              <a:rPr sz="2800" spc="-10" dirty="0">
                <a:solidFill>
                  <a:srgbClr val="CC0000"/>
                </a:solidFill>
                <a:latin typeface="Noto Sans CJK JP Regular"/>
                <a:cs typeface="Noto Sans CJK JP Regular"/>
              </a:rPr>
              <a:t>該</a:t>
            </a:r>
            <a:r>
              <a:rPr sz="2800" dirty="0">
                <a:solidFill>
                  <a:srgbClr val="CC0000"/>
                </a:solidFill>
                <a:latin typeface="Noto Sans CJK JP Regular"/>
                <a:cs typeface="Noto Sans CJK JP Regular"/>
              </a:rPr>
              <a:t>選哪</a:t>
            </a:r>
            <a:r>
              <a:rPr sz="2800" spc="-10" dirty="0">
                <a:solidFill>
                  <a:srgbClr val="CC0000"/>
                </a:solidFill>
                <a:latin typeface="Noto Sans CJK JP Regular"/>
                <a:cs typeface="Noto Sans CJK JP Regular"/>
              </a:rPr>
              <a:t>一</a:t>
            </a:r>
            <a:r>
              <a:rPr sz="2800" dirty="0">
                <a:solidFill>
                  <a:srgbClr val="CC0000"/>
                </a:solidFill>
                <a:latin typeface="Noto Sans CJK JP Regular"/>
                <a:cs typeface="Noto Sans CJK JP Regular"/>
              </a:rPr>
              <a:t>個呢</a:t>
            </a:r>
            <a:r>
              <a:rPr sz="2800" spc="30" dirty="0">
                <a:solidFill>
                  <a:srgbClr val="CC0000"/>
                </a:solidFill>
                <a:latin typeface="Noto Sans CJK JP Regular"/>
                <a:cs typeface="Noto Sans CJK JP Regular"/>
              </a:rPr>
              <a:t>?</a:t>
            </a:r>
            <a:endParaRPr sz="2800">
              <a:latin typeface="Noto Sans CJK JP Regular"/>
              <a:cs typeface="Noto Sans CJK JP Regula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495</Words>
  <Application>Microsoft Office PowerPoint</Application>
  <PresentationFormat>寬螢幕</PresentationFormat>
  <Paragraphs>185</Paragraphs>
  <Slides>35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4" baseType="lpstr">
      <vt:lpstr>Droid Sans Fallback</vt:lpstr>
      <vt:lpstr>Noto Sans CJK JP Regular</vt:lpstr>
      <vt:lpstr>新細明體</vt:lpstr>
      <vt:lpstr>Arial</vt:lpstr>
      <vt:lpstr>Calibri</vt:lpstr>
      <vt:lpstr>Times New Roman</vt:lpstr>
      <vt:lpstr>Trebuchet MS</vt:lpstr>
      <vt:lpstr>Wingdings</vt:lpstr>
      <vt:lpstr>Office Theme</vt:lpstr>
      <vt:lpstr>PowerPoint 簡報</vt:lpstr>
      <vt:lpstr>PowerPoint 簡報</vt:lpstr>
      <vt:lpstr>安裝 mbot 驅動程式</vt:lpstr>
      <vt:lpstr>PowerPoint 簡報</vt:lpstr>
      <vt:lpstr>PowerPoint 簡報</vt:lpstr>
      <vt:lpstr>三色LED介紹</vt:lpstr>
      <vt:lpstr>mbot相關積木說明-LED</vt:lpstr>
      <vt:lpstr>PowerPoint 簡報</vt:lpstr>
      <vt:lpstr>方塊說明</vt:lpstr>
      <vt:lpstr>範例:LED亮藍燈</vt:lpstr>
      <vt:lpstr>方塊說明</vt:lpstr>
      <vt:lpstr>練習:LED顏色調配</vt:lpstr>
      <vt:lpstr>巡線感應器</vt:lpstr>
      <vt:lpstr>巡線感應器的原理</vt:lpstr>
      <vt:lpstr>巡線感測器數值說明</vt:lpstr>
      <vt:lpstr>方塊說明</vt:lpstr>
      <vt:lpstr>範例:巡線感測器數值</vt:lpstr>
      <vt:lpstr>範例:當感測器回傳值等於0亮藍光流程圖</vt:lpstr>
      <vt:lpstr>範例:當感測器回傳值等於0亮藍光</vt:lpstr>
      <vt:lpstr>馬達教學與操作</vt:lpstr>
      <vt:lpstr>程式介紹</vt:lpstr>
      <vt:lpstr>馬達簡單測試再加上指令使用，來 控制車子馬達速度跟方向。</vt:lpstr>
      <vt:lpstr>測試1</vt:lpstr>
      <vt:lpstr>PowerPoint 簡報</vt:lpstr>
      <vt:lpstr>PowerPoint 簡報</vt:lpstr>
      <vt:lpstr>超音波感應器</vt:lpstr>
      <vt:lpstr>超音波感應器介紹</vt:lpstr>
      <vt:lpstr>mbot相關積木說明-超音波</vt:lpstr>
      <vt:lpstr>方塊說明</vt:lpstr>
      <vt:lpstr>範例:超音波感測器數值 流程圖</vt:lpstr>
      <vt:lpstr>範例:超音波感測器數值</vt:lpstr>
      <vt:lpstr>超音波感測器的三種常用方法</vt:lpstr>
      <vt:lpstr>機器人偵測到障礙物自動停止</vt:lpstr>
      <vt:lpstr>程式說明</vt:lpstr>
      <vt:lpstr>新儀教育科技有限公司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mBot  機器人</dc:title>
  <dc:creator>YTCheng</dc:creator>
  <cp:lastModifiedBy>user</cp:lastModifiedBy>
  <cp:revision>1</cp:revision>
  <dcterms:created xsi:type="dcterms:W3CDTF">2018-01-22T00:45:36Z</dcterms:created>
  <dcterms:modified xsi:type="dcterms:W3CDTF">2018-02-14T02:52:12Z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2018-01-22T00:00:00Z</vt:filetime>
  </property>
  <property fmtid="{D5CDD505-2E9C-101B-9397-08002B2CF9AE}" pid="3" name="Creator">
    <vt:lpwstr>Acrobat PDFMaker 11 for PowerPoint</vt:lpwstr>
  </property>
  <property fmtid="{D5CDD505-2E9C-101B-9397-08002B2CF9AE}" pid="4" name="LastSaved">
    <vt:filetime>2018-01-22T00:00:00Z</vt:filetime>
  </property>
</Properties>
</file>